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8" r:id="rId1"/>
  </p:sldMasterIdLst>
  <p:notesMasterIdLst>
    <p:notesMasterId r:id="rId67"/>
  </p:notesMasterIdLst>
  <p:sldIdLst>
    <p:sldId id="681" r:id="rId2"/>
    <p:sldId id="692" r:id="rId3"/>
    <p:sldId id="693" r:id="rId4"/>
    <p:sldId id="862" r:id="rId5"/>
    <p:sldId id="863" r:id="rId6"/>
    <p:sldId id="679" r:id="rId7"/>
    <p:sldId id="680" r:id="rId8"/>
    <p:sldId id="328" r:id="rId9"/>
    <p:sldId id="804" r:id="rId10"/>
    <p:sldId id="861" r:id="rId11"/>
    <p:sldId id="860" r:id="rId12"/>
    <p:sldId id="805" r:id="rId13"/>
    <p:sldId id="806" r:id="rId14"/>
    <p:sldId id="807" r:id="rId15"/>
    <p:sldId id="808" r:id="rId16"/>
    <p:sldId id="809" r:id="rId17"/>
    <p:sldId id="810" r:id="rId18"/>
    <p:sldId id="627" r:id="rId19"/>
    <p:sldId id="713" r:id="rId20"/>
    <p:sldId id="714" r:id="rId21"/>
    <p:sldId id="754" r:id="rId22"/>
    <p:sldId id="755" r:id="rId23"/>
    <p:sldId id="811" r:id="rId24"/>
    <p:sldId id="716" r:id="rId25"/>
    <p:sldId id="717" r:id="rId26"/>
    <p:sldId id="848" r:id="rId27"/>
    <p:sldId id="853" r:id="rId28"/>
    <p:sldId id="855" r:id="rId29"/>
    <p:sldId id="856" r:id="rId30"/>
    <p:sldId id="857" r:id="rId31"/>
    <p:sldId id="849" r:id="rId32"/>
    <p:sldId id="852" r:id="rId33"/>
    <p:sldId id="858" r:id="rId34"/>
    <p:sldId id="859" r:id="rId35"/>
    <p:sldId id="814" r:id="rId36"/>
    <p:sldId id="819" r:id="rId37"/>
    <p:sldId id="820" r:id="rId38"/>
    <p:sldId id="816" r:id="rId39"/>
    <p:sldId id="822" r:id="rId40"/>
    <p:sldId id="817" r:id="rId41"/>
    <p:sldId id="818" r:id="rId42"/>
    <p:sldId id="803" r:id="rId43"/>
    <p:sldId id="841" r:id="rId44"/>
    <p:sldId id="843" r:id="rId45"/>
    <p:sldId id="844" r:id="rId46"/>
    <p:sldId id="847" r:id="rId47"/>
    <p:sldId id="772" r:id="rId48"/>
    <p:sldId id="773" r:id="rId49"/>
    <p:sldId id="774" r:id="rId50"/>
    <p:sldId id="776" r:id="rId51"/>
    <p:sldId id="777" r:id="rId52"/>
    <p:sldId id="780" r:id="rId53"/>
    <p:sldId id="825" r:id="rId54"/>
    <p:sldId id="864" r:id="rId55"/>
    <p:sldId id="836" r:id="rId56"/>
    <p:sldId id="838" r:id="rId57"/>
    <p:sldId id="839" r:id="rId58"/>
    <p:sldId id="826" r:id="rId59"/>
    <p:sldId id="827" r:id="rId60"/>
    <p:sldId id="828" r:id="rId61"/>
    <p:sldId id="824" r:id="rId62"/>
    <p:sldId id="823" r:id="rId63"/>
    <p:sldId id="835" r:id="rId64"/>
    <p:sldId id="788" r:id="rId65"/>
    <p:sldId id="821" r:id="rId66"/>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43" autoAdjust="0"/>
    <p:restoredTop sz="84877" autoAdjust="0"/>
  </p:normalViewPr>
  <p:slideViewPr>
    <p:cSldViewPr>
      <p:cViewPr varScale="1">
        <p:scale>
          <a:sx n="73" d="100"/>
          <a:sy n="73" d="100"/>
        </p:scale>
        <p:origin x="1795" y="58"/>
      </p:cViewPr>
      <p:guideLst>
        <p:guide orient="horz" pos="2160"/>
        <p:guide pos="2880"/>
      </p:guideLst>
    </p:cSldViewPr>
  </p:slideViewPr>
  <p:outlineViewPr>
    <p:cViewPr>
      <p:scale>
        <a:sx n="33" d="100"/>
        <a:sy n="33" d="100"/>
      </p:scale>
      <p:origin x="0" y="85368"/>
    </p:cViewPr>
  </p:outlineViewPr>
  <p:notesTextViewPr>
    <p:cViewPr>
      <p:scale>
        <a:sx n="1" d="1"/>
        <a:sy n="1" d="1"/>
      </p:scale>
      <p:origin x="0" y="0"/>
    </p:cViewPr>
  </p:notesTextViewPr>
  <p:sorterViewPr>
    <p:cViewPr>
      <p:scale>
        <a:sx n="140" d="100"/>
        <a:sy n="140" d="100"/>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17" tIns="46659" rIns="93317" bIns="46659" rtlCol="0"/>
          <a:lstStyle>
            <a:lvl1pPr algn="l">
              <a:defRPr sz="1200"/>
            </a:lvl1pPr>
          </a:lstStyle>
          <a:p>
            <a:endParaRPr lang="en-US" dirty="0"/>
          </a:p>
        </p:txBody>
      </p:sp>
      <p:sp>
        <p:nvSpPr>
          <p:cNvPr id="3" name="Date Placeholder 2"/>
          <p:cNvSpPr>
            <a:spLocks noGrp="1"/>
          </p:cNvSpPr>
          <p:nvPr>
            <p:ph type="dt" idx="1"/>
          </p:nvPr>
        </p:nvSpPr>
        <p:spPr>
          <a:xfrm>
            <a:off x="3978132" y="0"/>
            <a:ext cx="3043343" cy="465455"/>
          </a:xfrm>
          <a:prstGeom prst="rect">
            <a:avLst/>
          </a:prstGeom>
        </p:spPr>
        <p:txBody>
          <a:bodyPr vert="horz" lIns="93317" tIns="46659" rIns="93317" bIns="46659" rtlCol="0"/>
          <a:lstStyle>
            <a:lvl1pPr algn="r">
              <a:defRPr sz="1200"/>
            </a:lvl1pPr>
          </a:lstStyle>
          <a:p>
            <a:fld id="{6287F3F4-7ADC-4E64-8196-222D4F1C08A9}" type="datetimeFigureOut">
              <a:rPr lang="en-US" smtClean="0"/>
              <a:pPr/>
              <a:t>7/18/2022</a:t>
            </a:fld>
            <a:endParaRPr lang="en-US" dirty="0"/>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17" tIns="46659" rIns="93317" bIns="46659" rtlCol="0" anchor="ctr"/>
          <a:lstStyle/>
          <a:p>
            <a:endParaRPr lang="en-US" dirty="0"/>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17" tIns="46659" rIns="93317" bIns="4665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5455"/>
          </a:xfrm>
          <a:prstGeom prst="rect">
            <a:avLst/>
          </a:prstGeom>
        </p:spPr>
        <p:txBody>
          <a:bodyPr vert="horz" lIns="93317" tIns="46659" rIns="93317" bIns="4665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2" y="8842030"/>
            <a:ext cx="3043343" cy="465455"/>
          </a:xfrm>
          <a:prstGeom prst="rect">
            <a:avLst/>
          </a:prstGeom>
        </p:spPr>
        <p:txBody>
          <a:bodyPr vert="horz" lIns="93317" tIns="46659" rIns="93317" bIns="46659" rtlCol="0" anchor="b"/>
          <a:lstStyle>
            <a:lvl1pPr algn="r">
              <a:defRPr sz="1200"/>
            </a:lvl1pPr>
          </a:lstStyle>
          <a:p>
            <a:fld id="{93CA301E-99C0-4B58-9BB9-532FBDBA646B}" type="slidenum">
              <a:rPr lang="en-US" smtClean="0"/>
              <a:pPr/>
              <a:t>‹#›</a:t>
            </a:fld>
            <a:endParaRPr lang="en-US" dirty="0"/>
          </a:p>
        </p:txBody>
      </p:sp>
    </p:spTree>
    <p:extLst>
      <p:ext uri="{BB962C8B-B14F-4D97-AF65-F5344CB8AC3E}">
        <p14:creationId xmlns:p14="http://schemas.microsoft.com/office/powerpoint/2010/main" val="33454972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baseline="0" dirty="0"/>
          </a:p>
        </p:txBody>
      </p:sp>
      <p:sp>
        <p:nvSpPr>
          <p:cNvPr id="5325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4D4172B-2398-46BB-8F4E-A5E0020FB9E6}" type="slidenum">
              <a:rPr lang="en-US" smtClean="0">
                <a:solidFill>
                  <a:prstClr val="black"/>
                </a:solidFill>
              </a:rPr>
              <a:pPr fontAlgn="base">
                <a:spcBef>
                  <a:spcPct val="0"/>
                </a:spcBef>
                <a:spcAft>
                  <a:spcPct val="0"/>
                </a:spcAft>
                <a:defRPr/>
              </a:pPr>
              <a:t>1</a:t>
            </a:fld>
            <a:endParaRPr lang="en-US" dirty="0">
              <a:solidFill>
                <a:prstClr val="black"/>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CA301E-99C0-4B58-9BB9-532FBDBA646B}" type="slidenum">
              <a:rPr lang="en-US" smtClean="0"/>
              <a:pPr/>
              <a:t>10</a:t>
            </a:fld>
            <a:endParaRPr lang="en-US" dirty="0"/>
          </a:p>
        </p:txBody>
      </p:sp>
    </p:spTree>
    <p:extLst>
      <p:ext uri="{BB962C8B-B14F-4D97-AF65-F5344CB8AC3E}">
        <p14:creationId xmlns:p14="http://schemas.microsoft.com/office/powerpoint/2010/main" val="37555127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CA301E-99C0-4B58-9BB9-532FBDBA646B}" type="slidenum">
              <a:rPr lang="en-US" smtClean="0">
                <a:solidFill>
                  <a:prstClr val="black"/>
                </a:solidFill>
              </a:rPr>
              <a:pPr/>
              <a:t>11</a:t>
            </a:fld>
            <a:endParaRPr lang="en-US" dirty="0">
              <a:solidFill>
                <a:prstClr val="black"/>
              </a:solidFill>
            </a:endParaRPr>
          </a:p>
        </p:txBody>
      </p:sp>
    </p:spTree>
    <p:extLst>
      <p:ext uri="{BB962C8B-B14F-4D97-AF65-F5344CB8AC3E}">
        <p14:creationId xmlns:p14="http://schemas.microsoft.com/office/powerpoint/2010/main" val="37555127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CA301E-99C0-4B58-9BB9-532FBDBA646B}" type="slidenum">
              <a:rPr lang="en-US" smtClean="0"/>
              <a:pPr/>
              <a:t>12</a:t>
            </a:fld>
            <a:endParaRPr lang="en-US" dirty="0"/>
          </a:p>
        </p:txBody>
      </p:sp>
    </p:spTree>
    <p:extLst>
      <p:ext uri="{BB962C8B-B14F-4D97-AF65-F5344CB8AC3E}">
        <p14:creationId xmlns:p14="http://schemas.microsoft.com/office/powerpoint/2010/main" val="13690322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CA301E-99C0-4B58-9BB9-532FBDBA646B}" type="slidenum">
              <a:rPr lang="en-US" smtClean="0"/>
              <a:pPr/>
              <a:t>13</a:t>
            </a:fld>
            <a:endParaRPr lang="en-US" dirty="0"/>
          </a:p>
        </p:txBody>
      </p:sp>
    </p:spTree>
    <p:extLst>
      <p:ext uri="{BB962C8B-B14F-4D97-AF65-F5344CB8AC3E}">
        <p14:creationId xmlns:p14="http://schemas.microsoft.com/office/powerpoint/2010/main" val="26625249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CA301E-99C0-4B58-9BB9-532FBDBA646B}" type="slidenum">
              <a:rPr lang="en-US" smtClean="0"/>
              <a:pPr/>
              <a:t>14</a:t>
            </a:fld>
            <a:endParaRPr lang="en-US" dirty="0"/>
          </a:p>
        </p:txBody>
      </p:sp>
    </p:spTree>
    <p:extLst>
      <p:ext uri="{BB962C8B-B14F-4D97-AF65-F5344CB8AC3E}">
        <p14:creationId xmlns:p14="http://schemas.microsoft.com/office/powerpoint/2010/main" val="11011990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CA301E-99C0-4B58-9BB9-532FBDBA646B}" type="slidenum">
              <a:rPr lang="en-US" smtClean="0"/>
              <a:pPr/>
              <a:t>15</a:t>
            </a:fld>
            <a:endParaRPr lang="en-US" dirty="0"/>
          </a:p>
        </p:txBody>
      </p:sp>
    </p:spTree>
    <p:extLst>
      <p:ext uri="{BB962C8B-B14F-4D97-AF65-F5344CB8AC3E}">
        <p14:creationId xmlns:p14="http://schemas.microsoft.com/office/powerpoint/2010/main" val="11263228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CA301E-99C0-4B58-9BB9-532FBDBA646B}" type="slidenum">
              <a:rPr lang="en-US" smtClean="0"/>
              <a:pPr/>
              <a:t>16</a:t>
            </a:fld>
            <a:endParaRPr lang="en-US" dirty="0"/>
          </a:p>
        </p:txBody>
      </p:sp>
    </p:spTree>
    <p:extLst>
      <p:ext uri="{BB962C8B-B14F-4D97-AF65-F5344CB8AC3E}">
        <p14:creationId xmlns:p14="http://schemas.microsoft.com/office/powerpoint/2010/main" val="13294485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3CA301E-99C0-4B58-9BB9-532FBDBA646B}" type="slidenum">
              <a:rPr lang="en-US" smtClean="0"/>
              <a:pPr/>
              <a:t>17</a:t>
            </a:fld>
            <a:endParaRPr lang="en-US" dirty="0"/>
          </a:p>
        </p:txBody>
      </p:sp>
    </p:spTree>
    <p:extLst>
      <p:ext uri="{BB962C8B-B14F-4D97-AF65-F5344CB8AC3E}">
        <p14:creationId xmlns:p14="http://schemas.microsoft.com/office/powerpoint/2010/main" val="335431497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5361971-8FE6-4320-8DAF-1166C19B2023}" type="slidenum">
              <a:rPr lang="en-US" smtClean="0"/>
              <a:pPr/>
              <a:t>18</a:t>
            </a:fld>
            <a:endParaRPr lang="en-US" dirty="0"/>
          </a:p>
        </p:txBody>
      </p:sp>
    </p:spTree>
    <p:extLst>
      <p:ext uri="{BB962C8B-B14F-4D97-AF65-F5344CB8AC3E}">
        <p14:creationId xmlns:p14="http://schemas.microsoft.com/office/powerpoint/2010/main" val="361178765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CA301E-99C0-4B58-9BB9-532FBDBA646B}" type="slidenum">
              <a:rPr lang="en-US" smtClean="0"/>
              <a:pPr/>
              <a:t>19</a:t>
            </a:fld>
            <a:endParaRPr lang="en-US" dirty="0"/>
          </a:p>
        </p:txBody>
      </p:sp>
    </p:spTree>
    <p:extLst>
      <p:ext uri="{BB962C8B-B14F-4D97-AF65-F5344CB8AC3E}">
        <p14:creationId xmlns:p14="http://schemas.microsoft.com/office/powerpoint/2010/main" val="40462594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noFill/>
          <a:ln>
            <a:solidFill>
              <a:srgbClr val="000000"/>
            </a:solidFill>
            <a:miter lim="800000"/>
            <a:headEnd/>
            <a:tailEnd/>
          </a:ln>
        </p:spPr>
      </p:sp>
      <p:sp>
        <p:nvSpPr>
          <p:cNvPr id="6041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5837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47FB033-EB1B-47D6-AC7E-AF27F2750004}" type="slidenum">
              <a:rPr lang="en-US" smtClean="0"/>
              <a:pPr fontAlgn="base">
                <a:spcBef>
                  <a:spcPct val="0"/>
                </a:spcBef>
                <a:spcAft>
                  <a:spcPct val="0"/>
                </a:spcAft>
                <a:defRPr/>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CA301E-99C0-4B58-9BB9-532FBDBA646B}" type="slidenum">
              <a:rPr lang="en-US" smtClean="0"/>
              <a:pPr/>
              <a:t>20</a:t>
            </a:fld>
            <a:endParaRPr lang="en-US" dirty="0"/>
          </a:p>
        </p:txBody>
      </p:sp>
    </p:spTree>
    <p:extLst>
      <p:ext uri="{BB962C8B-B14F-4D97-AF65-F5344CB8AC3E}">
        <p14:creationId xmlns:p14="http://schemas.microsoft.com/office/powerpoint/2010/main" val="412741362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3CA301E-99C0-4B58-9BB9-532FBDBA646B}" type="slidenum">
              <a:rPr lang="en-US" smtClean="0"/>
              <a:pPr/>
              <a:t>21</a:t>
            </a:fld>
            <a:endParaRPr lang="en-US" dirty="0"/>
          </a:p>
        </p:txBody>
      </p:sp>
    </p:spTree>
    <p:extLst>
      <p:ext uri="{BB962C8B-B14F-4D97-AF65-F5344CB8AC3E}">
        <p14:creationId xmlns:p14="http://schemas.microsoft.com/office/powerpoint/2010/main" val="345803713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3CA301E-99C0-4B58-9BB9-532FBDBA646B}" type="slidenum">
              <a:rPr lang="en-US" smtClean="0"/>
              <a:pPr/>
              <a:t>22</a:t>
            </a:fld>
            <a:endParaRPr lang="en-US" dirty="0"/>
          </a:p>
        </p:txBody>
      </p:sp>
    </p:spTree>
    <p:extLst>
      <p:ext uri="{BB962C8B-B14F-4D97-AF65-F5344CB8AC3E}">
        <p14:creationId xmlns:p14="http://schemas.microsoft.com/office/powerpoint/2010/main" val="238226997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886" lvl="1"/>
            <a:endParaRPr lang="en-US" dirty="0"/>
          </a:p>
        </p:txBody>
      </p:sp>
      <p:sp>
        <p:nvSpPr>
          <p:cNvPr id="4" name="Slide Number Placeholder 3"/>
          <p:cNvSpPr>
            <a:spLocks noGrp="1"/>
          </p:cNvSpPr>
          <p:nvPr>
            <p:ph type="sldNum" sz="quarter" idx="10"/>
          </p:nvPr>
        </p:nvSpPr>
        <p:spPr/>
        <p:txBody>
          <a:bodyPr/>
          <a:lstStyle/>
          <a:p>
            <a:fld id="{93CA301E-99C0-4B58-9BB9-532FBDBA646B}" type="slidenum">
              <a:rPr lang="en-US" smtClean="0"/>
              <a:pPr/>
              <a:t>23</a:t>
            </a:fld>
            <a:endParaRPr lang="en-US" dirty="0"/>
          </a:p>
        </p:txBody>
      </p:sp>
    </p:spTree>
    <p:extLst>
      <p:ext uri="{BB962C8B-B14F-4D97-AF65-F5344CB8AC3E}">
        <p14:creationId xmlns:p14="http://schemas.microsoft.com/office/powerpoint/2010/main" val="375551272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CA301E-99C0-4B58-9BB9-532FBDBA646B}" type="slidenum">
              <a:rPr lang="en-US" smtClean="0"/>
              <a:pPr/>
              <a:t>24</a:t>
            </a:fld>
            <a:endParaRPr lang="en-US" dirty="0"/>
          </a:p>
        </p:txBody>
      </p:sp>
    </p:spTree>
    <p:extLst>
      <p:ext uri="{BB962C8B-B14F-4D97-AF65-F5344CB8AC3E}">
        <p14:creationId xmlns:p14="http://schemas.microsoft.com/office/powerpoint/2010/main" val="362498612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3CA301E-99C0-4B58-9BB9-532FBDBA646B}" type="slidenum">
              <a:rPr lang="en-US" smtClean="0"/>
              <a:pPr/>
              <a:t>25</a:t>
            </a:fld>
            <a:endParaRPr lang="en-US" dirty="0"/>
          </a:p>
        </p:txBody>
      </p:sp>
    </p:spTree>
    <p:extLst>
      <p:ext uri="{BB962C8B-B14F-4D97-AF65-F5344CB8AC3E}">
        <p14:creationId xmlns:p14="http://schemas.microsoft.com/office/powerpoint/2010/main" val="164353163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CA301E-99C0-4B58-9BB9-532FBDBA646B}" type="slidenum">
              <a:rPr lang="en-US" smtClean="0"/>
              <a:pPr/>
              <a:t>26</a:t>
            </a:fld>
            <a:endParaRPr lang="en-US" dirty="0"/>
          </a:p>
        </p:txBody>
      </p:sp>
    </p:spTree>
    <p:extLst>
      <p:ext uri="{BB962C8B-B14F-4D97-AF65-F5344CB8AC3E}">
        <p14:creationId xmlns:p14="http://schemas.microsoft.com/office/powerpoint/2010/main" val="27050298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CA301E-99C0-4B58-9BB9-532FBDBA646B}" type="slidenum">
              <a:rPr lang="en-US" smtClean="0"/>
              <a:pPr/>
              <a:t>27</a:t>
            </a:fld>
            <a:endParaRPr lang="en-US" dirty="0"/>
          </a:p>
        </p:txBody>
      </p:sp>
    </p:spTree>
    <p:extLst>
      <p:ext uri="{BB962C8B-B14F-4D97-AF65-F5344CB8AC3E}">
        <p14:creationId xmlns:p14="http://schemas.microsoft.com/office/powerpoint/2010/main" val="256430380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CA301E-99C0-4B58-9BB9-532FBDBA646B}" type="slidenum">
              <a:rPr lang="en-US" smtClean="0"/>
              <a:pPr/>
              <a:t>28</a:t>
            </a:fld>
            <a:endParaRPr lang="en-US" dirty="0"/>
          </a:p>
        </p:txBody>
      </p:sp>
    </p:spTree>
    <p:extLst>
      <p:ext uri="{BB962C8B-B14F-4D97-AF65-F5344CB8AC3E}">
        <p14:creationId xmlns:p14="http://schemas.microsoft.com/office/powerpoint/2010/main" val="195302538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CA301E-99C0-4B58-9BB9-532FBDBA646B}" type="slidenum">
              <a:rPr lang="en-US" smtClean="0"/>
              <a:pPr/>
              <a:t>29</a:t>
            </a:fld>
            <a:endParaRPr lang="en-US" dirty="0"/>
          </a:p>
        </p:txBody>
      </p:sp>
    </p:spTree>
    <p:extLst>
      <p:ext uri="{BB962C8B-B14F-4D97-AF65-F5344CB8AC3E}">
        <p14:creationId xmlns:p14="http://schemas.microsoft.com/office/powerpoint/2010/main" val="35054749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p:spPr>
      </p:sp>
      <p:sp>
        <p:nvSpPr>
          <p:cNvPr id="634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6144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6345AA2-7901-4EE1-887E-09766840FECA}" type="slidenum">
              <a:rPr lang="en-US" smtClean="0"/>
              <a:pPr fontAlgn="base">
                <a:spcBef>
                  <a:spcPct val="0"/>
                </a:spcBef>
                <a:spcAft>
                  <a:spcPct val="0"/>
                </a:spcAft>
                <a:defRPr/>
              </a:pPr>
              <a:t>3</a:t>
            </a:fld>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lstStyle/>
          <a:p>
            <a:pPr defTabSz="915772">
              <a:defRPr/>
            </a:pPr>
            <a:endParaRPr lang="en-US" dirty="0"/>
          </a:p>
        </p:txBody>
      </p:sp>
      <p:sp>
        <p:nvSpPr>
          <p:cNvPr id="7270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70" eaLnBrk="0" hangingPunct="0">
              <a:spcBef>
                <a:spcPct val="30000"/>
              </a:spcBef>
              <a:defRPr sz="1200">
                <a:solidFill>
                  <a:schemeClr val="tx1"/>
                </a:solidFill>
                <a:latin typeface="Arial" pitchFamily="34" charset="0"/>
              </a:defRPr>
            </a:lvl1pPr>
            <a:lvl2pPr marL="740885" indent="-282999" defTabSz="931670" eaLnBrk="0" hangingPunct="0">
              <a:spcBef>
                <a:spcPct val="30000"/>
              </a:spcBef>
              <a:defRPr sz="1200">
                <a:solidFill>
                  <a:schemeClr val="tx1"/>
                </a:solidFill>
                <a:latin typeface="Arial" pitchFamily="34" charset="0"/>
              </a:defRPr>
            </a:lvl2pPr>
            <a:lvl3pPr marL="1139945" indent="-225763" defTabSz="931670" eaLnBrk="0" hangingPunct="0">
              <a:spcBef>
                <a:spcPct val="30000"/>
              </a:spcBef>
              <a:defRPr sz="1200">
                <a:solidFill>
                  <a:schemeClr val="tx1"/>
                </a:solidFill>
                <a:latin typeface="Arial" pitchFamily="34" charset="0"/>
              </a:defRPr>
            </a:lvl3pPr>
            <a:lvl4pPr marL="1597831" indent="-225763" defTabSz="931670" eaLnBrk="0" hangingPunct="0">
              <a:spcBef>
                <a:spcPct val="30000"/>
              </a:spcBef>
              <a:defRPr sz="1200">
                <a:solidFill>
                  <a:schemeClr val="tx1"/>
                </a:solidFill>
                <a:latin typeface="Arial" pitchFamily="34" charset="0"/>
              </a:defRPr>
            </a:lvl4pPr>
            <a:lvl5pPr marL="2054127" indent="-225763" defTabSz="931670" eaLnBrk="0" hangingPunct="0">
              <a:spcBef>
                <a:spcPct val="30000"/>
              </a:spcBef>
              <a:defRPr sz="1200">
                <a:solidFill>
                  <a:schemeClr val="tx1"/>
                </a:solidFill>
                <a:latin typeface="Arial" pitchFamily="34" charset="0"/>
              </a:defRPr>
            </a:lvl5pPr>
            <a:lvl6pPr marL="2512012" indent="-225763" defTabSz="931670" eaLnBrk="0" fontAlgn="base" hangingPunct="0">
              <a:spcBef>
                <a:spcPct val="30000"/>
              </a:spcBef>
              <a:spcAft>
                <a:spcPct val="0"/>
              </a:spcAft>
              <a:defRPr sz="1200">
                <a:solidFill>
                  <a:schemeClr val="tx1"/>
                </a:solidFill>
                <a:latin typeface="Arial" pitchFamily="34" charset="0"/>
              </a:defRPr>
            </a:lvl6pPr>
            <a:lvl7pPr marL="2969898" indent="-225763" defTabSz="931670" eaLnBrk="0" fontAlgn="base" hangingPunct="0">
              <a:spcBef>
                <a:spcPct val="30000"/>
              </a:spcBef>
              <a:spcAft>
                <a:spcPct val="0"/>
              </a:spcAft>
              <a:defRPr sz="1200">
                <a:solidFill>
                  <a:schemeClr val="tx1"/>
                </a:solidFill>
                <a:latin typeface="Arial" pitchFamily="34" charset="0"/>
              </a:defRPr>
            </a:lvl7pPr>
            <a:lvl8pPr marL="3427784" indent="-225763" defTabSz="931670" eaLnBrk="0" fontAlgn="base" hangingPunct="0">
              <a:spcBef>
                <a:spcPct val="30000"/>
              </a:spcBef>
              <a:spcAft>
                <a:spcPct val="0"/>
              </a:spcAft>
              <a:defRPr sz="1200">
                <a:solidFill>
                  <a:schemeClr val="tx1"/>
                </a:solidFill>
                <a:latin typeface="Arial" pitchFamily="34" charset="0"/>
              </a:defRPr>
            </a:lvl8pPr>
            <a:lvl9pPr marL="3885670" indent="-225763" defTabSz="931670" eaLnBrk="0" fontAlgn="base" hangingPunct="0">
              <a:spcBef>
                <a:spcPct val="30000"/>
              </a:spcBef>
              <a:spcAft>
                <a:spcPct val="0"/>
              </a:spcAft>
              <a:defRPr sz="1200">
                <a:solidFill>
                  <a:schemeClr val="tx1"/>
                </a:solidFill>
                <a:latin typeface="Arial" pitchFamily="34" charset="0"/>
              </a:defRPr>
            </a:lvl9pPr>
          </a:lstStyle>
          <a:p>
            <a:pPr eaLnBrk="1" hangingPunct="1">
              <a:spcBef>
                <a:spcPct val="0"/>
              </a:spcBef>
            </a:pPr>
            <a:fld id="{3C12F37D-5825-48E4-B179-985C8CFD4C27}" type="slidenum">
              <a:rPr lang="en-US" altLang="en-US" smtClean="0"/>
              <a:pPr eaLnBrk="1" hangingPunct="1">
                <a:spcBef>
                  <a:spcPct val="0"/>
                </a:spcBef>
              </a:pPr>
              <a:t>30</a:t>
            </a:fld>
            <a:endParaRPr lang="en-US" alt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3CA301E-99C0-4B58-9BB9-532FBDBA646B}" type="slidenum">
              <a:rPr lang="en-US" smtClean="0"/>
              <a:pPr/>
              <a:t>31</a:t>
            </a:fld>
            <a:endParaRPr lang="en-US" dirty="0"/>
          </a:p>
        </p:txBody>
      </p:sp>
    </p:spTree>
    <p:extLst>
      <p:ext uri="{BB962C8B-B14F-4D97-AF65-F5344CB8AC3E}">
        <p14:creationId xmlns:p14="http://schemas.microsoft.com/office/powerpoint/2010/main" val="253124716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CA301E-99C0-4B58-9BB9-532FBDBA646B}" type="slidenum">
              <a:rPr lang="en-US" smtClean="0"/>
              <a:pPr/>
              <a:t>32</a:t>
            </a:fld>
            <a:endParaRPr lang="en-US" dirty="0"/>
          </a:p>
        </p:txBody>
      </p:sp>
    </p:spTree>
    <p:extLst>
      <p:ext uri="{BB962C8B-B14F-4D97-AF65-F5344CB8AC3E}">
        <p14:creationId xmlns:p14="http://schemas.microsoft.com/office/powerpoint/2010/main" val="253010030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3CA301E-99C0-4B58-9BB9-532FBDBA646B}" type="slidenum">
              <a:rPr lang="en-US" smtClean="0"/>
              <a:pPr/>
              <a:t>33</a:t>
            </a:fld>
            <a:endParaRPr lang="en-US" dirty="0"/>
          </a:p>
        </p:txBody>
      </p:sp>
    </p:spTree>
    <p:extLst>
      <p:ext uri="{BB962C8B-B14F-4D97-AF65-F5344CB8AC3E}">
        <p14:creationId xmlns:p14="http://schemas.microsoft.com/office/powerpoint/2010/main" val="149299123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3CA301E-99C0-4B58-9BB9-532FBDBA646B}" type="slidenum">
              <a:rPr lang="en-US" smtClean="0"/>
              <a:pPr/>
              <a:t>34</a:t>
            </a:fld>
            <a:endParaRPr lang="en-US" dirty="0"/>
          </a:p>
        </p:txBody>
      </p:sp>
    </p:spTree>
    <p:extLst>
      <p:ext uri="{BB962C8B-B14F-4D97-AF65-F5344CB8AC3E}">
        <p14:creationId xmlns:p14="http://schemas.microsoft.com/office/powerpoint/2010/main" val="407639106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CA301E-99C0-4B58-9BB9-532FBDBA646B}" type="slidenum">
              <a:rPr lang="en-US" smtClean="0">
                <a:solidFill>
                  <a:prstClr val="black"/>
                </a:solidFill>
              </a:rPr>
              <a:pPr/>
              <a:t>35</a:t>
            </a:fld>
            <a:endParaRPr lang="en-US" dirty="0">
              <a:solidFill>
                <a:prstClr val="black"/>
              </a:solidFill>
            </a:endParaRPr>
          </a:p>
        </p:txBody>
      </p:sp>
    </p:spTree>
    <p:extLst>
      <p:ext uri="{BB962C8B-B14F-4D97-AF65-F5344CB8AC3E}">
        <p14:creationId xmlns:p14="http://schemas.microsoft.com/office/powerpoint/2010/main" val="345883615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3CA301E-99C0-4B58-9BB9-532FBDBA646B}" type="slidenum">
              <a:rPr lang="en-US" smtClean="0"/>
              <a:pPr/>
              <a:t>36</a:t>
            </a:fld>
            <a:endParaRPr lang="en-US" dirty="0"/>
          </a:p>
        </p:txBody>
      </p:sp>
    </p:spTree>
    <p:extLst>
      <p:ext uri="{BB962C8B-B14F-4D97-AF65-F5344CB8AC3E}">
        <p14:creationId xmlns:p14="http://schemas.microsoft.com/office/powerpoint/2010/main" val="59881366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3CA301E-99C0-4B58-9BB9-532FBDBA646B}" type="slidenum">
              <a:rPr lang="en-US" smtClean="0"/>
              <a:pPr/>
              <a:t>37</a:t>
            </a:fld>
            <a:endParaRPr lang="en-US" dirty="0"/>
          </a:p>
        </p:txBody>
      </p:sp>
    </p:spTree>
    <p:extLst>
      <p:ext uri="{BB962C8B-B14F-4D97-AF65-F5344CB8AC3E}">
        <p14:creationId xmlns:p14="http://schemas.microsoft.com/office/powerpoint/2010/main" val="109119158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41613830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CA301E-99C0-4B58-9BB9-532FBDBA646B}" type="slidenum">
              <a:rPr lang="en-US" smtClean="0"/>
              <a:pPr/>
              <a:t>39</a:t>
            </a:fld>
            <a:endParaRPr lang="en-US" dirty="0"/>
          </a:p>
        </p:txBody>
      </p:sp>
    </p:spTree>
    <p:extLst>
      <p:ext uri="{BB962C8B-B14F-4D97-AF65-F5344CB8AC3E}">
        <p14:creationId xmlns:p14="http://schemas.microsoft.com/office/powerpoint/2010/main" val="14207810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2001ECC-FC1D-4168-B9BC-7ECDE2D6EB58}" type="slidenum">
              <a:rPr lang="en-US" smtClean="0"/>
              <a:pPr>
                <a:defRPr/>
              </a:pPr>
              <a:t>4</a:t>
            </a:fld>
            <a:endParaRPr lang="en-US" dirty="0"/>
          </a:p>
        </p:txBody>
      </p:sp>
    </p:spTree>
    <p:extLst>
      <p:ext uri="{BB962C8B-B14F-4D97-AF65-F5344CB8AC3E}">
        <p14:creationId xmlns:p14="http://schemas.microsoft.com/office/powerpoint/2010/main" val="145368556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93CA301E-99C0-4B58-9BB9-532FBDBA646B}" type="slidenum">
              <a:rPr lang="en-US" smtClean="0">
                <a:solidFill>
                  <a:prstClr val="black"/>
                </a:solidFill>
              </a:rPr>
              <a:pPr/>
              <a:t>40</a:t>
            </a:fld>
            <a:endParaRPr lang="en-US" dirty="0">
              <a:solidFill>
                <a:prstClr val="black"/>
              </a:solidFill>
            </a:endParaRPr>
          </a:p>
        </p:txBody>
      </p:sp>
      <p:sp>
        <p:nvSpPr>
          <p:cNvPr id="5" name="Notes Placeholder 4"/>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54578917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93CA301E-99C0-4B58-9BB9-532FBDBA646B}" type="slidenum">
              <a:rPr lang="en-US" smtClean="0">
                <a:solidFill>
                  <a:prstClr val="black"/>
                </a:solidFill>
              </a:rPr>
              <a:pPr/>
              <a:t>41</a:t>
            </a:fld>
            <a:endParaRPr lang="en-US" dirty="0">
              <a:solidFill>
                <a:prstClr val="black"/>
              </a:solidFill>
            </a:endParaRPr>
          </a:p>
        </p:txBody>
      </p:sp>
      <p:sp>
        <p:nvSpPr>
          <p:cNvPr id="5" name="Notes Placeholder 4"/>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156843913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3CA301E-99C0-4B58-9BB9-532FBDBA646B}" type="slidenum">
              <a:rPr lang="en-US" smtClean="0"/>
              <a:pPr/>
              <a:t>42</a:t>
            </a:fld>
            <a:endParaRPr lang="en-US" dirty="0"/>
          </a:p>
        </p:txBody>
      </p:sp>
    </p:spTree>
    <p:extLst>
      <p:ext uri="{BB962C8B-B14F-4D97-AF65-F5344CB8AC3E}">
        <p14:creationId xmlns:p14="http://schemas.microsoft.com/office/powerpoint/2010/main" val="161824827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CA301E-99C0-4B58-9BB9-532FBDBA646B}" type="slidenum">
              <a:rPr lang="en-US" smtClean="0">
                <a:solidFill>
                  <a:prstClr val="black"/>
                </a:solidFill>
              </a:rPr>
              <a:pPr/>
              <a:t>43</a:t>
            </a:fld>
            <a:endParaRPr lang="en-US" dirty="0">
              <a:solidFill>
                <a:prstClr val="black"/>
              </a:solidFill>
            </a:endParaRPr>
          </a:p>
        </p:txBody>
      </p:sp>
    </p:spTree>
    <p:extLst>
      <p:ext uri="{BB962C8B-B14F-4D97-AF65-F5344CB8AC3E}">
        <p14:creationId xmlns:p14="http://schemas.microsoft.com/office/powerpoint/2010/main" val="3458836150"/>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CA301E-99C0-4B58-9BB9-532FBDBA646B}" type="slidenum">
              <a:rPr lang="en-US" smtClean="0"/>
              <a:pPr/>
              <a:t>44</a:t>
            </a:fld>
            <a:endParaRPr lang="en-US" dirty="0"/>
          </a:p>
        </p:txBody>
      </p:sp>
    </p:spTree>
    <p:extLst>
      <p:ext uri="{BB962C8B-B14F-4D97-AF65-F5344CB8AC3E}">
        <p14:creationId xmlns:p14="http://schemas.microsoft.com/office/powerpoint/2010/main" val="52929527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CA301E-99C0-4B58-9BB9-532FBDBA646B}" type="slidenum">
              <a:rPr lang="en-US" smtClean="0"/>
              <a:pPr/>
              <a:t>45</a:t>
            </a:fld>
            <a:endParaRPr lang="en-US" dirty="0"/>
          </a:p>
        </p:txBody>
      </p:sp>
    </p:spTree>
    <p:extLst>
      <p:ext uri="{BB962C8B-B14F-4D97-AF65-F5344CB8AC3E}">
        <p14:creationId xmlns:p14="http://schemas.microsoft.com/office/powerpoint/2010/main" val="238307024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CA301E-99C0-4B58-9BB9-532FBDBA646B}" type="slidenum">
              <a:rPr lang="en-US" smtClean="0"/>
              <a:pPr/>
              <a:t>46</a:t>
            </a:fld>
            <a:endParaRPr lang="en-US" dirty="0"/>
          </a:p>
        </p:txBody>
      </p:sp>
    </p:spTree>
    <p:extLst>
      <p:ext uri="{BB962C8B-B14F-4D97-AF65-F5344CB8AC3E}">
        <p14:creationId xmlns:p14="http://schemas.microsoft.com/office/powerpoint/2010/main" val="904359296"/>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p:spPr>
      </p:sp>
      <p:sp>
        <p:nvSpPr>
          <p:cNvPr id="6861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522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450AAE5-312C-4598-ADEA-C353B95FCCB9}" type="slidenum">
              <a:rPr lang="en-US" smtClean="0"/>
              <a:pPr fontAlgn="base">
                <a:spcBef>
                  <a:spcPct val="0"/>
                </a:spcBef>
                <a:spcAft>
                  <a:spcPct val="0"/>
                </a:spcAft>
                <a:defRPr/>
              </a:pPr>
              <a:t>47</a:t>
            </a:fld>
            <a:endParaRPr lang="en-US" dirty="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82001ECC-FC1D-4168-B9BC-7ECDE2D6EB58}" type="slidenum">
              <a:rPr lang="en-US" smtClean="0"/>
              <a:pPr>
                <a:defRPr/>
              </a:pPr>
              <a:t>48</a:t>
            </a:fld>
            <a:endParaRPr lang="en-US" dirty="0"/>
          </a:p>
        </p:txBody>
      </p:sp>
    </p:spTree>
    <p:extLst>
      <p:ext uri="{BB962C8B-B14F-4D97-AF65-F5344CB8AC3E}">
        <p14:creationId xmlns:p14="http://schemas.microsoft.com/office/powerpoint/2010/main" val="3465063210"/>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CA301E-99C0-4B58-9BB9-532FBDBA646B}" type="slidenum">
              <a:rPr lang="en-US" smtClean="0"/>
              <a:pPr/>
              <a:t>49</a:t>
            </a:fld>
            <a:endParaRPr lang="en-US" dirty="0"/>
          </a:p>
        </p:txBody>
      </p:sp>
      <p:sp>
        <p:nvSpPr>
          <p:cNvPr id="5" name="Header Placeholder 4"/>
          <p:cNvSpPr>
            <a:spLocks noGrp="1"/>
          </p:cNvSpPr>
          <p:nvPr>
            <p:ph type="hdr" sz="quarter" idx="11"/>
          </p:nvPr>
        </p:nvSpPr>
        <p:spPr/>
        <p:txBody>
          <a:bodyPr/>
          <a:lstStyle/>
          <a:p>
            <a:r>
              <a:rPr lang="en-US" dirty="0"/>
              <a:t>Upland Chapter of the AAPC </a:t>
            </a:r>
          </a:p>
        </p:txBody>
      </p:sp>
      <p:sp>
        <p:nvSpPr>
          <p:cNvPr id="6" name="Date Placeholder 5"/>
          <p:cNvSpPr>
            <a:spLocks noGrp="1"/>
          </p:cNvSpPr>
          <p:nvPr>
            <p:ph type="dt" idx="12"/>
          </p:nvPr>
        </p:nvSpPr>
        <p:spPr/>
        <p:txBody>
          <a:bodyPr/>
          <a:lstStyle/>
          <a:p>
            <a:r>
              <a:rPr lang="en-US" dirty="0"/>
              <a:t>10/17/2016</a:t>
            </a:r>
          </a:p>
        </p:txBody>
      </p:sp>
    </p:spTree>
    <p:extLst>
      <p:ext uri="{BB962C8B-B14F-4D97-AF65-F5344CB8AC3E}">
        <p14:creationId xmlns:p14="http://schemas.microsoft.com/office/powerpoint/2010/main" val="3589757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2001ECC-FC1D-4168-B9BC-7ECDE2D6EB58}" type="slidenum">
              <a:rPr lang="en-US" smtClean="0"/>
              <a:pPr>
                <a:defRPr/>
              </a:pPr>
              <a:t>5</a:t>
            </a:fld>
            <a:endParaRPr lang="en-US" dirty="0"/>
          </a:p>
        </p:txBody>
      </p:sp>
    </p:spTree>
    <p:extLst>
      <p:ext uri="{BB962C8B-B14F-4D97-AF65-F5344CB8AC3E}">
        <p14:creationId xmlns:p14="http://schemas.microsoft.com/office/powerpoint/2010/main" val="1453685564"/>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bwMode="auto">
          <a:xfrm>
            <a:off x="1857375" y="155575"/>
            <a:ext cx="3308350" cy="2481263"/>
          </a:xfrm>
          <a:noFill/>
          <a:ln>
            <a:solidFill>
              <a:srgbClr val="000000"/>
            </a:solidFill>
            <a:miter lim="800000"/>
            <a:headEnd/>
            <a:tailEnd/>
          </a:ln>
        </p:spPr>
      </p:sp>
      <p:sp>
        <p:nvSpPr>
          <p:cNvPr id="40963" name="Notes Placeholder 2"/>
          <p:cNvSpPr>
            <a:spLocks noGrp="1"/>
          </p:cNvSpPr>
          <p:nvPr>
            <p:ph type="body" idx="1"/>
          </p:nvPr>
        </p:nvSpPr>
        <p:spPr bwMode="auto">
          <a:xfrm>
            <a:off x="156071" y="2870943"/>
            <a:ext cx="6710963" cy="5740294"/>
          </a:xfrm>
        </p:spPr>
        <p:txBody>
          <a:bodyPr wrap="square" numCol="1" anchor="t" anchorCtr="0" compatLnSpc="1">
            <a:prstTxWarp prst="textNoShape">
              <a:avLst/>
            </a:prstTxWarp>
            <a:normAutofit/>
          </a:bodyPr>
          <a:lstStyle/>
          <a:p>
            <a:pPr>
              <a:defRPr/>
            </a:pPr>
            <a:endParaRPr lang="en-US" dirty="0"/>
          </a:p>
        </p:txBody>
      </p:sp>
      <p:sp>
        <p:nvSpPr>
          <p:cNvPr id="5632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876923E-30FE-48CA-897B-0D3FA196030A}" type="slidenum">
              <a:rPr lang="en-US" smtClean="0"/>
              <a:pPr fontAlgn="base">
                <a:spcBef>
                  <a:spcPct val="0"/>
                </a:spcBef>
                <a:spcAft>
                  <a:spcPct val="0"/>
                </a:spcAft>
                <a:defRPr/>
              </a:pPr>
              <a:t>50</a:t>
            </a:fld>
            <a:endParaRPr lang="en-US" dirty="0"/>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CA301E-99C0-4B58-9BB9-532FBDBA646B}" type="slidenum">
              <a:rPr lang="en-US" smtClean="0"/>
              <a:pPr/>
              <a:t>51</a:t>
            </a:fld>
            <a:endParaRPr lang="en-US" dirty="0"/>
          </a:p>
        </p:txBody>
      </p:sp>
    </p:spTree>
    <p:extLst>
      <p:ext uri="{BB962C8B-B14F-4D97-AF65-F5344CB8AC3E}">
        <p14:creationId xmlns:p14="http://schemas.microsoft.com/office/powerpoint/2010/main" val="2964676827"/>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CA301E-99C0-4B58-9BB9-532FBDBA646B}" type="slidenum">
              <a:rPr lang="en-US" smtClean="0"/>
              <a:pPr/>
              <a:t>52</a:t>
            </a:fld>
            <a:endParaRPr lang="en-US" dirty="0"/>
          </a:p>
        </p:txBody>
      </p:sp>
    </p:spTree>
    <p:extLst>
      <p:ext uri="{BB962C8B-B14F-4D97-AF65-F5344CB8AC3E}">
        <p14:creationId xmlns:p14="http://schemas.microsoft.com/office/powerpoint/2010/main" val="3852482572"/>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3CA301E-99C0-4B58-9BB9-532FBDBA646B}" type="slidenum">
              <a:rPr lang="en-US" smtClean="0"/>
              <a:pPr/>
              <a:t>53</a:t>
            </a:fld>
            <a:endParaRPr lang="en-US" dirty="0"/>
          </a:p>
        </p:txBody>
      </p:sp>
    </p:spTree>
    <p:extLst>
      <p:ext uri="{BB962C8B-B14F-4D97-AF65-F5344CB8AC3E}">
        <p14:creationId xmlns:p14="http://schemas.microsoft.com/office/powerpoint/2010/main" val="1039826850"/>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CA301E-99C0-4B58-9BB9-532FBDBA646B}" type="slidenum">
              <a:rPr lang="en-US" smtClean="0"/>
              <a:pPr/>
              <a:t>54</a:t>
            </a:fld>
            <a:endParaRPr lang="en-US" dirty="0"/>
          </a:p>
        </p:txBody>
      </p:sp>
    </p:spTree>
    <p:extLst>
      <p:ext uri="{BB962C8B-B14F-4D97-AF65-F5344CB8AC3E}">
        <p14:creationId xmlns:p14="http://schemas.microsoft.com/office/powerpoint/2010/main" val="2174721836"/>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2001ECC-FC1D-4168-B9BC-7ECDE2D6EB58}" type="slidenum">
              <a:rPr lang="en-US" smtClean="0"/>
              <a:pPr>
                <a:defRPr/>
              </a:pPr>
              <a:t>55</a:t>
            </a:fld>
            <a:endParaRPr lang="en-US" dirty="0"/>
          </a:p>
        </p:txBody>
      </p:sp>
    </p:spTree>
    <p:extLst>
      <p:ext uri="{BB962C8B-B14F-4D97-AF65-F5344CB8AC3E}">
        <p14:creationId xmlns:p14="http://schemas.microsoft.com/office/powerpoint/2010/main" val="4267573971"/>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3CA301E-99C0-4B58-9BB9-532FBDBA646B}" type="slidenum">
              <a:rPr lang="en-US" smtClean="0"/>
              <a:pPr/>
              <a:t>56</a:t>
            </a:fld>
            <a:endParaRPr lang="en-US" dirty="0"/>
          </a:p>
        </p:txBody>
      </p:sp>
    </p:spTree>
    <p:extLst>
      <p:ext uri="{BB962C8B-B14F-4D97-AF65-F5344CB8AC3E}">
        <p14:creationId xmlns:p14="http://schemas.microsoft.com/office/powerpoint/2010/main" val="216331818"/>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519999588"/>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CA301E-99C0-4B58-9BB9-532FBDBA646B}" type="slidenum">
              <a:rPr lang="en-US" smtClean="0"/>
              <a:pPr/>
              <a:t>58</a:t>
            </a:fld>
            <a:endParaRPr lang="en-US" dirty="0"/>
          </a:p>
        </p:txBody>
      </p:sp>
    </p:spTree>
    <p:extLst>
      <p:ext uri="{BB962C8B-B14F-4D97-AF65-F5344CB8AC3E}">
        <p14:creationId xmlns:p14="http://schemas.microsoft.com/office/powerpoint/2010/main" val="4247170417"/>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CA301E-99C0-4B58-9BB9-532FBDBA646B}" type="slidenum">
              <a:rPr lang="en-US" smtClean="0"/>
              <a:pPr/>
              <a:t>59</a:t>
            </a:fld>
            <a:endParaRPr lang="en-US" dirty="0"/>
          </a:p>
        </p:txBody>
      </p:sp>
    </p:spTree>
    <p:extLst>
      <p:ext uri="{BB962C8B-B14F-4D97-AF65-F5344CB8AC3E}">
        <p14:creationId xmlns:p14="http://schemas.microsoft.com/office/powerpoint/2010/main" val="29582378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CA301E-99C0-4B58-9BB9-532FBDBA646B}" type="slidenum">
              <a:rPr lang="en-US" smtClean="0">
                <a:solidFill>
                  <a:prstClr val="black"/>
                </a:solidFill>
              </a:rPr>
              <a:pPr/>
              <a:t>6</a:t>
            </a:fld>
            <a:endParaRPr lang="en-US" dirty="0">
              <a:solidFill>
                <a:prstClr val="black"/>
              </a:solidFill>
            </a:endParaRPr>
          </a:p>
        </p:txBody>
      </p:sp>
    </p:spTree>
    <p:extLst>
      <p:ext uri="{BB962C8B-B14F-4D97-AF65-F5344CB8AC3E}">
        <p14:creationId xmlns:p14="http://schemas.microsoft.com/office/powerpoint/2010/main" val="2068808273"/>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CA301E-99C0-4B58-9BB9-532FBDBA646B}" type="slidenum">
              <a:rPr lang="en-US" smtClean="0"/>
              <a:pPr/>
              <a:t>60</a:t>
            </a:fld>
            <a:endParaRPr lang="en-US" dirty="0"/>
          </a:p>
        </p:txBody>
      </p:sp>
    </p:spTree>
    <p:extLst>
      <p:ext uri="{BB962C8B-B14F-4D97-AF65-F5344CB8AC3E}">
        <p14:creationId xmlns:p14="http://schemas.microsoft.com/office/powerpoint/2010/main" val="1132877934"/>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 name="Footer Placeholder 1"/>
          <p:cNvSpPr>
            <a:spLocks noGrp="1"/>
          </p:cNvSpPr>
          <p:nvPr>
            <p:ph type="ftr" sz="quarter" idx="10"/>
          </p:nvPr>
        </p:nvSpPr>
        <p:spPr/>
        <p:txBody>
          <a:bodyPr/>
          <a:lstStyle/>
          <a:p>
            <a:endParaRPr lang="en-US" dirty="0"/>
          </a:p>
        </p:txBody>
      </p:sp>
      <p:sp>
        <p:nvSpPr>
          <p:cNvPr id="3" name="Notes Placeholder 2"/>
          <p:cNvSpPr>
            <a:spLocks noGrp="1"/>
          </p:cNvSpPr>
          <p:nvPr>
            <p:ph type="body" sz="quarter" idx="11"/>
          </p:nvPr>
        </p:nvSpPr>
        <p:spPr/>
        <p:txBody>
          <a:bodyPr/>
          <a:lstStyle/>
          <a:p>
            <a:endParaRPr lang="en-US" dirty="0"/>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CA301E-99C0-4B58-9BB9-532FBDBA646B}" type="slidenum">
              <a:rPr lang="en-US" smtClean="0"/>
              <a:pPr/>
              <a:t>62</a:t>
            </a:fld>
            <a:endParaRPr lang="en-US" dirty="0"/>
          </a:p>
        </p:txBody>
      </p:sp>
      <p:sp>
        <p:nvSpPr>
          <p:cNvPr id="5" name="Date Placeholder 4"/>
          <p:cNvSpPr>
            <a:spLocks noGrp="1"/>
          </p:cNvSpPr>
          <p:nvPr>
            <p:ph type="dt" idx="11"/>
          </p:nvPr>
        </p:nvSpPr>
        <p:spPr/>
        <p:txBody>
          <a:bodyPr/>
          <a:lstStyle/>
          <a:p>
            <a:r>
              <a:rPr lang="en-US" dirty="0"/>
              <a:t>12-2-16</a:t>
            </a:r>
          </a:p>
        </p:txBody>
      </p:sp>
      <p:sp>
        <p:nvSpPr>
          <p:cNvPr id="6" name="Header Placeholder 5"/>
          <p:cNvSpPr>
            <a:spLocks noGrp="1"/>
          </p:cNvSpPr>
          <p:nvPr>
            <p:ph type="hdr" sz="quarter" idx="12"/>
          </p:nvPr>
        </p:nvSpPr>
        <p:spPr/>
        <p:txBody>
          <a:bodyPr/>
          <a:lstStyle/>
          <a:p>
            <a:r>
              <a:rPr lang="en-US" dirty="0"/>
              <a:t>NJ MGMA</a:t>
            </a:r>
          </a:p>
        </p:txBody>
      </p:sp>
    </p:spTree>
    <p:extLst>
      <p:ext uri="{BB962C8B-B14F-4D97-AF65-F5344CB8AC3E}">
        <p14:creationId xmlns:p14="http://schemas.microsoft.com/office/powerpoint/2010/main" val="4046259458"/>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bwMode="auto">
          <a:noFill/>
          <a:ln>
            <a:solidFill>
              <a:srgbClr val="000000"/>
            </a:solidFill>
            <a:miter lim="800000"/>
            <a:headEnd/>
            <a:tailEnd/>
          </a:ln>
        </p:spPr>
      </p:sp>
      <p:sp>
        <p:nvSpPr>
          <p:cNvPr id="87043" name="Notes Placeholder 2"/>
          <p:cNvSpPr>
            <a:spLocks noGrp="1"/>
          </p:cNvSpPr>
          <p:nvPr>
            <p:ph type="body" idx="1"/>
          </p:nvPr>
        </p:nvSpPr>
        <p:spPr bwMode="auto">
          <a:noFill/>
        </p:spPr>
        <p:txBody>
          <a:bodyPr wrap="square" numCol="1" anchor="t" anchorCtr="0" compatLnSpc="1">
            <a:prstTxWarp prst="textNoShape">
              <a:avLst/>
            </a:prstTxWarp>
          </a:bodyPr>
          <a:lstStyle/>
          <a:p>
            <a:pPr marL="0" lvl="2"/>
            <a:endParaRPr lang="en-US" dirty="0"/>
          </a:p>
        </p:txBody>
      </p:sp>
      <p:sp>
        <p:nvSpPr>
          <p:cNvPr id="7066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29E7F3D-1F75-4722-86DE-B58313B85B64}" type="slidenum">
              <a:rPr lang="en-US" smtClean="0"/>
              <a:pPr fontAlgn="base">
                <a:spcBef>
                  <a:spcPct val="0"/>
                </a:spcBef>
                <a:spcAft>
                  <a:spcPct val="0"/>
                </a:spcAft>
                <a:defRPr/>
              </a:pPr>
              <a:t>63</a:t>
            </a:fld>
            <a:endParaRPr lang="en-US" dirty="0"/>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3CA301E-99C0-4B58-9BB9-532FBDBA646B}" type="slidenum">
              <a:rPr lang="en-US" smtClean="0"/>
              <a:pPr/>
              <a:t>64</a:t>
            </a:fld>
            <a:endParaRPr lang="en-US" dirty="0"/>
          </a:p>
        </p:txBody>
      </p:sp>
    </p:spTree>
    <p:extLst>
      <p:ext uri="{BB962C8B-B14F-4D97-AF65-F5344CB8AC3E}">
        <p14:creationId xmlns:p14="http://schemas.microsoft.com/office/powerpoint/2010/main" val="4110600517"/>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41535592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p:spPr>
      </p:sp>
      <p:sp>
        <p:nvSpPr>
          <p:cNvPr id="65539" name="Notes Placeholder 2"/>
          <p:cNvSpPr>
            <a:spLocks noGrp="1"/>
          </p:cNvSpPr>
          <p:nvPr>
            <p:ph type="body" idx="1"/>
          </p:nvPr>
        </p:nvSpPr>
        <p:spPr bwMode="auto">
          <a:noFill/>
        </p:spPr>
        <p:txBody>
          <a:bodyPr wrap="square" numCol="1" anchor="t" anchorCtr="0" compatLnSpc="1">
            <a:prstTxWarp prst="textNoShape">
              <a:avLst/>
            </a:prstTxWarp>
          </a:bodyPr>
          <a:lstStyle/>
          <a:p>
            <a:pPr defTabSz="915772">
              <a:defRPr/>
            </a:pPr>
            <a:endParaRPr lang="en-US" dirty="0"/>
          </a:p>
        </p:txBody>
      </p:sp>
      <p:sp>
        <p:nvSpPr>
          <p:cNvPr id="4" name="Slide Number Placeholder 3"/>
          <p:cNvSpPr>
            <a:spLocks noGrp="1"/>
          </p:cNvSpPr>
          <p:nvPr>
            <p:ph type="sldNum" sz="quarter" idx="5"/>
          </p:nvPr>
        </p:nvSpPr>
        <p:spPr/>
        <p:txBody>
          <a:bodyPr/>
          <a:lstStyle/>
          <a:p>
            <a:pPr>
              <a:defRPr/>
            </a:pPr>
            <a:fld id="{52E278C6-8ABA-412F-B97F-0F2C99C43F4D}" type="slidenum">
              <a:rPr lang="en-US" smtClean="0">
                <a:solidFill>
                  <a:prstClr val="black"/>
                </a:solidFill>
              </a:rPr>
              <a:pPr>
                <a:defRPr/>
              </a:pPr>
              <a:t>7</a:t>
            </a:fld>
            <a:endParaRPr lang="en-US" dirty="0">
              <a:solidFill>
                <a:prstClr val="black"/>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3CA301E-99C0-4B58-9BB9-532FBDBA646B}" type="slidenum">
              <a:rPr lang="en-US" smtClean="0"/>
              <a:pPr/>
              <a:t>8</a:t>
            </a:fld>
            <a:endParaRPr lang="en-US" dirty="0"/>
          </a:p>
        </p:txBody>
      </p:sp>
    </p:spTree>
    <p:extLst>
      <p:ext uri="{BB962C8B-B14F-4D97-AF65-F5344CB8AC3E}">
        <p14:creationId xmlns:p14="http://schemas.microsoft.com/office/powerpoint/2010/main" val="29292803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CE0C67CE-9EB8-48D2-86A1-664673837851}" type="slidenum">
              <a:rPr lang="en-US" smtClean="0"/>
              <a:pPr>
                <a:defRPr/>
              </a:pPr>
              <a:t>9</a:t>
            </a:fld>
            <a:endParaRPr lang="en-US" dirty="0"/>
          </a:p>
        </p:txBody>
      </p:sp>
    </p:spTree>
    <p:extLst>
      <p:ext uri="{BB962C8B-B14F-4D97-AF65-F5344CB8AC3E}">
        <p14:creationId xmlns:p14="http://schemas.microsoft.com/office/powerpoint/2010/main" val="190434124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lgn="ctr">
              <a:defRPr sz="4000"/>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sz="280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pic>
        <p:nvPicPr>
          <p:cNvPr id="4" name="Picture 6"/>
          <p:cNvPicPr>
            <a:picLocks noChangeAspect="1"/>
          </p:cNvPicPr>
          <p:nvPr/>
        </p:nvPicPr>
        <p:blipFill>
          <a:blip r:embed="rId2" cstate="print">
            <a:grayscl/>
            <a:extLst>
              <a:ext uri="{28A0092B-C50C-407E-A947-70E740481C1C}">
                <a14:useLocalDpi xmlns:a14="http://schemas.microsoft.com/office/drawing/2010/main" val="0"/>
              </a:ext>
            </a:extLst>
          </a:blip>
          <a:srcRect/>
          <a:stretch>
            <a:fillRect/>
          </a:stretch>
        </p:blipFill>
        <p:spPr bwMode="auto">
          <a:xfrm>
            <a:off x="7543800" y="5486400"/>
            <a:ext cx="1143000" cy="617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37248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2pPr marL="742950" indent="-285750">
              <a:buSzPct val="80000"/>
              <a:buFont typeface="Arial" panose="020B0604020202020204" pitchFamily="34" charset="0"/>
              <a:buChar char="•"/>
              <a:defRPr/>
            </a:lvl2pPr>
            <a:lvl3pPr marL="1143000" indent="-228600">
              <a:buFont typeface="Wingdings" pitchFamily="2" charset="2"/>
              <a:buChar char="ü"/>
              <a:defRPr/>
            </a:lvl3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24607755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none" baseline="0"/>
            </a:lvl1pPr>
          </a:lstStyle>
          <a:p>
            <a:r>
              <a:rPr lang="en-US"/>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5791200"/>
            <a:ext cx="2133600" cy="365125"/>
          </a:xfrm>
          <a:prstGeom prst="rect">
            <a:avLst/>
          </a:prstGeom>
        </p:spPr>
        <p:txBody>
          <a:bodyPr/>
          <a:lstStyle>
            <a:lvl1pPr>
              <a:defRPr/>
            </a:lvl1pPr>
          </a:lstStyle>
          <a:p>
            <a:fld id="{8A88B76A-3E24-479D-A311-0EA7F5F2EDA4}" type="datetimeFigureOut">
              <a:rPr lang="en-US" smtClean="0"/>
              <a:pPr/>
              <a:t>7/18/2022</a:t>
            </a:fld>
            <a:endParaRPr lang="en-US" dirty="0"/>
          </a:p>
        </p:txBody>
      </p:sp>
      <p:sp>
        <p:nvSpPr>
          <p:cNvPr id="5" name="Footer Placeholder 4"/>
          <p:cNvSpPr>
            <a:spLocks noGrp="1"/>
          </p:cNvSpPr>
          <p:nvPr>
            <p:ph type="ftr" sz="quarter" idx="11"/>
          </p:nvPr>
        </p:nvSpPr>
        <p:spPr>
          <a:xfrm>
            <a:off x="3124200" y="5791200"/>
            <a:ext cx="2895600" cy="365125"/>
          </a:xfrm>
          <a:prstGeom prst="rect">
            <a:avLst/>
          </a:prstGeom>
        </p:spPr>
        <p:txBody>
          <a:bodyPr/>
          <a:lstStyle>
            <a:lvl1pPr>
              <a:defRPr/>
            </a:lvl1pPr>
          </a:lstStyle>
          <a:p>
            <a:endParaRPr lang="en-US" dirty="0"/>
          </a:p>
        </p:txBody>
      </p:sp>
      <p:sp>
        <p:nvSpPr>
          <p:cNvPr id="6" name="Slide Number Placeholder 5"/>
          <p:cNvSpPr>
            <a:spLocks noGrp="1"/>
          </p:cNvSpPr>
          <p:nvPr>
            <p:ph type="sldNum" sz="quarter" idx="12"/>
          </p:nvPr>
        </p:nvSpPr>
        <p:spPr>
          <a:xfrm>
            <a:off x="6781800" y="6096000"/>
            <a:ext cx="2133600" cy="365125"/>
          </a:xfrm>
          <a:prstGeom prst="rect">
            <a:avLst/>
          </a:prstGeom>
        </p:spPr>
        <p:txBody>
          <a:bodyPr/>
          <a:lstStyle>
            <a:lvl1pPr>
              <a:defRPr/>
            </a:lvl1pPr>
          </a:lstStyle>
          <a:p>
            <a:fld id="{577EA700-EB18-479D-B1A7-67DC9707F5EC}" type="slidenum">
              <a:rPr lang="en-US" smtClean="0"/>
              <a:pPr/>
              <a:t>‹#›</a:t>
            </a:fld>
            <a:endParaRPr lang="en-US" dirty="0"/>
          </a:p>
        </p:txBody>
      </p:sp>
    </p:spTree>
    <p:extLst>
      <p:ext uri="{BB962C8B-B14F-4D97-AF65-F5344CB8AC3E}">
        <p14:creationId xmlns:p14="http://schemas.microsoft.com/office/powerpoint/2010/main" val="19156003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905000"/>
            <a:ext cx="4038600" cy="4221163"/>
          </a:xfrm>
        </p:spPr>
        <p:txBody>
          <a:bodyPr/>
          <a:lstStyle>
            <a:lvl1pPr>
              <a:defRPr sz="2800"/>
            </a:lvl1pPr>
            <a:lvl2pPr marL="742950" indent="-285750">
              <a:buSzPct val="80000"/>
              <a:buFont typeface="Courier New" pitchFamily="49" charset="0"/>
              <a:buChar char="o"/>
              <a:defRPr sz="2400"/>
            </a:lvl2pPr>
            <a:lvl3pPr marL="1143000" indent="-228600">
              <a:buFont typeface="Wingdings" pitchFamily="2" charset="2"/>
              <a:buChar cha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905000"/>
            <a:ext cx="4038600" cy="4221163"/>
          </a:xfrm>
        </p:spPr>
        <p:txBody>
          <a:bodyPr/>
          <a:lstStyle>
            <a:lvl1pPr>
              <a:defRPr sz="2800"/>
            </a:lvl1pPr>
            <a:lvl2pPr marL="742950" indent="-285750">
              <a:buSzPct val="80000"/>
              <a:buFont typeface="Courier New" pitchFamily="49" charset="0"/>
              <a:buChar char="o"/>
              <a:defRPr sz="2400"/>
            </a:lvl2pPr>
            <a:lvl3pPr marL="1143000" indent="-228600">
              <a:buFont typeface="Wingdings" pitchFamily="2" charset="2"/>
              <a:buChar cha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p:cNvSpPr>
            <a:spLocks noGrp="1"/>
          </p:cNvSpPr>
          <p:nvPr>
            <p:ph type="dt" sz="half" idx="10"/>
          </p:nvPr>
        </p:nvSpPr>
        <p:spPr>
          <a:xfrm>
            <a:off x="457200" y="5791200"/>
            <a:ext cx="2133600" cy="365125"/>
          </a:xfrm>
          <a:prstGeom prst="rect">
            <a:avLst/>
          </a:prstGeom>
        </p:spPr>
        <p:txBody>
          <a:bodyPr/>
          <a:lstStyle>
            <a:lvl1pPr>
              <a:defRPr/>
            </a:lvl1pPr>
          </a:lstStyle>
          <a:p>
            <a:fld id="{8A88B76A-3E24-479D-A311-0EA7F5F2EDA4}" type="datetimeFigureOut">
              <a:rPr lang="en-US" smtClean="0"/>
              <a:pPr/>
              <a:t>7/18/2022</a:t>
            </a:fld>
            <a:endParaRPr lang="en-US" dirty="0"/>
          </a:p>
        </p:txBody>
      </p:sp>
      <p:sp>
        <p:nvSpPr>
          <p:cNvPr id="6" name="Footer Placeholder 4"/>
          <p:cNvSpPr>
            <a:spLocks noGrp="1"/>
          </p:cNvSpPr>
          <p:nvPr>
            <p:ph type="ftr" sz="quarter" idx="11"/>
          </p:nvPr>
        </p:nvSpPr>
        <p:spPr>
          <a:xfrm>
            <a:off x="3124200" y="5791200"/>
            <a:ext cx="2895600" cy="365125"/>
          </a:xfrm>
          <a:prstGeom prst="rect">
            <a:avLst/>
          </a:prstGeom>
        </p:spPr>
        <p:txBody>
          <a:bodyPr/>
          <a:lstStyle>
            <a:lvl1pPr>
              <a:defRPr/>
            </a:lvl1pPr>
          </a:lstStyle>
          <a:p>
            <a:endParaRPr lang="en-US" dirty="0"/>
          </a:p>
        </p:txBody>
      </p:sp>
      <p:sp>
        <p:nvSpPr>
          <p:cNvPr id="7" name="Slide Number Placeholder 5"/>
          <p:cNvSpPr>
            <a:spLocks noGrp="1"/>
          </p:cNvSpPr>
          <p:nvPr>
            <p:ph type="sldNum" sz="quarter" idx="12"/>
          </p:nvPr>
        </p:nvSpPr>
        <p:spPr>
          <a:xfrm>
            <a:off x="6781800" y="6096000"/>
            <a:ext cx="2133600" cy="365125"/>
          </a:xfrm>
          <a:prstGeom prst="rect">
            <a:avLst/>
          </a:prstGeom>
        </p:spPr>
        <p:txBody>
          <a:bodyPr/>
          <a:lstStyle>
            <a:lvl1pPr>
              <a:defRPr/>
            </a:lvl1pPr>
          </a:lstStyle>
          <a:p>
            <a:fld id="{577EA700-EB18-479D-B1A7-67DC9707F5EC}" type="slidenum">
              <a:rPr lang="en-US" smtClean="0"/>
              <a:pPr/>
              <a:t>‹#›</a:t>
            </a:fld>
            <a:endParaRPr lang="en-US" dirty="0"/>
          </a:p>
        </p:txBody>
      </p:sp>
    </p:spTree>
    <p:extLst>
      <p:ext uri="{BB962C8B-B14F-4D97-AF65-F5344CB8AC3E}">
        <p14:creationId xmlns:p14="http://schemas.microsoft.com/office/powerpoint/2010/main" val="140688784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28600"/>
            <a:ext cx="60960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Text Placeholder 2"/>
          <p:cNvSpPr>
            <a:spLocks noGrp="1"/>
          </p:cNvSpPr>
          <p:nvPr>
            <p:ph type="body" idx="1"/>
          </p:nvPr>
        </p:nvSpPr>
        <p:spPr bwMode="auto">
          <a:xfrm>
            <a:off x="457200" y="1600200"/>
            <a:ext cx="82296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Tree>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Lst>
  <p:txStyles>
    <p:titleStyle>
      <a:lvl1pPr algn="l" rtl="0" eaLnBrk="1" fontAlgn="base" hangingPunct="1">
        <a:spcBef>
          <a:spcPct val="0"/>
        </a:spcBef>
        <a:spcAft>
          <a:spcPct val="0"/>
        </a:spcAft>
        <a:defRPr sz="3200" kern="1200">
          <a:solidFill>
            <a:schemeClr val="tx1"/>
          </a:solidFill>
          <a:latin typeface="Times New Roman" pitchFamily="18" charset="0"/>
          <a:ea typeface="+mj-ea"/>
          <a:cs typeface="Times New Roman" pitchFamily="18" charset="0"/>
        </a:defRPr>
      </a:lvl1pPr>
      <a:lvl2pPr algn="l" rtl="0" eaLnBrk="1" fontAlgn="base" hangingPunct="1">
        <a:spcBef>
          <a:spcPct val="0"/>
        </a:spcBef>
        <a:spcAft>
          <a:spcPct val="0"/>
        </a:spcAft>
        <a:defRPr sz="4400">
          <a:solidFill>
            <a:schemeClr val="tx1"/>
          </a:solidFill>
          <a:latin typeface="Times New Roman" pitchFamily="18" charset="0"/>
          <a:cs typeface="Times New Roman" pitchFamily="18" charset="0"/>
        </a:defRPr>
      </a:lvl2pPr>
      <a:lvl3pPr algn="l" rtl="0" eaLnBrk="1" fontAlgn="base" hangingPunct="1">
        <a:spcBef>
          <a:spcPct val="0"/>
        </a:spcBef>
        <a:spcAft>
          <a:spcPct val="0"/>
        </a:spcAft>
        <a:defRPr sz="4400">
          <a:solidFill>
            <a:schemeClr val="tx1"/>
          </a:solidFill>
          <a:latin typeface="Times New Roman" pitchFamily="18" charset="0"/>
          <a:cs typeface="Times New Roman" pitchFamily="18" charset="0"/>
        </a:defRPr>
      </a:lvl3pPr>
      <a:lvl4pPr algn="l" rtl="0" eaLnBrk="1" fontAlgn="base" hangingPunct="1">
        <a:spcBef>
          <a:spcPct val="0"/>
        </a:spcBef>
        <a:spcAft>
          <a:spcPct val="0"/>
        </a:spcAft>
        <a:defRPr sz="4400">
          <a:solidFill>
            <a:schemeClr val="tx1"/>
          </a:solidFill>
          <a:latin typeface="Times New Roman" pitchFamily="18" charset="0"/>
          <a:cs typeface="Times New Roman" pitchFamily="18" charset="0"/>
        </a:defRPr>
      </a:lvl4pPr>
      <a:lvl5pPr algn="l" rtl="0" eaLnBrk="1" fontAlgn="base" hangingPunct="1">
        <a:spcBef>
          <a:spcPct val="0"/>
        </a:spcBef>
        <a:spcAft>
          <a:spcPct val="0"/>
        </a:spcAft>
        <a:defRPr sz="4400">
          <a:solidFill>
            <a:schemeClr val="tx1"/>
          </a:solidFill>
          <a:latin typeface="Times New Roman" pitchFamily="18" charset="0"/>
          <a:cs typeface="Times New Roman" pitchFamily="18" charset="0"/>
        </a:defRPr>
      </a:lvl5pPr>
      <a:lvl6pPr marL="457200" algn="ctr" rtl="0" eaLnBrk="1" fontAlgn="base" hangingPunct="1">
        <a:spcBef>
          <a:spcPct val="0"/>
        </a:spcBef>
        <a:spcAft>
          <a:spcPct val="0"/>
        </a:spcAft>
        <a:defRPr sz="4400">
          <a:solidFill>
            <a:schemeClr val="tx1"/>
          </a:solidFill>
          <a:latin typeface="Times New Roman" pitchFamily="18" charset="0"/>
          <a:cs typeface="Times New Roman" pitchFamily="18" charset="0"/>
        </a:defRPr>
      </a:lvl6pPr>
      <a:lvl7pPr marL="914400" algn="ctr" rtl="0" eaLnBrk="1" fontAlgn="base" hangingPunct="1">
        <a:spcBef>
          <a:spcPct val="0"/>
        </a:spcBef>
        <a:spcAft>
          <a:spcPct val="0"/>
        </a:spcAft>
        <a:defRPr sz="4400">
          <a:solidFill>
            <a:schemeClr val="tx1"/>
          </a:solidFill>
          <a:latin typeface="Times New Roman" pitchFamily="18" charset="0"/>
          <a:cs typeface="Times New Roman" pitchFamily="18" charset="0"/>
        </a:defRPr>
      </a:lvl7pPr>
      <a:lvl8pPr marL="1371600" algn="ctr" rtl="0" eaLnBrk="1" fontAlgn="base" hangingPunct="1">
        <a:spcBef>
          <a:spcPct val="0"/>
        </a:spcBef>
        <a:spcAft>
          <a:spcPct val="0"/>
        </a:spcAft>
        <a:defRPr sz="4400">
          <a:solidFill>
            <a:schemeClr val="tx1"/>
          </a:solidFill>
          <a:latin typeface="Times New Roman" pitchFamily="18" charset="0"/>
          <a:cs typeface="Times New Roman" pitchFamily="18" charset="0"/>
        </a:defRPr>
      </a:lvl8pPr>
      <a:lvl9pPr marL="1828800" algn="ctr" rtl="0" eaLnBrk="1" fontAlgn="base" hangingPunct="1">
        <a:spcBef>
          <a:spcPct val="0"/>
        </a:spcBef>
        <a:spcAft>
          <a:spcPct val="0"/>
        </a:spcAft>
        <a:defRPr sz="4400">
          <a:solidFill>
            <a:schemeClr val="tx1"/>
          </a:solidFill>
          <a:latin typeface="Times New Roman" pitchFamily="18" charset="0"/>
          <a:cs typeface="Times New Roman" pitchFamily="18" charset="0"/>
        </a:defRPr>
      </a:lvl9pPr>
    </p:titleStyle>
    <p:bodyStyle>
      <a:lvl1pPr marL="342900" indent="-342900" algn="l" rtl="0" eaLnBrk="1" fontAlgn="base" hangingPunct="1">
        <a:spcBef>
          <a:spcPct val="20000"/>
        </a:spcBef>
        <a:spcAft>
          <a:spcPct val="0"/>
        </a:spcAft>
        <a:buFont typeface="Wingdings" panose="05000000000000000000" pitchFamily="2" charset="2"/>
        <a:buChar char="§"/>
        <a:defRPr sz="2000" kern="1200">
          <a:solidFill>
            <a:schemeClr val="tx1"/>
          </a:solidFill>
          <a:latin typeface="Arial" pitchFamily="34" charset="0"/>
          <a:ea typeface="+mn-ea"/>
          <a:cs typeface="Arial" pitchFamily="34" charset="0"/>
        </a:defRPr>
      </a:lvl1pPr>
      <a:lvl2pPr marL="742950" indent="-285750" algn="l" rtl="0" eaLnBrk="1" fontAlgn="base" hangingPunct="1">
        <a:spcBef>
          <a:spcPct val="20000"/>
        </a:spcBef>
        <a:spcAft>
          <a:spcPct val="0"/>
        </a:spcAft>
        <a:buSzPct val="80000"/>
        <a:buFont typeface="Arial" panose="020B0604020202020204" pitchFamily="34" charset="0"/>
        <a:buChar char="•"/>
        <a:defRPr sz="1800" kern="1200">
          <a:solidFill>
            <a:schemeClr val="tx1"/>
          </a:solidFill>
          <a:latin typeface="Arial" pitchFamily="34" charset="0"/>
          <a:ea typeface="+mn-ea"/>
          <a:cs typeface="Arial" pitchFamily="34" charset="0"/>
        </a:defRPr>
      </a:lvl2pPr>
      <a:lvl3pPr marL="1143000" indent="-228600" algn="l" rtl="0" eaLnBrk="1" fontAlgn="base" hangingPunct="1">
        <a:spcBef>
          <a:spcPct val="20000"/>
        </a:spcBef>
        <a:spcAft>
          <a:spcPct val="0"/>
        </a:spcAft>
        <a:buFont typeface="Wingdings" pitchFamily="2" charset="2"/>
        <a:buChar char="ü"/>
        <a:defRPr sz="1600" kern="1200">
          <a:solidFill>
            <a:schemeClr val="tx1"/>
          </a:solidFill>
          <a:latin typeface="Arial" pitchFamily="34" charset="0"/>
          <a:ea typeface="+mn-ea"/>
          <a:cs typeface="Arial" pitchFamily="34" charset="0"/>
        </a:defRPr>
      </a:lvl3pPr>
      <a:lvl4pPr marL="1600200" indent="-228600" algn="l" rtl="0" eaLnBrk="1" fontAlgn="base" hangingPunct="1">
        <a:spcBef>
          <a:spcPct val="20000"/>
        </a:spcBef>
        <a:spcAft>
          <a:spcPct val="0"/>
        </a:spcAft>
        <a:buFont typeface="Wingdings" panose="05000000000000000000" pitchFamily="2" charset="2"/>
        <a:buChar char="Ø"/>
        <a:defRPr sz="1400" kern="1200">
          <a:solidFill>
            <a:schemeClr val="tx1"/>
          </a:solidFill>
          <a:latin typeface="Arial" pitchFamily="34" charset="0"/>
          <a:ea typeface="+mn-ea"/>
          <a:cs typeface="Arial" pitchFamily="34" charset="0"/>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cms.gov/Outreach-and-Education/Medicare-Learning-Network-MLN/MLNMattersArticles/Downloads/MM9861.pdf"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cms.gov/Outreach-and-Education/Medicare-Learning-Network-MLN/MLNMattersArticles/Downloads/MM9818.pdf"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cms.gov/Regulations-and-Guidance/Legislation/PaperworkReductionActof1995/PRA-Listing-Items/CMS-10611.html"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cms.gov/Regulations-and-Guidance/Guidance/Manuals/Downloads/clm104c30.pdf"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hyperlink" Target="mailto:MOONMailbox@cms.hhs.gov" TargetMode="External"/><Relationship Id="rId5" Type="http://schemas.openxmlformats.org/officeDocument/2006/relationships/hyperlink" Target="https://www.cms.gov/Medicare/Medicare-General-Information/BNI/Downloads/MOON-FAQs.docx" TargetMode="External"/><Relationship Id="rId4" Type="http://schemas.openxmlformats.org/officeDocument/2006/relationships/hyperlink" Target="https://www.cms.gov/Outreach-and-Education/Medicare-Learning-Network-MLN/MLNMattersArticles/Downloads/MM9935.pdf"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s://www.cms.gov/Outreach-and-Education/Medicare-Learning-Network-MLN/MLNMattersArticles/Downloads/SE1616.pdf"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cms.gov/Medicare/SSNRI/Index.html"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www.cms.gov/Medicare/SSNRI/SSNRI-ODF-slides-11-1-16.pptx"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www.cms.gov/Outreach-and-Education/Medicare-Learning-Network-MLN/MLNMattersArticles/Downloads/SE1617.pdf"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www.cms.gov/Outreach-and-Education/Medicare-Learning-Network-MLN/MLNMattersArticles/Downloads/MM9732.pdf" TargetMode="External"/><Relationship Id="rId7" Type="http://schemas.openxmlformats.org/officeDocument/2006/relationships/hyperlink" Target="https://www.cms.gov/Outreach-and-Education/Medicare-Learning-Network-MLN/MLNMattersArticles/Downloads/MM9934.pdf"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hyperlink" Target="https://www.cms.gov/Outreach-and-Education/Medicare-Learning-Network-MLN/MLNMattersArticles/Downloads/MM9970.pdf" TargetMode="External"/><Relationship Id="rId5" Type="http://schemas.openxmlformats.org/officeDocument/2006/relationships/hyperlink" Target="https://www.cms.gov/Outreach-and-Education/Medicare-Learning-Network-MLN/MLNMattersArticles/Downloads/MM9735.pdf" TargetMode="External"/><Relationship Id="rId4" Type="http://schemas.openxmlformats.org/officeDocument/2006/relationships/hyperlink" Target="https://www.cms.gov/Outreach-and-Education/Medicare-Learning-Network-MLN/MLNMattersArticles/Downloads/MM10002.pdf" TargetMode="External"/></Relationships>
</file>

<file path=ppt/slides/_rels/slide25.xml.rels><?xml version="1.0" encoding="UTF-8" standalone="yes"?>
<Relationships xmlns="http://schemas.openxmlformats.org/package/2006/relationships"><Relationship Id="rId8" Type="http://schemas.openxmlformats.org/officeDocument/2006/relationships/hyperlink" Target="https://www.cms.gov/Outreach-and-Education/Medicare-Learning-Network-MLN/MLNMattersArticles/Downloads/MM9774.pdf" TargetMode="External"/><Relationship Id="rId3" Type="http://schemas.openxmlformats.org/officeDocument/2006/relationships/hyperlink" Target="https://www.cms.gov/Outreach-and-Education/Medicare-Learning-Network-MLN/MLNMattersArticles/Downloads/MM9680.pdf" TargetMode="External"/><Relationship Id="rId7" Type="http://schemas.openxmlformats.org/officeDocument/2006/relationships/hyperlink" Target="https://www.cms.gov/Outreach-and-Education/Medicare-Learning-Network-MLN/MLNMattersArticles/Downloads/MM9695.pdf"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hyperlink" Target="https://www.cms.gov/Outreach-and-Education/Medicare-Learning-Network-MLN/MLNMattersArticles/Downloads/MM9723.pdf" TargetMode="External"/><Relationship Id="rId5" Type="http://schemas.openxmlformats.org/officeDocument/2006/relationships/hyperlink" Target="https://www.cms.gov/Outreach-and-Education/Medicare-Learning-Network-MLN/MLNMattersArticles/Downloads/MM9758.pdf" TargetMode="External"/><Relationship Id="rId4" Type="http://schemas.openxmlformats.org/officeDocument/2006/relationships/hyperlink" Target="https://www.cms.gov/Outreach-and-Education/Medicare-Learning-Network-MLN/MLNMattersArticles/Downloads/MM9945.pdf" TargetMode="External"/><Relationship Id="rId9" Type="http://schemas.openxmlformats.org/officeDocument/2006/relationships/hyperlink" Target="https://www.cms.gov/Regulations-and-Guidance/Guidance/Transmittals/2017Downloads/R280FM.pdf" TargetMode="Externa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hyperlink" Target="http://www.cms.gov/Regulations-and-Guidance/Guidance/Manuals/downloads/com109c06.pdf"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hyperlink" Target="http://www.novitas-solutions.com/webcenter/portal/CustomerServiceCenter_JL/Self-Service+Tools" TargetMode="Externa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www.novitas-solutions.com/webcenter/portal/Novitasphere_JL/" TargetMode="Externa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www.novitas-solutions.com/webcenter/portal/MedicareJL/pagebyid?contentId=00003663" TargetMode="External"/><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www.novitas-solutions.com/webcenter/spaces/MedicareJH/page/pagebyid?contentId=00024444" TargetMode="External"/><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hyperlink" Target="http://www.novitas-solutions.com/webcenter/portal/MedicareJL/pagebyid?contentId=00003056" TargetMode="External"/><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3" Type="http://schemas.openxmlformats.org/officeDocument/2006/relationships/hyperlink" Target="http://www.novitas-solutions.com/webcenter/portal/MedicareJL/pagebyid?contentId=00089525" TargetMode="External"/><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hyperlink" Target="http://www.novitas-solutions.com/webcenter/portal/MedicareJL/pagebyid?contentId=00089525" TargetMode="External"/><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3" Type="http://schemas.openxmlformats.org/officeDocument/2006/relationships/hyperlink" Target="http://www.novitas-solutions.com/webcenter/spaces/CERT_JL" TargetMode="External"/><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3" Type="http://schemas.openxmlformats.org/officeDocument/2006/relationships/hyperlink" Target="http://www.novitas-solutions.com/webcenter/spaces/MedicareJL/page/pagebyid?contentId=00003498" TargetMode="External"/><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hyperlink" Target="https://www.cms.gov/Outreach-and-Education/Medicare-Learning-Network-MLN/MLNProducts/downloads/Signature_Requirements_Fact_Sheet_ICN905364.pdf" TargetMode="External"/><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3" Type="http://schemas.openxmlformats.org/officeDocument/2006/relationships/hyperlink" Target="https://cfigroup.qualtrics.com/jfe/form/SV_3WeVjGWpc5NQXOJ?MAC_BRNC=8&amp;MAC=JL%20&#8211;%20Novitas" TargetMode="External"/><Relationship Id="rId2" Type="http://schemas.openxmlformats.org/officeDocument/2006/relationships/notesSlide" Target="../notesSlides/notesSlide54.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5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hyperlink" Target="http://www.novitas-solutions.com/webcenter/portal/MedicareJL/Medicare+JL+Home" TargetMode="External"/><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hyperlink" Target="http://www.novitas-solutions.com/webcenter/spaces/MedicareJL/page/LcdSearch" TargetMode="External"/><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hyperlink" Target="http://www.novitas-solutions.com/webcenter/portal/MedicareJL/pagebyid?contentId=00007968" TargetMode="External"/><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hyperlink" Target="http://www.novitas-solutions.com/webcenter/portal/Bulletins_JL/Publications" TargetMode="External"/><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hyperlink" Target="http://www.novitas-solutions.com/webcenter/portal/MedicareJL/pagebyid?contentId=00082787" TargetMode="External"/><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hyperlink" Target="http://www.novitas-solutions.com/webcenter/portal/MedicareJL/pagebyid?contentId=00081812" TargetMode="External"/><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hyperlink" Target="http://www.novitas-solutions.com/webcenter/portal/MedicareJL/pagebyid?contentId=00134579" TargetMode="External"/><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hyperlink" Target="http://www.novitas-solutions.com/webcenter/portal/CustomerServiceCenter_JL/Self-Service+Tools" TargetMode="External"/><Relationship Id="rId2" Type="http://schemas.openxmlformats.org/officeDocument/2006/relationships/notesSlide" Target="../notesSlides/notesSlide63.xml"/><Relationship Id="rId1" Type="http://schemas.openxmlformats.org/officeDocument/2006/relationships/slideLayout" Target="../slideLayouts/slideLayout2.xml"/><Relationship Id="rId4" Type="http://schemas.openxmlformats.org/officeDocument/2006/relationships/hyperlink" Target="http://www.medicare.gov/index.html" TargetMode="Externa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3" Type="http://schemas.openxmlformats.org/officeDocument/2006/relationships/hyperlink" Target="mailto:Denise.church@novitas-solutions.com" TargetMode="External"/><Relationship Id="rId2" Type="http://schemas.openxmlformats.org/officeDocument/2006/relationships/notesSlide" Target="../notesSlides/notesSlide65.xml"/><Relationship Id="rId1" Type="http://schemas.openxmlformats.org/officeDocument/2006/relationships/slideLayout" Target="../slideLayouts/slideLayout2.xml"/><Relationship Id="rId4" Type="http://schemas.openxmlformats.org/officeDocument/2006/relationships/hyperlink" Target="mailto:Gregory.hart@novitas-solutions.com"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hyperlink" Target="https://www.cms.gov/Outreach-and-Education/Medicare-Learning-Network-MLN/MLNMattersArticles/downloads/MM10005.pdf"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828800"/>
            <a:ext cx="8153400" cy="1600200"/>
          </a:xfrm>
        </p:spPr>
        <p:txBody>
          <a:bodyPr/>
          <a:lstStyle/>
          <a:p>
            <a:r>
              <a:rPr lang="en-US" sz="4400" dirty="0"/>
              <a:t>Medicare Part A Presents: </a:t>
            </a:r>
            <a:br>
              <a:rPr lang="en-US" sz="4400" dirty="0"/>
            </a:br>
            <a:r>
              <a:rPr lang="en-US" sz="4400" dirty="0"/>
              <a:t>Medicare Updates</a:t>
            </a:r>
          </a:p>
        </p:txBody>
      </p:sp>
      <p:sp>
        <p:nvSpPr>
          <p:cNvPr id="6147" name="Subtitle 2"/>
          <p:cNvSpPr>
            <a:spLocks noGrp="1"/>
          </p:cNvSpPr>
          <p:nvPr>
            <p:ph type="subTitle" idx="1"/>
          </p:nvPr>
        </p:nvSpPr>
        <p:spPr>
          <a:xfrm>
            <a:off x="1371600" y="3505200"/>
            <a:ext cx="6400800" cy="1600200"/>
          </a:xfrm>
        </p:spPr>
        <p:txBody>
          <a:bodyPr/>
          <a:lstStyle/>
          <a:p>
            <a:endParaRPr lang="en-US" dirty="0"/>
          </a:p>
          <a:p>
            <a:r>
              <a:rPr lang="en-US" dirty="0"/>
              <a:t>NJ AAHAM</a:t>
            </a:r>
          </a:p>
          <a:p>
            <a:r>
              <a:rPr lang="en-US"/>
              <a:t>April 12, </a:t>
            </a:r>
            <a:r>
              <a:rPr lang="en-US" dirty="0"/>
              <a:t>2017</a:t>
            </a:r>
          </a:p>
        </p:txBody>
      </p:sp>
    </p:spTree>
    <p:extLst>
      <p:ext uri="{BB962C8B-B14F-4D97-AF65-F5344CB8AC3E}">
        <p14:creationId xmlns:p14="http://schemas.microsoft.com/office/powerpoint/2010/main" val="32613967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ICD-10 Coding Revisions to National Coverage Determination (NCDs) </a:t>
            </a:r>
          </a:p>
        </p:txBody>
      </p:sp>
      <p:sp>
        <p:nvSpPr>
          <p:cNvPr id="3" name="Content Placeholder 2"/>
          <p:cNvSpPr>
            <a:spLocks noGrp="1"/>
          </p:cNvSpPr>
          <p:nvPr>
            <p:ph idx="1"/>
          </p:nvPr>
        </p:nvSpPr>
        <p:spPr/>
        <p:txBody>
          <a:bodyPr>
            <a:normAutofit fontScale="77500" lnSpcReduction="20000"/>
          </a:bodyPr>
          <a:lstStyle/>
          <a:p>
            <a:r>
              <a:rPr lang="en-US" dirty="0"/>
              <a:t>Change Request # 9861:</a:t>
            </a:r>
          </a:p>
          <a:p>
            <a:pPr lvl="1"/>
            <a:r>
              <a:rPr lang="en-US" dirty="0"/>
              <a:t>Effective: October 1, 2016</a:t>
            </a:r>
          </a:p>
          <a:p>
            <a:pPr lvl="1"/>
            <a:r>
              <a:rPr lang="en-US" dirty="0"/>
              <a:t>Implementation: April 3, 2017</a:t>
            </a:r>
          </a:p>
          <a:p>
            <a:r>
              <a:rPr lang="en-US" dirty="0"/>
              <a:t>Key Points:</a:t>
            </a:r>
          </a:p>
          <a:p>
            <a:pPr lvl="1"/>
            <a:r>
              <a:rPr lang="en-US" dirty="0"/>
              <a:t>Adjustments to the following 16 NCDs: </a:t>
            </a:r>
          </a:p>
          <a:p>
            <a:pPr lvl="2"/>
            <a:r>
              <a:rPr lang="en-US" dirty="0"/>
              <a:t>40.1 - Diabetes Outpatient Self-Management Training </a:t>
            </a:r>
          </a:p>
          <a:p>
            <a:pPr lvl="2"/>
            <a:r>
              <a:rPr lang="en-US" dirty="0"/>
              <a:t>40.7 - Outpatient Intravenous Insulin Treatment </a:t>
            </a:r>
          </a:p>
          <a:p>
            <a:pPr lvl="2"/>
            <a:r>
              <a:rPr lang="en-US" dirty="0"/>
              <a:t>80.2 - Photodynamic Therapy (also NCD 80.2.1, 80.3, 80.3.1 ) </a:t>
            </a:r>
          </a:p>
          <a:p>
            <a:pPr lvl="2"/>
            <a:r>
              <a:rPr lang="en-US" dirty="0"/>
              <a:t>80.11 - Vitrectomy </a:t>
            </a:r>
          </a:p>
          <a:p>
            <a:pPr lvl="2"/>
            <a:r>
              <a:rPr lang="en-US" dirty="0"/>
              <a:t>100.1 - Bariatric Surgery </a:t>
            </a:r>
          </a:p>
          <a:p>
            <a:pPr lvl="2"/>
            <a:r>
              <a:rPr lang="en-US" dirty="0"/>
              <a:t>110.4 – Extracorporeal </a:t>
            </a:r>
            <a:r>
              <a:rPr lang="en-US" dirty="0" err="1"/>
              <a:t>Photopheresis</a:t>
            </a:r>
            <a:r>
              <a:rPr lang="en-US" dirty="0"/>
              <a:t> </a:t>
            </a:r>
          </a:p>
          <a:p>
            <a:pPr lvl="2"/>
            <a:r>
              <a:rPr lang="en-US" dirty="0"/>
              <a:t>110.18 - </a:t>
            </a:r>
            <a:r>
              <a:rPr lang="en-US" dirty="0" err="1"/>
              <a:t>Aprepitant</a:t>
            </a:r>
            <a:r>
              <a:rPr lang="en-US" dirty="0"/>
              <a:t> </a:t>
            </a:r>
          </a:p>
          <a:p>
            <a:pPr lvl="2"/>
            <a:r>
              <a:rPr lang="en-US" dirty="0"/>
              <a:t>110.23 - Stem Cell Transplantation </a:t>
            </a:r>
          </a:p>
          <a:p>
            <a:pPr lvl="2"/>
            <a:r>
              <a:rPr lang="en-US" dirty="0"/>
              <a:t>180.1 - Medical Nutrition Therapy </a:t>
            </a:r>
          </a:p>
          <a:p>
            <a:pPr lvl="2"/>
            <a:r>
              <a:rPr lang="en-US" dirty="0"/>
              <a:t>190.1 – Histocompatibility Testing </a:t>
            </a:r>
          </a:p>
          <a:p>
            <a:pPr lvl="2"/>
            <a:r>
              <a:rPr lang="en-US" dirty="0"/>
              <a:t>210.3 - Colorectal Cancer Screening </a:t>
            </a:r>
          </a:p>
          <a:p>
            <a:pPr lvl="2"/>
            <a:r>
              <a:rPr lang="en-US" dirty="0"/>
              <a:t>220.4 - Mammograms </a:t>
            </a:r>
          </a:p>
          <a:p>
            <a:pPr lvl="2"/>
            <a:r>
              <a:rPr lang="en-US" dirty="0"/>
              <a:t>220.6.17 - Positron Emission Tomography (PET) for Solid Tumors </a:t>
            </a:r>
          </a:p>
          <a:p>
            <a:pPr lvl="2"/>
            <a:r>
              <a:rPr lang="en-US" dirty="0"/>
              <a:t>260.3.1 - Islet Cell Transplants </a:t>
            </a:r>
          </a:p>
          <a:p>
            <a:pPr lvl="2"/>
            <a:r>
              <a:rPr lang="en-US" dirty="0"/>
              <a:t>260.5 - Intestinal and Multi-Visceral Transplants </a:t>
            </a:r>
          </a:p>
          <a:p>
            <a:pPr lvl="2"/>
            <a:r>
              <a:rPr lang="en-US" dirty="0"/>
              <a:t>270.6 - Infrared Therapy Devices </a:t>
            </a:r>
          </a:p>
          <a:p>
            <a:r>
              <a:rPr lang="en-US" dirty="0"/>
              <a:t>Reference:</a:t>
            </a:r>
          </a:p>
          <a:p>
            <a:pPr lvl="1"/>
            <a:r>
              <a:rPr lang="en-US" dirty="0">
                <a:hlinkClick r:id="rId3"/>
              </a:rPr>
              <a:t>https://www.cms.gov/Outreach-and-Education/Medicare-Learning-Network-MLN/MLNMattersArticles/Downloads/MM9861.pdf</a:t>
            </a:r>
            <a:endParaRPr lang="en-US" dirty="0"/>
          </a:p>
          <a:p>
            <a:pPr marL="457200" lvl="1" indent="0">
              <a:buNone/>
            </a:pPr>
            <a:endParaRPr lang="en-US" dirty="0"/>
          </a:p>
        </p:txBody>
      </p:sp>
    </p:spTree>
    <p:extLst>
      <p:ext uri="{BB962C8B-B14F-4D97-AF65-F5344CB8AC3E}">
        <p14:creationId xmlns:p14="http://schemas.microsoft.com/office/powerpoint/2010/main" val="41360125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US" sz="2700" dirty="0"/>
              <a:t>Instructions to Process Services Not Authorized by the Veterans Administration (VA) in a Non-VA Facility Reported with VC 42</a:t>
            </a:r>
            <a:br>
              <a:rPr lang="en-US" dirty="0"/>
            </a:br>
            <a:r>
              <a:rPr lang="en-US" dirty="0"/>
              <a:t> </a:t>
            </a:r>
            <a:endParaRPr lang="en-US" sz="2200" dirty="0"/>
          </a:p>
        </p:txBody>
      </p:sp>
      <p:sp>
        <p:nvSpPr>
          <p:cNvPr id="3" name="Content Placeholder 2"/>
          <p:cNvSpPr>
            <a:spLocks noGrp="1"/>
          </p:cNvSpPr>
          <p:nvPr>
            <p:ph idx="1"/>
          </p:nvPr>
        </p:nvSpPr>
        <p:spPr>
          <a:xfrm>
            <a:off x="457200" y="1600200"/>
            <a:ext cx="8229600" cy="5029200"/>
          </a:xfrm>
        </p:spPr>
        <p:txBody>
          <a:bodyPr>
            <a:normAutofit fontScale="92500" lnSpcReduction="20000"/>
          </a:bodyPr>
          <a:lstStyle/>
          <a:p>
            <a:r>
              <a:rPr lang="en-US" dirty="0"/>
              <a:t>Change Request # 9818:</a:t>
            </a:r>
          </a:p>
          <a:p>
            <a:pPr lvl="1"/>
            <a:r>
              <a:rPr lang="en-US" dirty="0"/>
              <a:t>Effective: October 1, 2013</a:t>
            </a:r>
          </a:p>
          <a:p>
            <a:pPr lvl="1"/>
            <a:r>
              <a:rPr lang="en-US" dirty="0"/>
              <a:t>Implementation: April 3, 2017</a:t>
            </a:r>
          </a:p>
          <a:p>
            <a:r>
              <a:rPr lang="en-US" dirty="0"/>
              <a:t>Key Points:</a:t>
            </a:r>
          </a:p>
          <a:p>
            <a:pPr lvl="1"/>
            <a:r>
              <a:rPr lang="en-US" dirty="0"/>
              <a:t>Hospitals submit no pay inpatient claims paid by the VA to Medicare for the purpose of crediting the Part A deductible and coinsurance amounts</a:t>
            </a:r>
          </a:p>
          <a:p>
            <a:pPr lvl="1"/>
            <a:r>
              <a:rPr lang="en-US" dirty="0"/>
              <a:t>Inpatient claims (11X, 18X, 21X, 41X and 51X) where the VA is the payer, the covered VA services are exclusions to the Medicare program</a:t>
            </a:r>
          </a:p>
          <a:p>
            <a:pPr lvl="1"/>
            <a:r>
              <a:rPr lang="en-US" dirty="0"/>
              <a:t>Medicare covered services not considered by the VA may be billed to the Medicare program:</a:t>
            </a:r>
          </a:p>
          <a:p>
            <a:pPr lvl="2"/>
            <a:r>
              <a:rPr lang="en-US" dirty="0"/>
              <a:t>Condition Code (CC) 26 is used to indicate the patient is:</a:t>
            </a:r>
          </a:p>
          <a:p>
            <a:pPr lvl="3"/>
            <a:r>
              <a:rPr lang="en-US" dirty="0"/>
              <a:t>VA eligible </a:t>
            </a:r>
          </a:p>
          <a:p>
            <a:pPr lvl="3"/>
            <a:r>
              <a:rPr lang="en-US" dirty="0"/>
              <a:t>Receive services in a Medicare Certified provider instead of a VA facility </a:t>
            </a:r>
          </a:p>
          <a:p>
            <a:pPr lvl="2"/>
            <a:r>
              <a:rPr lang="en-US" dirty="0"/>
              <a:t>Value Code (VC) 42 with the amount of the VA payment for the authorized days </a:t>
            </a:r>
          </a:p>
          <a:p>
            <a:pPr lvl="1"/>
            <a:r>
              <a:rPr lang="en-US" dirty="0"/>
              <a:t>Claims will return to the provider if CC 26 is present without VC 42 or vice versa </a:t>
            </a:r>
          </a:p>
          <a:p>
            <a:r>
              <a:rPr lang="en-US" dirty="0"/>
              <a:t>Reference:</a:t>
            </a:r>
          </a:p>
          <a:p>
            <a:pPr lvl="1"/>
            <a:r>
              <a:rPr lang="en-US" dirty="0">
                <a:hlinkClick r:id="rId3"/>
              </a:rPr>
              <a:t>https://www.cms.gov/Outreach-and-Education/Medicare-Learning-Network-MLN/MLNMattersArticles/Downloads/MM9818.pdf</a:t>
            </a:r>
            <a:endParaRPr lang="en-US" dirty="0"/>
          </a:p>
        </p:txBody>
      </p:sp>
    </p:spTree>
    <p:extLst>
      <p:ext uri="{BB962C8B-B14F-4D97-AF65-F5344CB8AC3E}">
        <p14:creationId xmlns:p14="http://schemas.microsoft.com/office/powerpoint/2010/main" val="39978654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MOON Overview</a:t>
            </a:r>
          </a:p>
        </p:txBody>
      </p:sp>
      <p:sp>
        <p:nvSpPr>
          <p:cNvPr id="3" name="Content Placeholder 2"/>
          <p:cNvSpPr>
            <a:spLocks noGrp="1"/>
          </p:cNvSpPr>
          <p:nvPr>
            <p:ph idx="1"/>
          </p:nvPr>
        </p:nvSpPr>
        <p:spPr/>
        <p:txBody>
          <a:bodyPr>
            <a:normAutofit/>
          </a:bodyPr>
          <a:lstStyle/>
          <a:p>
            <a:r>
              <a:rPr lang="en-US" dirty="0"/>
              <a:t>Federal Notice of Observation Treatment and Implication for Care Eligibility ACT (NOTICE Act) passed August 6, 2015:</a:t>
            </a:r>
          </a:p>
          <a:p>
            <a:pPr lvl="1"/>
            <a:r>
              <a:rPr lang="en-US" dirty="0"/>
              <a:t>NOTICE Act requires all hospitals and CAHs to provide written and oral notification to individuals receiving observation services as outpatients for more than 24 hours </a:t>
            </a:r>
          </a:p>
          <a:p>
            <a:r>
              <a:rPr lang="en-US" dirty="0"/>
              <a:t>MOON is a standardized notice to inform beneficiaries they are:</a:t>
            </a:r>
          </a:p>
          <a:p>
            <a:pPr lvl="1"/>
            <a:r>
              <a:rPr lang="en-US" dirty="0"/>
              <a:t>An outpatient receiving observation services</a:t>
            </a:r>
          </a:p>
          <a:p>
            <a:pPr lvl="1"/>
            <a:r>
              <a:rPr lang="en-US" dirty="0"/>
              <a:t>Not an inpatient of the hospital or CAH</a:t>
            </a:r>
          </a:p>
          <a:p>
            <a:pPr lvl="1"/>
            <a:r>
              <a:rPr lang="en-US" dirty="0"/>
              <a:t>No Part A benefits paid for observation care:</a:t>
            </a:r>
          </a:p>
          <a:p>
            <a:pPr lvl="2"/>
            <a:r>
              <a:rPr lang="en-US" dirty="0"/>
              <a:t>Self-administered drugs not covered under Medicare Part B</a:t>
            </a:r>
          </a:p>
          <a:p>
            <a:endParaRPr lang="en-US" dirty="0"/>
          </a:p>
          <a:p>
            <a:endParaRPr lang="en-US" dirty="0"/>
          </a:p>
        </p:txBody>
      </p:sp>
    </p:spTree>
    <p:extLst>
      <p:ext uri="{BB962C8B-B14F-4D97-AF65-F5344CB8AC3E}">
        <p14:creationId xmlns:p14="http://schemas.microsoft.com/office/powerpoint/2010/main" val="3787336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Hospital Delivery of the MOON</a:t>
            </a:r>
          </a:p>
        </p:txBody>
      </p:sp>
      <p:sp>
        <p:nvSpPr>
          <p:cNvPr id="3" name="Content Placeholder 2"/>
          <p:cNvSpPr>
            <a:spLocks noGrp="1"/>
          </p:cNvSpPr>
          <p:nvPr>
            <p:ph idx="1"/>
          </p:nvPr>
        </p:nvSpPr>
        <p:spPr/>
        <p:txBody>
          <a:bodyPr>
            <a:normAutofit lnSpcReduction="10000"/>
          </a:bodyPr>
          <a:lstStyle/>
          <a:p>
            <a:r>
              <a:rPr lang="en-US" dirty="0"/>
              <a:t>Provide both standardized written as well as oral notification</a:t>
            </a:r>
          </a:p>
          <a:p>
            <a:r>
              <a:rPr lang="en-US" dirty="0"/>
              <a:t>Must include the reason the individual is receiving observation services</a:t>
            </a:r>
          </a:p>
          <a:p>
            <a:r>
              <a:rPr lang="en-US" dirty="0"/>
              <a:t>Hospitals or CAHs must obtain the signature of the individual or an authorized individual acting on behalf of the patient: </a:t>
            </a:r>
          </a:p>
          <a:p>
            <a:pPr lvl="1"/>
            <a:r>
              <a:rPr lang="en-US" dirty="0"/>
              <a:t>Electronic issuance is permitted</a:t>
            </a:r>
          </a:p>
          <a:p>
            <a:pPr lvl="1"/>
            <a:r>
              <a:rPr lang="en-US" dirty="0"/>
              <a:t>A paper copy of the MOON must be given regardless if paper or electronic issuance</a:t>
            </a:r>
          </a:p>
          <a:p>
            <a:r>
              <a:rPr lang="en-US" dirty="0"/>
              <a:t>Beneficiary refusal to sign:</a:t>
            </a:r>
          </a:p>
          <a:p>
            <a:pPr lvl="1"/>
            <a:r>
              <a:rPr lang="en-US" dirty="0"/>
              <a:t>Staff member who presented the written notification will sign and give the date and time of refusal (date of notice receipt)</a:t>
            </a:r>
          </a:p>
          <a:p>
            <a:r>
              <a:rPr lang="en-US" dirty="0"/>
              <a:t>Must use the OMB-approved MOON CMS-10611 Form:</a:t>
            </a:r>
          </a:p>
          <a:p>
            <a:pPr lvl="1"/>
            <a:r>
              <a:rPr lang="en-US" dirty="0">
                <a:hlinkClick r:id="rId3"/>
              </a:rPr>
              <a:t>https://www.cms.gov/Regulations-and-Guidance/Legislation/PaperworkReductionActof1995/PRA-Listing-Items/CMS-10611.html</a:t>
            </a:r>
            <a:endParaRPr lang="en-US" dirty="0"/>
          </a:p>
        </p:txBody>
      </p:sp>
    </p:spTree>
    <p:extLst>
      <p:ext uri="{BB962C8B-B14F-4D97-AF65-F5344CB8AC3E}">
        <p14:creationId xmlns:p14="http://schemas.microsoft.com/office/powerpoint/2010/main" val="37243259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MOON Form Tips</a:t>
            </a:r>
          </a:p>
        </p:txBody>
      </p:sp>
      <p:sp>
        <p:nvSpPr>
          <p:cNvPr id="3" name="Content Placeholder 2"/>
          <p:cNvSpPr>
            <a:spLocks noGrp="1"/>
          </p:cNvSpPr>
          <p:nvPr>
            <p:ph idx="1"/>
          </p:nvPr>
        </p:nvSpPr>
        <p:spPr/>
        <p:txBody>
          <a:bodyPr/>
          <a:lstStyle/>
          <a:p>
            <a:r>
              <a:rPr lang="en-US" dirty="0"/>
              <a:t>MOON must remain two pages and unapproved modifications cannot be made</a:t>
            </a:r>
          </a:p>
          <a:p>
            <a:r>
              <a:rPr lang="en-US" dirty="0"/>
              <a:t>Hospitals and CAHs subject to State-specific observation notice requirements may:</a:t>
            </a:r>
          </a:p>
          <a:p>
            <a:pPr lvl="1"/>
            <a:r>
              <a:rPr lang="en-US" dirty="0"/>
              <a:t>Add State-required information to the  “Additional Information” section</a:t>
            </a:r>
          </a:p>
          <a:p>
            <a:pPr lvl="1"/>
            <a:r>
              <a:rPr lang="en-US" dirty="0"/>
              <a:t>Attach an additional page</a:t>
            </a:r>
          </a:p>
          <a:p>
            <a:pPr lvl="1"/>
            <a:r>
              <a:rPr lang="en-US" dirty="0"/>
              <a:t>Attach the notice required under State law to the MOON</a:t>
            </a:r>
          </a:p>
          <a:p>
            <a:r>
              <a:rPr lang="en-US" dirty="0"/>
              <a:t>Logos and contact information may be included on the top of the MOON:</a:t>
            </a:r>
          </a:p>
          <a:p>
            <a:pPr lvl="1"/>
            <a:r>
              <a:rPr lang="en-US" dirty="0"/>
              <a:t>Text may not shift from page 1 to page 2 to accommodate large logos, address headers, or any other information</a:t>
            </a:r>
          </a:p>
          <a:p>
            <a:r>
              <a:rPr lang="en-US" dirty="0"/>
              <a:t>Retain the original signed MOON in the beneficiary’s medical record</a:t>
            </a:r>
          </a:p>
          <a:p>
            <a:pPr lvl="1"/>
            <a:endParaRPr lang="en-US" dirty="0"/>
          </a:p>
        </p:txBody>
      </p:sp>
    </p:spTree>
    <p:extLst>
      <p:ext uri="{BB962C8B-B14F-4D97-AF65-F5344CB8AC3E}">
        <p14:creationId xmlns:p14="http://schemas.microsoft.com/office/powerpoint/2010/main" val="42569542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When To Issue the MOON</a:t>
            </a:r>
          </a:p>
        </p:txBody>
      </p:sp>
      <p:sp>
        <p:nvSpPr>
          <p:cNvPr id="3" name="Content Placeholder 2"/>
          <p:cNvSpPr>
            <a:spLocks noGrp="1"/>
          </p:cNvSpPr>
          <p:nvPr>
            <p:ph idx="1"/>
          </p:nvPr>
        </p:nvSpPr>
        <p:spPr/>
        <p:txBody>
          <a:bodyPr/>
          <a:lstStyle/>
          <a:p>
            <a:r>
              <a:rPr lang="en-US" dirty="0"/>
              <a:t>Medicare beneficiaries receiving observation services for more than 24 hours</a:t>
            </a:r>
          </a:p>
          <a:p>
            <a:r>
              <a:rPr lang="en-US" dirty="0"/>
              <a:t>Delivery of the MOON before an individual has received 24 hours of observation services is allowed:</a:t>
            </a:r>
          </a:p>
          <a:p>
            <a:pPr lvl="1"/>
            <a:r>
              <a:rPr lang="en-US" dirty="0"/>
              <a:t>Sooner if beneficiary is transferred, discharged or admitted inpatient</a:t>
            </a:r>
          </a:p>
          <a:p>
            <a:pPr lvl="1"/>
            <a:r>
              <a:rPr lang="en-US" dirty="0"/>
              <a:t>Allows consistency with any applicable State laws</a:t>
            </a:r>
          </a:p>
          <a:p>
            <a:r>
              <a:rPr lang="en-US" dirty="0"/>
              <a:t>Must be delivered no later than 36 hours after observation services are initiated</a:t>
            </a:r>
          </a:p>
          <a:p>
            <a:r>
              <a:rPr lang="en-US" dirty="0"/>
              <a:t>Beneficiaries who do not have Part B coverage</a:t>
            </a:r>
          </a:p>
          <a:p>
            <a:r>
              <a:rPr lang="en-US" dirty="0"/>
              <a:t>Beneficiaries who are subsequently admitted as an inpatient prior to the required delivery of the MOON</a:t>
            </a:r>
          </a:p>
          <a:p>
            <a:r>
              <a:rPr lang="en-US" dirty="0"/>
              <a:t>Hospitals are still required to deliver the MOON regardless if:</a:t>
            </a:r>
          </a:p>
          <a:p>
            <a:pPr lvl="1"/>
            <a:r>
              <a:rPr lang="en-US" dirty="0"/>
              <a:t>Medicare is the primary or secondary payer</a:t>
            </a:r>
          </a:p>
          <a:p>
            <a:pPr lvl="1"/>
            <a:r>
              <a:rPr lang="en-US" dirty="0"/>
              <a:t>Beneficiary has a Medicare Advantage plan</a:t>
            </a:r>
          </a:p>
        </p:txBody>
      </p:sp>
    </p:spTree>
    <p:extLst>
      <p:ext uri="{BB962C8B-B14F-4D97-AF65-F5344CB8AC3E}">
        <p14:creationId xmlns:p14="http://schemas.microsoft.com/office/powerpoint/2010/main" val="28078927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When Not to Use the MOON</a:t>
            </a:r>
          </a:p>
        </p:txBody>
      </p:sp>
      <p:sp>
        <p:nvSpPr>
          <p:cNvPr id="3" name="Content Placeholder 2"/>
          <p:cNvSpPr>
            <a:spLocks noGrp="1"/>
          </p:cNvSpPr>
          <p:nvPr>
            <p:ph idx="1"/>
          </p:nvPr>
        </p:nvSpPr>
        <p:spPr/>
        <p:txBody>
          <a:bodyPr>
            <a:normAutofit lnSpcReduction="10000"/>
          </a:bodyPr>
          <a:lstStyle/>
          <a:p>
            <a:r>
              <a:rPr lang="en-US" dirty="0"/>
              <a:t>MOONs are not given every time items and services are furnished in a hospital or CAH:</a:t>
            </a:r>
          </a:p>
          <a:p>
            <a:pPr lvl="1"/>
            <a:r>
              <a:rPr lang="en-US" dirty="0"/>
              <a:t>Only required for individuals receiving observation services as outpatients for more than 24 hours</a:t>
            </a:r>
          </a:p>
          <a:p>
            <a:r>
              <a:rPr lang="en-US" dirty="0"/>
              <a:t>MOON requirements do not impact or change the current requirement and guidance related to the 2-midnight rule:</a:t>
            </a:r>
          </a:p>
          <a:p>
            <a:pPr lvl="1"/>
            <a:r>
              <a:rPr lang="en-US" dirty="0"/>
              <a:t>Unless patient is admitted to hospital immediately after receiving observation service for greater than 24 hours</a:t>
            </a:r>
          </a:p>
          <a:p>
            <a:r>
              <a:rPr lang="en-US" dirty="0"/>
              <a:t>Medical necessity review after inpatient discharge:</a:t>
            </a:r>
          </a:p>
          <a:p>
            <a:pPr lvl="1"/>
            <a:r>
              <a:rPr lang="en-US" dirty="0"/>
              <a:t>Post discharge review finds admission not reasonable and necessary:</a:t>
            </a:r>
          </a:p>
          <a:p>
            <a:pPr lvl="2"/>
            <a:r>
              <a:rPr lang="en-US" dirty="0"/>
              <a:t>MOON does not apply</a:t>
            </a:r>
          </a:p>
          <a:p>
            <a:r>
              <a:rPr lang="en-US" dirty="0"/>
              <a:t>Hospital Self-Audit:</a:t>
            </a:r>
          </a:p>
          <a:p>
            <a:pPr lvl="1"/>
            <a:r>
              <a:rPr lang="en-US" dirty="0"/>
              <a:t>Post discharge review by UR Committee finds admission not reasonable and necessary:</a:t>
            </a:r>
          </a:p>
          <a:p>
            <a:pPr lvl="2"/>
            <a:r>
              <a:rPr lang="en-US" dirty="0"/>
              <a:t>MOON does not apply</a:t>
            </a:r>
          </a:p>
          <a:p>
            <a:endParaRPr lang="en-US" dirty="0"/>
          </a:p>
        </p:txBody>
      </p:sp>
    </p:spTree>
    <p:extLst>
      <p:ext uri="{BB962C8B-B14F-4D97-AF65-F5344CB8AC3E}">
        <p14:creationId xmlns:p14="http://schemas.microsoft.com/office/powerpoint/2010/main" val="22278463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MOON References</a:t>
            </a:r>
          </a:p>
        </p:txBody>
      </p:sp>
      <p:sp>
        <p:nvSpPr>
          <p:cNvPr id="3" name="Content Placeholder 2"/>
          <p:cNvSpPr>
            <a:spLocks noGrp="1"/>
          </p:cNvSpPr>
          <p:nvPr>
            <p:ph idx="1"/>
          </p:nvPr>
        </p:nvSpPr>
        <p:spPr/>
        <p:txBody>
          <a:bodyPr/>
          <a:lstStyle/>
          <a:p>
            <a:r>
              <a:rPr lang="en-US" dirty="0"/>
              <a:t>CMS IOM, Publication 100-04, Chapter 30 – Financial Liability Protection, Section 400 – Part A Medicare Outpatient Observation Notice:</a:t>
            </a:r>
          </a:p>
          <a:p>
            <a:pPr lvl="1"/>
            <a:r>
              <a:rPr lang="en-US" dirty="0">
                <a:hlinkClick r:id="rId3"/>
              </a:rPr>
              <a:t>https://www.cms.gov/Regulations-and-Guidance/Guidance/Manuals/Downloads/clm104c30.pdf</a:t>
            </a:r>
            <a:endParaRPr lang="en-US" dirty="0"/>
          </a:p>
          <a:p>
            <a:r>
              <a:rPr lang="en-US" dirty="0"/>
              <a:t>MOON Instructions:</a:t>
            </a:r>
          </a:p>
          <a:p>
            <a:pPr lvl="1"/>
            <a:r>
              <a:rPr lang="en-US" dirty="0">
                <a:hlinkClick r:id="rId4"/>
              </a:rPr>
              <a:t>https://www.cms.gov/Outreach-and-Education/Medicare-Learning-Network-MLN/MLNMattersArticles/Downloads/MM9935.pdf</a:t>
            </a:r>
            <a:endParaRPr lang="en-US" dirty="0"/>
          </a:p>
          <a:p>
            <a:r>
              <a:rPr lang="en-US" dirty="0"/>
              <a:t>MOON FAQs:</a:t>
            </a:r>
          </a:p>
          <a:p>
            <a:pPr lvl="1"/>
            <a:r>
              <a:rPr lang="en-US" dirty="0">
                <a:hlinkClick r:id="rId5"/>
              </a:rPr>
              <a:t>https://www.cms.gov/Medicare/Medicare-General-Information/BNI/Downloads/MOON-FAQs.docx</a:t>
            </a:r>
            <a:endParaRPr lang="en-US" dirty="0"/>
          </a:p>
          <a:p>
            <a:r>
              <a:rPr lang="en-US" dirty="0"/>
              <a:t>MOON Inquiries:</a:t>
            </a:r>
          </a:p>
          <a:p>
            <a:pPr lvl="1"/>
            <a:r>
              <a:rPr lang="en-US" dirty="0">
                <a:solidFill>
                  <a:schemeClr val="tx2">
                    <a:lumMod val="50000"/>
                  </a:schemeClr>
                </a:solidFill>
              </a:rPr>
              <a:t>Send emails to:</a:t>
            </a:r>
          </a:p>
          <a:p>
            <a:pPr lvl="2"/>
            <a:r>
              <a:rPr lang="en-US" dirty="0">
                <a:solidFill>
                  <a:schemeClr val="tx2">
                    <a:lumMod val="50000"/>
                  </a:schemeClr>
                </a:solidFill>
                <a:hlinkClick r:id="rId6"/>
              </a:rPr>
              <a:t>MOONMailbox@cms.hhs.gov</a:t>
            </a:r>
            <a:endParaRPr lang="en-US" dirty="0">
              <a:solidFill>
                <a:schemeClr val="tx2">
                  <a:lumMod val="50000"/>
                </a:schemeClr>
              </a:solidFill>
            </a:endParaRPr>
          </a:p>
          <a:p>
            <a:pPr lvl="2"/>
            <a:endParaRPr lang="en-US" dirty="0">
              <a:solidFill>
                <a:schemeClr val="tx2">
                  <a:lumMod val="50000"/>
                </a:schemeClr>
              </a:solidFill>
            </a:endParaRPr>
          </a:p>
          <a:p>
            <a:pPr lvl="1"/>
            <a:endParaRPr lang="en-US" dirty="0"/>
          </a:p>
          <a:p>
            <a:endParaRPr lang="en-US" dirty="0"/>
          </a:p>
        </p:txBody>
      </p:sp>
    </p:spTree>
    <p:extLst>
      <p:ext uri="{BB962C8B-B14F-4D97-AF65-F5344CB8AC3E}">
        <p14:creationId xmlns:p14="http://schemas.microsoft.com/office/powerpoint/2010/main" val="625082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Protecting Patient Personal Health Information </a:t>
            </a:r>
          </a:p>
        </p:txBody>
      </p:sp>
      <p:sp>
        <p:nvSpPr>
          <p:cNvPr id="3" name="Content Placeholder 2"/>
          <p:cNvSpPr>
            <a:spLocks noGrp="1"/>
          </p:cNvSpPr>
          <p:nvPr>
            <p:ph idx="1"/>
          </p:nvPr>
        </p:nvSpPr>
        <p:spPr/>
        <p:txBody>
          <a:bodyPr>
            <a:normAutofit fontScale="92500" lnSpcReduction="10000"/>
          </a:bodyPr>
          <a:lstStyle/>
          <a:p>
            <a:r>
              <a:rPr lang="en-US" dirty="0"/>
              <a:t>Special Edition Article SE1616</a:t>
            </a:r>
          </a:p>
          <a:p>
            <a:r>
              <a:rPr lang="en-US" dirty="0"/>
              <a:t>Key Points:</a:t>
            </a:r>
          </a:p>
          <a:p>
            <a:pPr lvl="1"/>
            <a:r>
              <a:rPr lang="en-US" dirty="0"/>
              <a:t>Reminds physicians of the HIPAA requirement to protect the confidentiality of the PHI of their patients</a:t>
            </a:r>
          </a:p>
          <a:p>
            <a:pPr lvl="1"/>
            <a:r>
              <a:rPr lang="en-US" dirty="0"/>
              <a:t>Remember that a covered entity must notify the Secretary of Health and Human Services if it discovers a breach of unsecured protected health information</a:t>
            </a:r>
          </a:p>
          <a:p>
            <a:pPr lvl="1"/>
            <a:r>
              <a:rPr lang="en-US" dirty="0"/>
              <a:t>Keep abreast of any issues that your business associates, especially those entities that provide you with hardware and/or software support for your patient electronic health records</a:t>
            </a:r>
          </a:p>
          <a:p>
            <a:pPr lvl="1"/>
            <a:r>
              <a:rPr lang="en-US" dirty="0"/>
              <a:t>Report any actual or potential security breaches to you, especially threats that compromise patient PHI</a:t>
            </a:r>
          </a:p>
          <a:p>
            <a:pPr lvl="1"/>
            <a:r>
              <a:rPr lang="en-US" dirty="0"/>
              <a:t>CMS is providing this information in response to a recent report from the Cyber Health Working Group</a:t>
            </a:r>
          </a:p>
          <a:p>
            <a:r>
              <a:rPr lang="en-US" dirty="0"/>
              <a:t>Reference:</a:t>
            </a:r>
          </a:p>
          <a:p>
            <a:pPr lvl="1"/>
            <a:r>
              <a:rPr lang="en-US" dirty="0">
                <a:hlinkClick r:id="rId3"/>
              </a:rPr>
              <a:t>https://www.cms.gov/Outreach-and-Education/Medicare-Learning-Network-MLN/MLNMattersArticles/Downloads/SE1616.pdf</a:t>
            </a:r>
            <a:r>
              <a:rPr lang="en-US" dirty="0"/>
              <a:t> </a:t>
            </a:r>
          </a:p>
        </p:txBody>
      </p:sp>
    </p:spTree>
    <p:extLst>
      <p:ext uri="{BB962C8B-B14F-4D97-AF65-F5344CB8AC3E}">
        <p14:creationId xmlns:p14="http://schemas.microsoft.com/office/powerpoint/2010/main" val="37793572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Social Security Number Removal Initiative</a:t>
            </a:r>
          </a:p>
        </p:txBody>
      </p:sp>
      <p:sp>
        <p:nvSpPr>
          <p:cNvPr id="5" name="Content Placeholder 4"/>
          <p:cNvSpPr>
            <a:spLocks noGrp="1"/>
          </p:cNvSpPr>
          <p:nvPr>
            <p:ph idx="1"/>
          </p:nvPr>
        </p:nvSpPr>
        <p:spPr/>
        <p:txBody>
          <a:bodyPr/>
          <a:lstStyle/>
          <a:p>
            <a:r>
              <a:rPr lang="en-US" dirty="0"/>
              <a:t>Medicare Access and CHIP Reauthorization Act of 2015 (MACRA) requires CMS to remove Social Security Numbers (SSNs) from all Medicare cards by April 2019</a:t>
            </a:r>
          </a:p>
          <a:p>
            <a:r>
              <a:rPr lang="en-US" dirty="0"/>
              <a:t>Medicare Beneficiary Identifier (MBI) will replace the SSN-based Health Insurance Claim Number (HICN) on the new Medicare cards: </a:t>
            </a:r>
          </a:p>
          <a:p>
            <a:pPr lvl="1"/>
            <a:r>
              <a:rPr lang="en-US" dirty="0"/>
              <a:t>11-characters in length</a:t>
            </a:r>
          </a:p>
          <a:p>
            <a:pPr lvl="1"/>
            <a:r>
              <a:rPr lang="en-US" dirty="0"/>
              <a:t>Made up only of numbers and uppercase letters (no special characters)</a:t>
            </a:r>
          </a:p>
          <a:p>
            <a:r>
              <a:rPr lang="en-US" dirty="0"/>
              <a:t>Transition period:</a:t>
            </a:r>
          </a:p>
          <a:p>
            <a:pPr lvl="1"/>
            <a:r>
              <a:rPr lang="en-US" dirty="0"/>
              <a:t>Will begin no earlier than April 1, 2018 and run through December 31, 2019:</a:t>
            </a:r>
          </a:p>
          <a:p>
            <a:pPr lvl="2"/>
            <a:r>
              <a:rPr lang="en-US" dirty="0"/>
              <a:t>Either the HICN or the MBI can be used</a:t>
            </a:r>
          </a:p>
          <a:p>
            <a:pPr lvl="2"/>
            <a:r>
              <a:rPr lang="en-US" dirty="0"/>
              <a:t>Use the MBI or the HICN to check Medicare eligibility, after transition period ends use only the MBI </a:t>
            </a:r>
          </a:p>
          <a:p>
            <a:pPr lvl="2"/>
            <a:r>
              <a:rPr lang="en-US" dirty="0"/>
              <a:t>Use the beneficiary identifier (MBI or HICN) you used to submit the claim that’s under appeal, even after the transition period</a:t>
            </a:r>
          </a:p>
          <a:p>
            <a:pPr marL="914400" lvl="2" indent="0">
              <a:buNone/>
            </a:pPr>
            <a:r>
              <a:rPr lang="en-US" dirty="0"/>
              <a:t> </a:t>
            </a:r>
          </a:p>
          <a:p>
            <a:pPr lvl="1"/>
            <a:endParaRPr lang="en-US" dirty="0"/>
          </a:p>
          <a:p>
            <a:pPr lvl="1"/>
            <a:endParaRPr lang="en-US" dirty="0"/>
          </a:p>
          <a:p>
            <a:endParaRPr lang="en-US" dirty="0"/>
          </a:p>
          <a:p>
            <a:endParaRPr lang="en-US" dirty="0"/>
          </a:p>
          <a:p>
            <a:endParaRPr lang="en-US" dirty="0"/>
          </a:p>
        </p:txBody>
      </p:sp>
    </p:spTree>
    <p:extLst>
      <p:ext uri="{BB962C8B-B14F-4D97-AF65-F5344CB8AC3E}">
        <p14:creationId xmlns:p14="http://schemas.microsoft.com/office/powerpoint/2010/main" val="27610542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dirty="0"/>
              <a:t>Disclaimer</a:t>
            </a:r>
          </a:p>
        </p:txBody>
      </p:sp>
      <p:sp>
        <p:nvSpPr>
          <p:cNvPr id="3" name="Content Placeholder 2"/>
          <p:cNvSpPr>
            <a:spLocks noGrp="1"/>
          </p:cNvSpPr>
          <p:nvPr>
            <p:ph idx="1"/>
          </p:nvPr>
        </p:nvSpPr>
        <p:spPr/>
        <p:txBody>
          <a:bodyPr>
            <a:normAutofit fontScale="77500" lnSpcReduction="20000"/>
          </a:bodyPr>
          <a:lstStyle/>
          <a:p>
            <a:r>
              <a:rPr lang="en-US" dirty="0"/>
              <a:t>All Current Procedural Terminology (CPT) only are copyright 2016 American Medical Association (AMA). All rights reserved. CPT is a registered trademark of the American Medical Association. Applicable Federal Acquisition Regulation/ Defense Federal Acquisition Regulation (FARS/DFARS) Restrictions Apply to Government Use. Fee schedules, relative value units, conversion factors and/or related components are not assigned by the AMA, are not part of CPT, and the AMA is not recommending their use. The AMA does not directly or indirectly practice medicine or dispense medical services. The AMA assumes no liability for data contained or not contained herein.</a:t>
            </a:r>
          </a:p>
          <a:p>
            <a:r>
              <a:rPr lang="en-US" dirty="0"/>
              <a:t>The information enclosed was current at the time it was presented.  Medicare policy changes frequently; links to the source documents have been provided within the document for your reference. This presentation was prepared as a tool to assist providers and is not intended to grant rights or impose obligations.  </a:t>
            </a:r>
          </a:p>
          <a:p>
            <a:r>
              <a:rPr lang="en-US" dirty="0"/>
              <a:t>Although every reasonable effort has been made to assure the accuracy of the information within these pages, the ultimate responsibility for the correct submission of claims and response to any remittance advice lies with the provider of services.</a:t>
            </a:r>
          </a:p>
          <a:p>
            <a:r>
              <a:rPr lang="en-US" dirty="0"/>
              <a:t>Novitas Solutions employees, agents, and staff make no representation, warranty, or guarantee that this compilation of Medicare information is error-free and will bear no responsibility or liability for the results or consequences of the use of this guide.</a:t>
            </a:r>
          </a:p>
          <a:p>
            <a:r>
              <a:rPr lang="en-US" dirty="0"/>
              <a:t>This presentation is a general summary that explains certain aspects of the Medicare program, but is not a legal document. The official Medicare program provisions are contained in the relevant laws, regulations, and rulings.</a:t>
            </a:r>
          </a:p>
          <a:p>
            <a:r>
              <a:rPr lang="en-US" dirty="0"/>
              <a:t>Novitas Solutions does not permit videotaping or audio recording of training events.</a:t>
            </a:r>
          </a:p>
        </p:txBody>
      </p:sp>
    </p:spTree>
    <p:extLst>
      <p:ext uri="{BB962C8B-B14F-4D97-AF65-F5344CB8AC3E}">
        <p14:creationId xmlns:p14="http://schemas.microsoft.com/office/powerpoint/2010/main" val="136154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6096000" cy="1066800"/>
          </a:xfrm>
        </p:spPr>
        <p:txBody>
          <a:bodyPr>
            <a:normAutofit fontScale="90000"/>
          </a:bodyPr>
          <a:lstStyle/>
          <a:p>
            <a:r>
              <a:rPr lang="en-US" dirty="0"/>
              <a:t>What Providers Need to Know on The Social Security Number Removal Initiative (SSNRI)</a:t>
            </a:r>
          </a:p>
        </p:txBody>
      </p:sp>
      <p:sp>
        <p:nvSpPr>
          <p:cNvPr id="3" name="Content Placeholder 2"/>
          <p:cNvSpPr>
            <a:spLocks noGrp="1"/>
          </p:cNvSpPr>
          <p:nvPr>
            <p:ph idx="1"/>
          </p:nvPr>
        </p:nvSpPr>
        <p:spPr/>
        <p:txBody>
          <a:bodyPr>
            <a:normAutofit lnSpcReduction="10000"/>
          </a:bodyPr>
          <a:lstStyle/>
          <a:p>
            <a:r>
              <a:rPr lang="en-US" dirty="0"/>
              <a:t>How will providers get  the MBI?:</a:t>
            </a:r>
          </a:p>
          <a:p>
            <a:pPr lvl="1"/>
            <a:r>
              <a:rPr lang="en-US" dirty="0"/>
              <a:t>During the transition period, the MBI will be on the remittance advice when you submit a claim using your patient’s Health Insurance Claim Number (HICN) </a:t>
            </a:r>
          </a:p>
          <a:p>
            <a:pPr lvl="1"/>
            <a:r>
              <a:rPr lang="en-US" dirty="0"/>
              <a:t>In the message field on the eligibility transaction responses it will let you know when a new Medicare card  has been mailed to each person with Medicare</a:t>
            </a:r>
          </a:p>
          <a:p>
            <a:pPr lvl="1"/>
            <a:r>
              <a:rPr lang="en-US" dirty="0"/>
              <a:t>Your systems must be ready to accept the MBI by April 2018:</a:t>
            </a:r>
          </a:p>
          <a:p>
            <a:pPr lvl="2"/>
            <a:r>
              <a:rPr lang="en-US" dirty="0"/>
              <a:t>No earlier than April 2018 Medicare cards will be sent, people new to Medicare will only be assigned an MBI</a:t>
            </a:r>
          </a:p>
          <a:p>
            <a:r>
              <a:rPr lang="en-US" dirty="0"/>
              <a:t>Claim forms:</a:t>
            </a:r>
          </a:p>
          <a:p>
            <a:pPr lvl="1"/>
            <a:r>
              <a:rPr lang="en-US" dirty="0"/>
              <a:t>Not changing:</a:t>
            </a:r>
          </a:p>
          <a:p>
            <a:pPr lvl="2"/>
            <a:r>
              <a:rPr lang="en-US" dirty="0"/>
              <a:t>During the transition period, you can use either the HICN or the MBI </a:t>
            </a:r>
          </a:p>
          <a:p>
            <a:pPr lvl="2"/>
            <a:r>
              <a:rPr lang="en-US" dirty="0"/>
              <a:t>Once the transition period ends, you must use the MBI</a:t>
            </a:r>
          </a:p>
          <a:p>
            <a:r>
              <a:rPr lang="en-US" dirty="0"/>
              <a:t>Get more information about the SSNRI:</a:t>
            </a:r>
          </a:p>
          <a:p>
            <a:pPr lvl="1"/>
            <a:r>
              <a:rPr lang="en-US" dirty="0">
                <a:hlinkClick r:id="rId3"/>
              </a:rPr>
              <a:t>https://www.cms.gov/Medicare/SSNRI/Index.html</a:t>
            </a:r>
            <a:endParaRPr lang="en-US" dirty="0"/>
          </a:p>
          <a:p>
            <a:pPr lvl="1"/>
            <a:endParaRPr lang="en-US" dirty="0"/>
          </a:p>
          <a:p>
            <a:pPr lvl="1"/>
            <a:endParaRPr lang="en-US" dirty="0"/>
          </a:p>
          <a:p>
            <a:endParaRPr lang="en-US" dirty="0"/>
          </a:p>
          <a:p>
            <a:pPr lvl="1"/>
            <a:endParaRPr lang="en-US" dirty="0"/>
          </a:p>
          <a:p>
            <a:endParaRPr lang="en-US" dirty="0"/>
          </a:p>
        </p:txBody>
      </p:sp>
    </p:spTree>
    <p:extLst>
      <p:ext uri="{BB962C8B-B14F-4D97-AF65-F5344CB8AC3E}">
        <p14:creationId xmlns:p14="http://schemas.microsoft.com/office/powerpoint/2010/main" val="24788398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Medicare Beneficiary Identifier (MBI) Characteristics</a:t>
            </a:r>
          </a:p>
        </p:txBody>
      </p:sp>
      <p:sp>
        <p:nvSpPr>
          <p:cNvPr id="3" name="Content Placeholder 2"/>
          <p:cNvSpPr>
            <a:spLocks noGrp="1"/>
          </p:cNvSpPr>
          <p:nvPr>
            <p:ph idx="1"/>
          </p:nvPr>
        </p:nvSpPr>
        <p:spPr/>
        <p:txBody>
          <a:bodyPr/>
          <a:lstStyle/>
          <a:p>
            <a:r>
              <a:rPr lang="en-US" dirty="0"/>
              <a:t>MBI will have the following characteristics:</a:t>
            </a:r>
          </a:p>
          <a:p>
            <a:pPr lvl="1"/>
            <a:r>
              <a:rPr lang="en-US" dirty="0"/>
              <a:t>The same number of characters as the current HICN (11), but will be visibly distinguishable from the HICN</a:t>
            </a:r>
          </a:p>
          <a:p>
            <a:pPr lvl="1"/>
            <a:r>
              <a:rPr lang="en-US" dirty="0"/>
              <a:t>Contain uppercase alphabetic and numeric characters throughout the 11 digit identifier </a:t>
            </a:r>
          </a:p>
          <a:p>
            <a:pPr lvl="1"/>
            <a:r>
              <a:rPr lang="en-US" dirty="0"/>
              <a:t>Occupy the same field as the HICN on transactions</a:t>
            </a:r>
          </a:p>
          <a:p>
            <a:pPr lvl="1"/>
            <a:r>
              <a:rPr lang="en-US" dirty="0"/>
              <a:t>Be unique to each beneficiary (e.g. husband and wife will have their own MBI)</a:t>
            </a:r>
          </a:p>
          <a:p>
            <a:pPr lvl="1"/>
            <a:r>
              <a:rPr lang="en-US" dirty="0"/>
              <a:t>Be easy to read and limit the possibility of letters being interpreted as numbers (e.g. Alphabetic characters are upper case only and will exclude S, L, O, I, B, Z)</a:t>
            </a:r>
          </a:p>
          <a:p>
            <a:pPr lvl="1"/>
            <a:r>
              <a:rPr lang="en-US" dirty="0"/>
              <a:t>Not contain any embedded intelligence or special characters</a:t>
            </a:r>
          </a:p>
          <a:p>
            <a:pPr lvl="1"/>
            <a:r>
              <a:rPr lang="en-US" dirty="0"/>
              <a:t>Not contain inappropriate combinations of numbers or strings that may be offensive</a:t>
            </a:r>
          </a:p>
          <a:p>
            <a:pPr lvl="1"/>
            <a:endParaRPr lang="en-US" dirty="0"/>
          </a:p>
        </p:txBody>
      </p:sp>
    </p:spTree>
    <p:extLst>
      <p:ext uri="{BB962C8B-B14F-4D97-AF65-F5344CB8AC3E}">
        <p14:creationId xmlns:p14="http://schemas.microsoft.com/office/powerpoint/2010/main" val="20349479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HICN and MBI Number</a:t>
            </a:r>
          </a:p>
        </p:txBody>
      </p:sp>
      <p:sp>
        <p:nvSpPr>
          <p:cNvPr id="3" name="Content Placeholder 2"/>
          <p:cNvSpPr>
            <a:spLocks noGrp="1"/>
          </p:cNvSpPr>
          <p:nvPr>
            <p:ph idx="1"/>
          </p:nvPr>
        </p:nvSpPr>
        <p:spPr/>
        <p:txBody>
          <a:bodyPr/>
          <a:lstStyle/>
          <a:p>
            <a:r>
              <a:rPr lang="en-US" dirty="0"/>
              <a:t>Health Insurance Claim Number (HICN):</a:t>
            </a:r>
          </a:p>
          <a:p>
            <a:pPr lvl="1"/>
            <a:r>
              <a:rPr lang="en-US" dirty="0"/>
              <a:t>Primary Beneficiary Account Holder Social Security Number (SSN) plus Beneficiary Identification Code (BIC) </a:t>
            </a:r>
          </a:p>
          <a:p>
            <a:pPr lvl="1"/>
            <a:r>
              <a:rPr lang="en-US" dirty="0"/>
              <a:t>9-byte SSN plus 1 or 2-byte BIC</a:t>
            </a:r>
          </a:p>
          <a:p>
            <a:pPr lvl="1"/>
            <a:r>
              <a:rPr lang="en-US" dirty="0"/>
              <a:t>Key positions 1-9 are numeric</a:t>
            </a:r>
          </a:p>
          <a:p>
            <a:r>
              <a:rPr lang="en-US" dirty="0"/>
              <a:t>Medicare Beneficiary Identifier (MBI):</a:t>
            </a:r>
          </a:p>
          <a:p>
            <a:pPr lvl="1"/>
            <a:r>
              <a:rPr lang="en-US" dirty="0"/>
              <a:t>New Non-Intelligent Unique Identifier </a:t>
            </a:r>
          </a:p>
          <a:p>
            <a:pPr lvl="1"/>
            <a:r>
              <a:rPr lang="en-US" dirty="0"/>
              <a:t>11 bytes</a:t>
            </a:r>
          </a:p>
          <a:p>
            <a:pPr lvl="1"/>
            <a:r>
              <a:rPr lang="en-US" dirty="0"/>
              <a:t>Key positions 2, 5, 8, and 9 will always be alphabetic</a:t>
            </a:r>
          </a:p>
          <a:p>
            <a:r>
              <a:rPr lang="en-US" dirty="0">
                <a:hlinkClick r:id="rId3"/>
              </a:rPr>
              <a:t>https://www.cms.gov/Medicare/SSNRI/SSNRI-ODF-slides-11-1-16.pptx</a:t>
            </a:r>
            <a:endParaRPr lang="en-US" dirty="0"/>
          </a:p>
          <a:p>
            <a:endParaRPr lang="en-US" dirty="0"/>
          </a:p>
          <a:p>
            <a:pPr lvl="1"/>
            <a:endParaRPr lang="en-US" dirty="0"/>
          </a:p>
          <a:p>
            <a:pPr lvl="1"/>
            <a:endParaRPr lang="en-US" dirty="0"/>
          </a:p>
          <a:p>
            <a:endParaRPr lang="en-US" dirty="0"/>
          </a:p>
          <a:p>
            <a:pPr lvl="1"/>
            <a:endParaRPr lang="en-US" dirty="0"/>
          </a:p>
          <a:p>
            <a:endParaRPr lang="en-US" dirty="0"/>
          </a:p>
        </p:txBody>
      </p:sp>
    </p:spTree>
    <p:extLst>
      <p:ext uri="{BB962C8B-B14F-4D97-AF65-F5344CB8AC3E}">
        <p14:creationId xmlns:p14="http://schemas.microsoft.com/office/powerpoint/2010/main" val="38223754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Timely Reporting of Provider Enrollment Information Changes </a:t>
            </a:r>
          </a:p>
        </p:txBody>
      </p:sp>
      <p:sp>
        <p:nvSpPr>
          <p:cNvPr id="3" name="Content Placeholder 2"/>
          <p:cNvSpPr>
            <a:spLocks noGrp="1"/>
          </p:cNvSpPr>
          <p:nvPr>
            <p:ph idx="1"/>
          </p:nvPr>
        </p:nvSpPr>
        <p:spPr>
          <a:xfrm>
            <a:off x="304800" y="1600200"/>
            <a:ext cx="8686800" cy="4724400"/>
          </a:xfrm>
        </p:spPr>
        <p:txBody>
          <a:bodyPr/>
          <a:lstStyle/>
          <a:p>
            <a:r>
              <a:rPr lang="en-US" dirty="0"/>
              <a:t>Special Edition Article SE1617</a:t>
            </a:r>
          </a:p>
          <a:p>
            <a:r>
              <a:rPr lang="en-US" dirty="0"/>
              <a:t>Key Points:</a:t>
            </a:r>
          </a:p>
          <a:p>
            <a:pPr lvl="1"/>
            <a:r>
              <a:rPr lang="en-US" dirty="0"/>
              <a:t>All physician and non-physician practitioners and physician and non-physician organizations must report the following changes within 30 days: </a:t>
            </a:r>
          </a:p>
          <a:p>
            <a:pPr lvl="2"/>
            <a:r>
              <a:rPr lang="en-US" dirty="0"/>
              <a:t>A change of ownership </a:t>
            </a:r>
          </a:p>
          <a:p>
            <a:pPr lvl="2"/>
            <a:r>
              <a:rPr lang="en-US" dirty="0"/>
              <a:t>An adverse legal action </a:t>
            </a:r>
          </a:p>
          <a:p>
            <a:pPr lvl="2"/>
            <a:r>
              <a:rPr lang="en-US" dirty="0"/>
              <a:t>A change in practice location </a:t>
            </a:r>
          </a:p>
          <a:p>
            <a:pPr lvl="1"/>
            <a:r>
              <a:rPr lang="en-US" dirty="0"/>
              <a:t>All other changes must be reported to your MAC within 90 days of the change </a:t>
            </a:r>
          </a:p>
          <a:p>
            <a:pPr lvl="1"/>
            <a:r>
              <a:rPr lang="en-US" dirty="0"/>
              <a:t>Changes can be reported via the Internet-based Provider Enrollment, Chain and Ownership System (PECOS) or the CMS 855 paper enrollment application </a:t>
            </a:r>
          </a:p>
          <a:p>
            <a:r>
              <a:rPr lang="en-US" dirty="0"/>
              <a:t>Reference:</a:t>
            </a:r>
          </a:p>
          <a:p>
            <a:pPr lvl="1"/>
            <a:r>
              <a:rPr lang="en-US" dirty="0">
                <a:hlinkClick r:id="rId3"/>
              </a:rPr>
              <a:t>https://www.cms.gov/Outreach-and-Education/Medicare-Learning-Network-MLN/MLNMattersArticles/Downloads/SE1617.pdf</a:t>
            </a:r>
            <a:r>
              <a:rPr lang="en-US" dirty="0"/>
              <a:t> </a:t>
            </a:r>
          </a:p>
          <a:p>
            <a:pPr lvl="1"/>
            <a:endParaRPr lang="en-US" dirty="0"/>
          </a:p>
        </p:txBody>
      </p:sp>
    </p:spTree>
    <p:extLst>
      <p:ext uri="{BB962C8B-B14F-4D97-AF65-F5344CB8AC3E}">
        <p14:creationId xmlns:p14="http://schemas.microsoft.com/office/powerpoint/2010/main" val="7555906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 A Quarterly/Annual Updates</a:t>
            </a:r>
          </a:p>
        </p:txBody>
      </p:sp>
      <p:sp>
        <p:nvSpPr>
          <p:cNvPr id="3" name="Content Placeholder 2"/>
          <p:cNvSpPr>
            <a:spLocks noGrp="1"/>
          </p:cNvSpPr>
          <p:nvPr>
            <p:ph idx="1"/>
          </p:nvPr>
        </p:nvSpPr>
        <p:spPr/>
        <p:txBody>
          <a:bodyPr>
            <a:normAutofit fontScale="85000" lnSpcReduction="20000"/>
          </a:bodyPr>
          <a:lstStyle/>
          <a:p>
            <a:r>
              <a:rPr lang="en-US" dirty="0"/>
              <a:t>Update-Inpatient Psychiatric Facilities Prospective Payment System (IPF PPS) Fiscal Year (FY) 2017:</a:t>
            </a:r>
          </a:p>
          <a:p>
            <a:pPr lvl="1"/>
            <a:r>
              <a:rPr lang="en-US" dirty="0">
                <a:hlinkClick r:id="rId3"/>
              </a:rPr>
              <a:t>https://www.cms.gov/Outreach-and-Education/Medicare-Learning-Network-MLN/MLNMattersArticles/Downloads/MM9732.pdf</a:t>
            </a:r>
            <a:endParaRPr lang="en-US" dirty="0"/>
          </a:p>
          <a:p>
            <a:r>
              <a:rPr lang="en-US" dirty="0"/>
              <a:t>April 2017 Integrated Outpatient Code Editor (I/OCE) Specifications Version 18.1:</a:t>
            </a:r>
          </a:p>
          <a:p>
            <a:pPr lvl="1"/>
            <a:r>
              <a:rPr lang="en-US" dirty="0">
                <a:hlinkClick r:id="rId4"/>
              </a:rPr>
              <a:t>https://www.cms.gov/Outreach-and-Education/Medicare-Learning-Network-MLN/MLNMattersArticles/Downloads/MM10002.pdf</a:t>
            </a:r>
            <a:endParaRPr lang="en-US" dirty="0"/>
          </a:p>
          <a:p>
            <a:r>
              <a:rPr lang="en-US" dirty="0"/>
              <a:t>2017 Annual Update of Healthcare Common Procedure Coding System (HCPCS) Codes for Skilled Nursing Facility (SNF) Consolidated Billing (CB) Update:</a:t>
            </a:r>
          </a:p>
          <a:p>
            <a:pPr lvl="1"/>
            <a:r>
              <a:rPr lang="en-US" dirty="0">
                <a:hlinkClick r:id="rId5"/>
              </a:rPr>
              <a:t>https://www.cms.gov/Outreach-and-Education/Medicare-Learning-Network-MLN/MLNMattersArticles/Downloads/MM9735.pdf</a:t>
            </a:r>
            <a:r>
              <a:rPr lang="en-US" dirty="0"/>
              <a:t> </a:t>
            </a:r>
          </a:p>
          <a:p>
            <a:r>
              <a:rPr lang="en-US" dirty="0"/>
              <a:t>Quarterly Update to the National Correct Coding Initiative (NCCI) Procedure to Procedure (PTP) Edits, Version 23.1, Effective April 1, 2017:</a:t>
            </a:r>
          </a:p>
          <a:p>
            <a:pPr lvl="1"/>
            <a:r>
              <a:rPr lang="en-US" dirty="0">
                <a:hlinkClick r:id="rId6"/>
              </a:rPr>
              <a:t>https://www.cms.gov/Outreach-and-Education/Medicare-Learning-Network-MLN/MLNMattersArticles/Downloads/MM9970.pdf</a:t>
            </a:r>
            <a:endParaRPr lang="en-US" dirty="0"/>
          </a:p>
          <a:p>
            <a:r>
              <a:rPr lang="en-US" dirty="0"/>
              <a:t>Changes to the Laboratory National Coverage Determination (NCD) Edit Software for April 2017:</a:t>
            </a:r>
          </a:p>
          <a:p>
            <a:pPr lvl="1"/>
            <a:r>
              <a:rPr lang="en-US" dirty="0">
                <a:hlinkClick r:id="rId7"/>
              </a:rPr>
              <a:t>https://www.cms.gov/Outreach-and-Education/Medicare-Learning-Network-MLN/MLNMattersArticles/Downloads/MM9934.pdf</a:t>
            </a:r>
            <a:endParaRPr lang="en-US" dirty="0"/>
          </a:p>
          <a:p>
            <a:pPr lvl="1"/>
            <a:endParaRPr lang="en-US" dirty="0"/>
          </a:p>
          <a:p>
            <a:pPr lvl="1"/>
            <a:endParaRPr lang="en-US" dirty="0"/>
          </a:p>
          <a:p>
            <a:pPr lvl="1"/>
            <a:endParaRPr lang="en-US" dirty="0"/>
          </a:p>
          <a:p>
            <a:pPr lvl="1"/>
            <a:endParaRPr lang="en-US" dirty="0"/>
          </a:p>
          <a:p>
            <a:endParaRPr lang="en-US" dirty="0"/>
          </a:p>
          <a:p>
            <a:endParaRPr lang="en-US" dirty="0"/>
          </a:p>
          <a:p>
            <a:pPr lvl="1"/>
            <a:endParaRPr lang="en-US" dirty="0"/>
          </a:p>
          <a:p>
            <a:pPr lvl="1"/>
            <a:endParaRPr lang="en-US" dirty="0"/>
          </a:p>
          <a:p>
            <a:pPr lvl="1"/>
            <a:endParaRPr lang="en-US" dirty="0"/>
          </a:p>
          <a:p>
            <a:endParaRPr lang="en-US" dirty="0"/>
          </a:p>
          <a:p>
            <a:endParaRPr lang="en-US" dirty="0"/>
          </a:p>
        </p:txBody>
      </p:sp>
    </p:spTree>
    <p:extLst>
      <p:ext uri="{BB962C8B-B14F-4D97-AF65-F5344CB8AC3E}">
        <p14:creationId xmlns:p14="http://schemas.microsoft.com/office/powerpoint/2010/main" val="27305762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Additional Part A Quarterly/Annual Updates</a:t>
            </a:r>
          </a:p>
        </p:txBody>
      </p:sp>
      <p:sp>
        <p:nvSpPr>
          <p:cNvPr id="3" name="Content Placeholder 2"/>
          <p:cNvSpPr>
            <a:spLocks noGrp="1"/>
          </p:cNvSpPr>
          <p:nvPr>
            <p:ph idx="1"/>
          </p:nvPr>
        </p:nvSpPr>
        <p:spPr/>
        <p:txBody>
          <a:bodyPr>
            <a:normAutofit fontScale="77500" lnSpcReduction="20000"/>
          </a:bodyPr>
          <a:lstStyle/>
          <a:p>
            <a:r>
              <a:rPr lang="en-US" dirty="0"/>
              <a:t>Claim Status Category and Claim Status Codes Update: </a:t>
            </a:r>
          </a:p>
          <a:p>
            <a:pPr lvl="1"/>
            <a:r>
              <a:rPr lang="en-US" dirty="0">
                <a:hlinkClick r:id="rId3"/>
              </a:rPr>
              <a:t>https://www.cms.gov/Outreach-and-Educationhttps://www.cms.gov/Outreach-and-Education/Medicare-Learning-Network-MLN/MLNMattersArticles/Downloads/MM9769.pdf</a:t>
            </a:r>
          </a:p>
          <a:p>
            <a:r>
              <a:rPr lang="en-US" dirty="0"/>
              <a:t>April 2017-  Quarterly Average Sales Price (ASP) Medicare Part B Drug Pricing Files and Revisions to Prior Quarterly Pricing Files:</a:t>
            </a:r>
          </a:p>
          <a:p>
            <a:pPr lvl="1"/>
            <a:r>
              <a:rPr lang="en-US" dirty="0">
                <a:hlinkClick r:id="rId4"/>
              </a:rPr>
              <a:t>https://www.cms.gov/Outreach-and-Education/Medicare-Learning-Network-MLN/MLNMattersArticles/Downloads/MM9945.pdf</a:t>
            </a:r>
            <a:endParaRPr lang="en-US" dirty="0"/>
          </a:p>
          <a:p>
            <a:r>
              <a:rPr lang="en-US" dirty="0"/>
              <a:t>Influenza Vaccine Payment Allowances - Annual Update for 2016-2017 Season:</a:t>
            </a:r>
          </a:p>
          <a:p>
            <a:pPr lvl="1"/>
            <a:r>
              <a:rPr lang="en-US" dirty="0">
                <a:hlinkClick r:id="rId5"/>
              </a:rPr>
              <a:t>https://www.cms.gov/Outreach-and-Education/Medicare-Learning-Network-MLN/MLNMattersArticles/Downloads/MM9758.pdf</a:t>
            </a:r>
            <a:endParaRPr lang="en-US" dirty="0"/>
          </a:p>
          <a:p>
            <a:r>
              <a:rPr lang="en-US" dirty="0"/>
              <a:t>Fiscal Year (FY) 2017 Inpatient Prospective Payment System (IPPS) and Long-Term Care Hospital (LTCH) PPS Changes:</a:t>
            </a:r>
          </a:p>
          <a:p>
            <a:pPr lvl="1"/>
            <a:r>
              <a:rPr lang="en-US" dirty="0">
                <a:hlinkClick r:id="rId6"/>
              </a:rPr>
              <a:t>https://www.cms.gov/Outreach-and-Education/Medicare-Learning-Network-MLN/MLNMattersArticles/Downloads/MM9723.pdf</a:t>
            </a:r>
            <a:endParaRPr lang="en-US" dirty="0"/>
          </a:p>
          <a:p>
            <a:r>
              <a:rPr lang="en-US" dirty="0"/>
              <a:t>Remittance Advice Remark and Claims Adjustment Reason Code,  Medicare Remit Easy Print and PC Print Update: </a:t>
            </a:r>
            <a:endParaRPr lang="en-US" dirty="0">
              <a:hlinkClick r:id="rId7"/>
            </a:endParaRPr>
          </a:p>
          <a:p>
            <a:pPr lvl="1"/>
            <a:r>
              <a:rPr lang="en-US" dirty="0">
                <a:hlinkClick r:id="rId8"/>
              </a:rPr>
              <a:t>https://www.cms.gov/Outreach-and-Education/Medicare-Learning-Network-MLN/MLNMattersArticles/Downloads/MM9774.pdf</a:t>
            </a:r>
            <a:endParaRPr lang="en-US" dirty="0"/>
          </a:p>
          <a:p>
            <a:r>
              <a:rPr lang="en-US" dirty="0"/>
              <a:t>Notice of New Interest Rate for Medicare Overpayments and Underpayments -2nd Qtr Notification for FY 2017:</a:t>
            </a:r>
          </a:p>
          <a:p>
            <a:pPr lvl="1"/>
            <a:r>
              <a:rPr lang="en-US" dirty="0">
                <a:hlinkClick r:id="rId9"/>
              </a:rPr>
              <a:t>https://www.cms.gov/Regulations-and-Guidance/Guidance/Transmittals/2017Downloads/R280FM.pdf</a:t>
            </a:r>
            <a:endParaRPr lang="en-US" dirty="0"/>
          </a:p>
        </p:txBody>
      </p:sp>
    </p:spTree>
    <p:extLst>
      <p:ext uri="{BB962C8B-B14F-4D97-AF65-F5344CB8AC3E}">
        <p14:creationId xmlns:p14="http://schemas.microsoft.com/office/powerpoint/2010/main" val="19657983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Mandatory Use of Self-Service Options</a:t>
            </a:r>
          </a:p>
        </p:txBody>
      </p:sp>
      <p:sp>
        <p:nvSpPr>
          <p:cNvPr id="5" name="Text Placeholder 4"/>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17418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Interactive Voice Response (IVR) Unit</a:t>
            </a:r>
          </a:p>
        </p:txBody>
      </p:sp>
      <p:sp>
        <p:nvSpPr>
          <p:cNvPr id="5" name="Content Placeholder 4"/>
          <p:cNvSpPr>
            <a:spLocks noGrp="1"/>
          </p:cNvSpPr>
          <p:nvPr>
            <p:ph idx="1"/>
          </p:nvPr>
        </p:nvSpPr>
        <p:spPr/>
        <p:txBody>
          <a:bodyPr/>
          <a:lstStyle/>
          <a:p>
            <a:r>
              <a:rPr lang="en-US" dirty="0"/>
              <a:t>Access to claim status and beneficiary eligibility information:</a:t>
            </a:r>
          </a:p>
          <a:p>
            <a:pPr lvl="1"/>
            <a:r>
              <a:rPr lang="en-US" dirty="0"/>
              <a:t>IOM Publication 100-09, Chapter 6, section 50.1:</a:t>
            </a:r>
          </a:p>
          <a:p>
            <a:pPr lvl="2"/>
            <a:r>
              <a:rPr lang="en-US" dirty="0">
                <a:hlinkClick r:id="rId3"/>
              </a:rPr>
              <a:t>http://www.cms.gov/Regulations-and-Guidance/Guidance/Manuals/downloads/com109c06.pdf</a:t>
            </a:r>
            <a:endParaRPr lang="en-US" dirty="0"/>
          </a:p>
          <a:p>
            <a:r>
              <a:rPr lang="en-US" dirty="0"/>
              <a:t>IVR access:</a:t>
            </a:r>
          </a:p>
          <a:p>
            <a:pPr lvl="1"/>
            <a:r>
              <a:rPr lang="en-US" dirty="0"/>
              <a:t>JL Providers:</a:t>
            </a:r>
          </a:p>
          <a:p>
            <a:pPr lvl="2"/>
            <a:r>
              <a:rPr lang="en-US" dirty="0"/>
              <a:t>1-877-235-8073 </a:t>
            </a:r>
          </a:p>
          <a:p>
            <a:pPr lvl="2"/>
            <a:r>
              <a:rPr lang="en-US" dirty="0"/>
              <a:t>JL Self-Service Tools:</a:t>
            </a:r>
          </a:p>
          <a:p>
            <a:pPr lvl="3"/>
            <a:r>
              <a:rPr lang="en-US" dirty="0">
                <a:hlinkClick r:id="rId4"/>
              </a:rPr>
              <a:t>http://www.novitas-solutions.com/webcenter/portal/CustomerServiceCenter_JL/Self-Service+Tools</a:t>
            </a:r>
            <a:endParaRPr lang="en-US" dirty="0"/>
          </a:p>
          <a:p>
            <a:r>
              <a:rPr lang="en-US" dirty="0"/>
              <a:t>Remind business associates of the requirements and the effect on telephone inquiries</a:t>
            </a:r>
          </a:p>
          <a:p>
            <a:pPr lvl="2"/>
            <a:endParaRPr lang="en-US" dirty="0"/>
          </a:p>
          <a:p>
            <a:endParaRPr lang="en-US" dirty="0"/>
          </a:p>
          <a:p>
            <a:endParaRPr lang="en-US" dirty="0"/>
          </a:p>
        </p:txBody>
      </p:sp>
    </p:spTree>
    <p:extLst>
      <p:ext uri="{BB962C8B-B14F-4D97-AF65-F5344CB8AC3E}">
        <p14:creationId xmlns:p14="http://schemas.microsoft.com/office/powerpoint/2010/main" val="33794656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Mandatory Use of the IVR</a:t>
            </a:r>
          </a:p>
        </p:txBody>
      </p:sp>
      <p:sp>
        <p:nvSpPr>
          <p:cNvPr id="3" name="Content Placeholder 2"/>
          <p:cNvSpPr>
            <a:spLocks noGrp="1"/>
          </p:cNvSpPr>
          <p:nvPr>
            <p:ph idx="1"/>
          </p:nvPr>
        </p:nvSpPr>
        <p:spPr/>
        <p:txBody>
          <a:bodyPr/>
          <a:lstStyle/>
          <a:p>
            <a:r>
              <a:rPr lang="en-US" dirty="0"/>
              <a:t>Providers are required to use the IVR unit to obtain any information available in the IVR:</a:t>
            </a:r>
          </a:p>
          <a:p>
            <a:pPr lvl="1"/>
            <a:r>
              <a:rPr lang="en-US" dirty="0"/>
              <a:t>Claim status</a:t>
            </a:r>
          </a:p>
          <a:p>
            <a:pPr lvl="1"/>
            <a:r>
              <a:rPr lang="en-US" dirty="0"/>
              <a:t>Patient eligibility</a:t>
            </a:r>
          </a:p>
          <a:p>
            <a:pPr lvl="1"/>
            <a:r>
              <a:rPr lang="en-US" dirty="0"/>
              <a:t>Beneficiary deductible amounts</a:t>
            </a:r>
          </a:p>
          <a:p>
            <a:pPr lvl="1"/>
            <a:r>
              <a:rPr lang="en-US" dirty="0"/>
              <a:t>Beneficiary preventative service dates</a:t>
            </a:r>
          </a:p>
          <a:p>
            <a:pPr lvl="1"/>
            <a:r>
              <a:rPr lang="en-US" dirty="0"/>
              <a:t>Overlapping claims information </a:t>
            </a:r>
          </a:p>
          <a:p>
            <a:pPr lvl="1"/>
            <a:r>
              <a:rPr lang="en-US" dirty="0"/>
              <a:t>Patient discharge status information </a:t>
            </a:r>
          </a:p>
          <a:p>
            <a:pPr lvl="1"/>
            <a:r>
              <a:rPr lang="en-US" dirty="0"/>
              <a:t>Home Health episode of care</a:t>
            </a:r>
          </a:p>
          <a:p>
            <a:pPr lvl="1"/>
            <a:r>
              <a:rPr lang="en-US" dirty="0"/>
              <a:t>Check status</a:t>
            </a:r>
          </a:p>
          <a:p>
            <a:pPr lvl="1"/>
            <a:r>
              <a:rPr lang="en-US" dirty="0"/>
              <a:t>Remittance information</a:t>
            </a:r>
          </a:p>
          <a:p>
            <a:pPr lvl="1"/>
            <a:r>
              <a:rPr lang="en-US" dirty="0"/>
              <a:t>Health Maintenance Organization (HMO) information</a:t>
            </a:r>
          </a:p>
          <a:p>
            <a:pPr lvl="1"/>
            <a:r>
              <a:rPr lang="en-US" dirty="0"/>
              <a:t>Remittance advice code definitions</a:t>
            </a:r>
          </a:p>
          <a:p>
            <a:pPr lvl="1"/>
            <a:r>
              <a:rPr lang="en-US" dirty="0"/>
              <a:t>Status of my 855 or 588 enrollment form (Provider enrollment option)</a:t>
            </a:r>
          </a:p>
        </p:txBody>
      </p:sp>
    </p:spTree>
    <p:extLst>
      <p:ext uri="{BB962C8B-B14F-4D97-AF65-F5344CB8AC3E}">
        <p14:creationId xmlns:p14="http://schemas.microsoft.com/office/powerpoint/2010/main" val="24074209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IVR Authentication Requirements</a:t>
            </a:r>
          </a:p>
        </p:txBody>
      </p:sp>
      <p:sp>
        <p:nvSpPr>
          <p:cNvPr id="3" name="Content Placeholder 2"/>
          <p:cNvSpPr>
            <a:spLocks noGrp="1"/>
          </p:cNvSpPr>
          <p:nvPr>
            <p:ph idx="1"/>
          </p:nvPr>
        </p:nvSpPr>
        <p:spPr/>
        <p:txBody>
          <a:bodyPr/>
          <a:lstStyle/>
          <a:p>
            <a:r>
              <a:rPr lang="en-US" dirty="0"/>
              <a:t>Provider Data Elements:</a:t>
            </a:r>
          </a:p>
          <a:p>
            <a:pPr lvl="1"/>
            <a:r>
              <a:rPr lang="en-US" dirty="0"/>
              <a:t>National Provider Identifier (NPI)</a:t>
            </a:r>
          </a:p>
          <a:p>
            <a:pPr lvl="1"/>
            <a:r>
              <a:rPr lang="en-US" dirty="0"/>
              <a:t>Provider Transaction Access Number (PTAN)</a:t>
            </a:r>
          </a:p>
          <a:p>
            <a:pPr lvl="1"/>
            <a:r>
              <a:rPr lang="en-US" dirty="0"/>
              <a:t>Last 5 digits of your Tax Identification Number (TIN)</a:t>
            </a:r>
          </a:p>
          <a:p>
            <a:r>
              <a:rPr lang="en-US" dirty="0"/>
              <a:t>Beneficiary Data Elements:</a:t>
            </a:r>
          </a:p>
          <a:p>
            <a:pPr lvl="1"/>
            <a:r>
              <a:rPr lang="en-US" dirty="0"/>
              <a:t>Patient’s name </a:t>
            </a:r>
          </a:p>
          <a:p>
            <a:pPr lvl="1"/>
            <a:r>
              <a:rPr lang="en-US" dirty="0"/>
              <a:t>Health Insurance Claim Number (HICN)</a:t>
            </a:r>
          </a:p>
          <a:p>
            <a:pPr lvl="1"/>
            <a:r>
              <a:rPr lang="en-US" dirty="0"/>
              <a:t>Patient’s date of birth (MMDDYYYY)</a:t>
            </a:r>
          </a:p>
          <a:p>
            <a:pPr lvl="1"/>
            <a:r>
              <a:rPr lang="en-US" dirty="0"/>
              <a:t>Patient’s date of service (MMDDYYYY)</a:t>
            </a:r>
          </a:p>
          <a:p>
            <a:r>
              <a:rPr lang="en-US" dirty="0"/>
              <a:t>Other Specific Required:</a:t>
            </a:r>
          </a:p>
          <a:p>
            <a:pPr lvl="1"/>
            <a:r>
              <a:rPr lang="en-US" dirty="0"/>
              <a:t>Claim Corrections- Internal Claim Control Number (ICN) Document </a:t>
            </a:r>
          </a:p>
          <a:p>
            <a:pPr lvl="1"/>
            <a:r>
              <a:rPr lang="en-US" dirty="0"/>
              <a:t>Enrollment Status- Document Control Number (DCN) </a:t>
            </a:r>
          </a:p>
          <a:p>
            <a:pPr lvl="1"/>
            <a:r>
              <a:rPr lang="en-US" dirty="0"/>
              <a:t>Patient Account Number- Financial Control Number (FCN) </a:t>
            </a:r>
          </a:p>
          <a:p>
            <a:pPr lvl="1"/>
            <a:r>
              <a:rPr lang="en-US" dirty="0"/>
              <a:t>Overlapping claim (Part A) - Document Control Number (DCN)</a:t>
            </a:r>
          </a:p>
        </p:txBody>
      </p:sp>
    </p:spTree>
    <p:extLst>
      <p:ext uri="{BB962C8B-B14F-4D97-AF65-F5344CB8AC3E}">
        <p14:creationId xmlns:p14="http://schemas.microsoft.com/office/powerpoint/2010/main" val="31471680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dirty="0"/>
              <a:t>Novitas Solutions Education</a:t>
            </a:r>
          </a:p>
        </p:txBody>
      </p:sp>
      <p:sp>
        <p:nvSpPr>
          <p:cNvPr id="13315" name="Content Placeholder 2"/>
          <p:cNvSpPr>
            <a:spLocks noGrp="1"/>
          </p:cNvSpPr>
          <p:nvPr>
            <p:ph idx="1"/>
          </p:nvPr>
        </p:nvSpPr>
        <p:spPr/>
        <p:txBody>
          <a:bodyPr/>
          <a:lstStyle/>
          <a:p>
            <a:r>
              <a:rPr lang="en-US" dirty="0"/>
              <a:t>This education contains specific contractor guidance for providers in Medicare Administrative Contractor (MAC): </a:t>
            </a:r>
          </a:p>
          <a:p>
            <a:pPr lvl="1"/>
            <a:r>
              <a:rPr lang="en-US" dirty="0"/>
              <a:t>Jurisdiction H (JH) includes: Arkansas, Colorado, Louisiana, Mississippi, New Mexico, Oklahoma, and Texas</a:t>
            </a:r>
          </a:p>
          <a:p>
            <a:pPr lvl="1"/>
            <a:r>
              <a:rPr lang="en-US" dirty="0"/>
              <a:t>Jurisdiction L (JL) includes: Delaware, District of Columbia, Maryland, New Jersey, and Pennsylvania</a:t>
            </a:r>
          </a:p>
          <a:p>
            <a:r>
              <a:rPr lang="en-US" dirty="0"/>
              <a:t>If you are not a provider in JH or JL, please contact your Medicare contractor for specific guidance</a:t>
            </a:r>
          </a:p>
          <a:p>
            <a:endParaRPr lang="en-US" dirty="0"/>
          </a:p>
        </p:txBody>
      </p:sp>
    </p:spTree>
    <p:extLst>
      <p:ext uri="{BB962C8B-B14F-4D97-AF65-F5344CB8AC3E}">
        <p14:creationId xmlns:p14="http://schemas.microsoft.com/office/powerpoint/2010/main" val="11011804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altLang="en-US" dirty="0"/>
              <a:t>Novitasphere </a:t>
            </a:r>
          </a:p>
        </p:txBody>
      </p:sp>
      <p:sp>
        <p:nvSpPr>
          <p:cNvPr id="3" name="Content Placeholder 2"/>
          <p:cNvSpPr>
            <a:spLocks noGrp="1"/>
          </p:cNvSpPr>
          <p:nvPr>
            <p:ph idx="1"/>
          </p:nvPr>
        </p:nvSpPr>
        <p:spPr/>
        <p:txBody>
          <a:bodyPr/>
          <a:lstStyle/>
          <a:p>
            <a:r>
              <a:rPr lang="en-US" dirty="0"/>
              <a:t>Free Web-based portal </a:t>
            </a:r>
          </a:p>
          <a:p>
            <a:r>
              <a:rPr lang="en-US" dirty="0"/>
              <a:t>Part A – Access to Eligibility, Medical Review Record Submission, , Claim Submission with File Status, and Audit and Reimbursement Cost Reports Submission</a:t>
            </a:r>
          </a:p>
          <a:p>
            <a:r>
              <a:rPr lang="en-US" dirty="0"/>
              <a:t>Part B - Access to Eligibility, Claim Information and Remittance Advice, Claim Submission with File Status, Electronic Remittance Advice (ERA), Claim Correction, Secure Messaging and a MailBox</a:t>
            </a:r>
          </a:p>
          <a:p>
            <a:r>
              <a:rPr lang="en-US" dirty="0"/>
              <a:t>Live Chat feature</a:t>
            </a:r>
          </a:p>
          <a:p>
            <a:r>
              <a:rPr lang="en-US" dirty="0"/>
              <a:t>Dedicated Help Desk- </a:t>
            </a:r>
            <a:r>
              <a:rPr lang="en-US" altLang="en-US" dirty="0"/>
              <a:t>1-855-880-8424</a:t>
            </a:r>
            <a:endParaRPr lang="en-US" dirty="0"/>
          </a:p>
          <a:p>
            <a:r>
              <a:rPr lang="en-US" dirty="0"/>
              <a:t>For demonstrations and more information:</a:t>
            </a:r>
          </a:p>
          <a:p>
            <a:pPr lvl="1"/>
            <a:r>
              <a:rPr lang="en-US" dirty="0"/>
              <a:t>JL Providers:</a:t>
            </a:r>
          </a:p>
          <a:p>
            <a:pPr lvl="2"/>
            <a:r>
              <a:rPr lang="en-US" dirty="0">
                <a:hlinkClick r:id="rId3"/>
              </a:rPr>
              <a:t>http://www.novitas-solutions.com/webcenter/portal/Novitasphere_JL/</a:t>
            </a:r>
            <a:r>
              <a:rPr lang="en-US" dirty="0"/>
              <a:t> </a:t>
            </a:r>
          </a:p>
        </p:txBody>
      </p:sp>
    </p:spTree>
    <p:extLst>
      <p:ext uri="{BB962C8B-B14F-4D97-AF65-F5344CB8AC3E}">
        <p14:creationId xmlns:p14="http://schemas.microsoft.com/office/powerpoint/2010/main" val="410595180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Requirements When Calling the Customer Contact Center</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4903914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Talking to a CSR</a:t>
            </a:r>
          </a:p>
        </p:txBody>
      </p:sp>
      <p:sp>
        <p:nvSpPr>
          <p:cNvPr id="5" name="Content Placeholder 4"/>
          <p:cNvSpPr>
            <a:spLocks noGrp="1"/>
          </p:cNvSpPr>
          <p:nvPr>
            <p:ph idx="1"/>
          </p:nvPr>
        </p:nvSpPr>
        <p:spPr/>
        <p:txBody>
          <a:bodyPr/>
          <a:lstStyle/>
          <a:p>
            <a:r>
              <a:rPr lang="en-US" dirty="0"/>
              <a:t>CSRs are available to handle telephone inquiries continuously during normal business hours Monday through Friday</a:t>
            </a:r>
          </a:p>
          <a:p>
            <a:pPr lvl="1"/>
            <a:r>
              <a:rPr lang="en-US" dirty="0"/>
              <a:t>JL Providers:</a:t>
            </a:r>
          </a:p>
          <a:p>
            <a:pPr lvl="2"/>
            <a:r>
              <a:rPr lang="en-US" dirty="0"/>
              <a:t>1-877-235-8073 </a:t>
            </a:r>
          </a:p>
          <a:p>
            <a:r>
              <a:rPr lang="en-US" dirty="0"/>
              <a:t>Escalation process :</a:t>
            </a:r>
          </a:p>
          <a:p>
            <a:pPr lvl="1"/>
            <a:r>
              <a:rPr lang="en-US" dirty="0"/>
              <a:t>Additional research</a:t>
            </a:r>
          </a:p>
          <a:p>
            <a:pPr lvl="1"/>
            <a:r>
              <a:rPr lang="en-US" dirty="0"/>
              <a:t>Irate situations</a:t>
            </a:r>
          </a:p>
          <a:p>
            <a:r>
              <a:rPr lang="en-US" dirty="0"/>
              <a:t>Providers must have certain information in hand for CSRs to respond to certain inquiries:</a:t>
            </a:r>
          </a:p>
          <a:p>
            <a:pPr lvl="1"/>
            <a:r>
              <a:rPr lang="en-US" dirty="0"/>
              <a:t>Must have the claim’s RA at hand at the time of the call</a:t>
            </a:r>
          </a:p>
          <a:p>
            <a:pPr lvl="1"/>
            <a:r>
              <a:rPr lang="en-US" dirty="0"/>
              <a:t>Be prepared to provide the Document Control Number (DCN) of the claim</a:t>
            </a:r>
          </a:p>
          <a:p>
            <a:pPr lvl="1"/>
            <a:endParaRPr lang="en-US" dirty="0"/>
          </a:p>
          <a:p>
            <a:endParaRPr lang="en-US" dirty="0"/>
          </a:p>
          <a:p>
            <a:endParaRPr lang="en-US" dirty="0"/>
          </a:p>
        </p:txBody>
      </p:sp>
    </p:spTree>
    <p:extLst>
      <p:ext uri="{BB962C8B-B14F-4D97-AF65-F5344CB8AC3E}">
        <p14:creationId xmlns:p14="http://schemas.microsoft.com/office/powerpoint/2010/main" val="197231066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Authentication Requirements When Speaking With a CSR</a:t>
            </a:r>
          </a:p>
        </p:txBody>
      </p:sp>
      <p:sp>
        <p:nvSpPr>
          <p:cNvPr id="3" name="Content Placeholder 2"/>
          <p:cNvSpPr>
            <a:spLocks noGrp="1"/>
          </p:cNvSpPr>
          <p:nvPr>
            <p:ph idx="1"/>
          </p:nvPr>
        </p:nvSpPr>
        <p:spPr/>
        <p:txBody>
          <a:bodyPr/>
          <a:lstStyle/>
          <a:p>
            <a:r>
              <a:rPr lang="en-US" dirty="0"/>
              <a:t>Provider authentication:</a:t>
            </a:r>
          </a:p>
          <a:p>
            <a:pPr lvl="1"/>
            <a:r>
              <a:rPr lang="en-US" dirty="0"/>
              <a:t>National Provider Identifier (NPI)</a:t>
            </a:r>
          </a:p>
          <a:p>
            <a:pPr lvl="1"/>
            <a:r>
              <a:rPr lang="en-US" dirty="0"/>
              <a:t>Provider Transaction Access Number (PTAN)</a:t>
            </a:r>
          </a:p>
          <a:p>
            <a:pPr lvl="1"/>
            <a:r>
              <a:rPr lang="en-US" dirty="0"/>
              <a:t>Last 5 digits of the Taxpayer Identification Number (TIN)</a:t>
            </a:r>
          </a:p>
          <a:p>
            <a:r>
              <a:rPr lang="en-US" dirty="0"/>
              <a:t>Beneficiary authentication:</a:t>
            </a:r>
          </a:p>
          <a:p>
            <a:pPr lvl="1"/>
            <a:r>
              <a:rPr lang="en-US" dirty="0"/>
              <a:t>Last name</a:t>
            </a:r>
          </a:p>
          <a:p>
            <a:pPr lvl="1"/>
            <a:r>
              <a:rPr lang="en-US" dirty="0"/>
              <a:t>First name or first letter of first name (whichever is in the HIMR)</a:t>
            </a:r>
          </a:p>
          <a:p>
            <a:pPr lvl="1"/>
            <a:r>
              <a:rPr lang="en-US" dirty="0"/>
              <a:t>Health Insurance Claim Number (HICN)</a:t>
            </a:r>
          </a:p>
          <a:p>
            <a:pPr lvl="1"/>
            <a:r>
              <a:rPr lang="en-US" dirty="0"/>
              <a:t>One of the following depending on the information being requested)</a:t>
            </a:r>
          </a:p>
          <a:p>
            <a:pPr lvl="2"/>
            <a:r>
              <a:rPr lang="en-US" dirty="0"/>
              <a:t>Date of birth</a:t>
            </a:r>
          </a:p>
          <a:p>
            <a:pPr lvl="2"/>
            <a:r>
              <a:rPr lang="en-US" dirty="0"/>
              <a:t>Date of service </a:t>
            </a:r>
          </a:p>
        </p:txBody>
      </p:sp>
    </p:spTree>
    <p:extLst>
      <p:ext uri="{BB962C8B-B14F-4D97-AF65-F5344CB8AC3E}">
        <p14:creationId xmlns:p14="http://schemas.microsoft.com/office/powerpoint/2010/main" val="347228483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Email Reminders</a:t>
            </a:r>
          </a:p>
        </p:txBody>
      </p:sp>
      <p:sp>
        <p:nvSpPr>
          <p:cNvPr id="3" name="Content Placeholder 2"/>
          <p:cNvSpPr>
            <a:spLocks noGrp="1"/>
          </p:cNvSpPr>
          <p:nvPr>
            <p:ph idx="1"/>
          </p:nvPr>
        </p:nvSpPr>
        <p:spPr/>
        <p:txBody>
          <a:bodyPr/>
          <a:lstStyle/>
          <a:p>
            <a:r>
              <a:rPr lang="en-US" dirty="0"/>
              <a:t>When possible, call the Customer Contact Center for  assistance with your Medicare questions</a:t>
            </a:r>
          </a:p>
          <a:p>
            <a:r>
              <a:rPr lang="en-US" dirty="0"/>
              <a:t>Do not send Protected Health Information (PHI) or Personally Identifiable Information (PII) in emails:</a:t>
            </a:r>
          </a:p>
          <a:p>
            <a:pPr lvl="1"/>
            <a:r>
              <a:rPr lang="en-US" dirty="0"/>
              <a:t>Emails addressed to a certain person may be routed to written inquiries due to privacy</a:t>
            </a:r>
          </a:p>
          <a:p>
            <a:r>
              <a:rPr lang="en-US" dirty="0"/>
              <a:t>Submit a general question to Medicare, such as questions related to coverage guidelines, policy issues, or how to bill Medicare using our online form:</a:t>
            </a:r>
          </a:p>
          <a:p>
            <a:pPr lvl="1"/>
            <a:r>
              <a:rPr lang="en-US" dirty="0">
                <a:hlinkClick r:id="rId3"/>
              </a:rPr>
              <a:t>http://www.novitas-solutions.com/webcenter/portal/MedicareJL/pagebyid?contentId=00003663</a:t>
            </a:r>
            <a:endParaRPr lang="en-US" dirty="0"/>
          </a:p>
          <a:p>
            <a:pPr marL="457200" lvl="1" indent="0">
              <a:buNone/>
            </a:pPr>
            <a:endParaRPr lang="en-US" dirty="0"/>
          </a:p>
        </p:txBody>
      </p:sp>
    </p:spTree>
    <p:extLst>
      <p:ext uri="{BB962C8B-B14F-4D97-AF65-F5344CB8AC3E}">
        <p14:creationId xmlns:p14="http://schemas.microsoft.com/office/powerpoint/2010/main" val="18573431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Medicare Credit Balance Reporting – Issue of Concern</a:t>
            </a:r>
          </a:p>
        </p:txBody>
      </p:sp>
      <p:sp>
        <p:nvSpPr>
          <p:cNvPr id="5" name="Text Placeholder 4"/>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48643108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Credit Balance Reporting Certification Errors</a:t>
            </a:r>
          </a:p>
        </p:txBody>
      </p:sp>
      <p:sp>
        <p:nvSpPr>
          <p:cNvPr id="3" name="Content Placeholder 2"/>
          <p:cNvSpPr>
            <a:spLocks noGrp="1"/>
          </p:cNvSpPr>
          <p:nvPr>
            <p:ph idx="1"/>
          </p:nvPr>
        </p:nvSpPr>
        <p:spPr/>
        <p:txBody>
          <a:bodyPr>
            <a:normAutofit lnSpcReduction="10000"/>
          </a:bodyPr>
          <a:lstStyle/>
          <a:p>
            <a:r>
              <a:rPr lang="en-US" dirty="0"/>
              <a:t>PTAN errors:</a:t>
            </a:r>
          </a:p>
          <a:p>
            <a:pPr lvl="1"/>
            <a:r>
              <a:rPr lang="en-US" dirty="0"/>
              <a:t>Invalid PTAN</a:t>
            </a:r>
          </a:p>
          <a:p>
            <a:pPr lvl="1"/>
            <a:r>
              <a:rPr lang="en-US" dirty="0"/>
              <a:t>Missing PTAN</a:t>
            </a:r>
          </a:p>
          <a:p>
            <a:pPr lvl="1"/>
            <a:r>
              <a:rPr lang="en-US" dirty="0"/>
              <a:t>Multiple PTANs on the certification page</a:t>
            </a:r>
          </a:p>
          <a:p>
            <a:r>
              <a:rPr lang="en-US" dirty="0"/>
              <a:t>Quarter ending date:</a:t>
            </a:r>
          </a:p>
          <a:p>
            <a:pPr lvl="1"/>
            <a:r>
              <a:rPr lang="en-US" dirty="0"/>
              <a:t>Invalid quarter ending date</a:t>
            </a:r>
          </a:p>
          <a:p>
            <a:pPr lvl="1"/>
            <a:r>
              <a:rPr lang="en-US" dirty="0"/>
              <a:t>Missing quarter ending date</a:t>
            </a:r>
          </a:p>
          <a:p>
            <a:r>
              <a:rPr lang="en-US" dirty="0"/>
              <a:t>Errors specific to check boxes:</a:t>
            </a:r>
          </a:p>
          <a:p>
            <a:pPr lvl="1"/>
            <a:r>
              <a:rPr lang="en-US" dirty="0"/>
              <a:t>No box was checked</a:t>
            </a:r>
          </a:p>
          <a:p>
            <a:pPr lvl="1"/>
            <a:r>
              <a:rPr lang="en-US" dirty="0"/>
              <a:t>Wrong box was checked</a:t>
            </a:r>
          </a:p>
          <a:p>
            <a:pPr lvl="1"/>
            <a:r>
              <a:rPr lang="en-US" dirty="0"/>
              <a:t>Multiple boxes were checked</a:t>
            </a:r>
          </a:p>
          <a:p>
            <a:r>
              <a:rPr lang="en-US" dirty="0"/>
              <a:t>Other errors:</a:t>
            </a:r>
          </a:p>
          <a:p>
            <a:pPr lvl="1"/>
            <a:r>
              <a:rPr lang="en-US" dirty="0"/>
              <a:t>Missing signatures</a:t>
            </a:r>
          </a:p>
          <a:p>
            <a:pPr lvl="1"/>
            <a:r>
              <a:rPr lang="en-US" dirty="0"/>
              <a:t>Invalid CMS-838</a:t>
            </a:r>
          </a:p>
        </p:txBody>
      </p:sp>
    </p:spTree>
    <p:extLst>
      <p:ext uri="{BB962C8B-B14F-4D97-AF65-F5344CB8AC3E}">
        <p14:creationId xmlns:p14="http://schemas.microsoft.com/office/powerpoint/2010/main" val="365077662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Credit Balance Reporting Detail Page Errors</a:t>
            </a:r>
          </a:p>
        </p:txBody>
      </p:sp>
      <p:sp>
        <p:nvSpPr>
          <p:cNvPr id="3" name="Content Placeholder 2"/>
          <p:cNvSpPr>
            <a:spLocks noGrp="1"/>
          </p:cNvSpPr>
          <p:nvPr>
            <p:ph idx="1"/>
          </p:nvPr>
        </p:nvSpPr>
        <p:spPr/>
        <p:txBody>
          <a:bodyPr/>
          <a:lstStyle/>
          <a:p>
            <a:r>
              <a:rPr lang="en-US" dirty="0"/>
              <a:t>Missing detail page:</a:t>
            </a:r>
          </a:p>
          <a:p>
            <a:pPr lvl="1"/>
            <a:r>
              <a:rPr lang="en-US" dirty="0"/>
              <a:t>Second box on the certification page was checked but detail page was not included</a:t>
            </a:r>
          </a:p>
          <a:p>
            <a:r>
              <a:rPr lang="en-US" dirty="0"/>
              <a:t>Detail page was submitted without a certification page</a:t>
            </a:r>
          </a:p>
          <a:p>
            <a:r>
              <a:rPr lang="en-US" dirty="0"/>
              <a:t>Missing/invalid reason for the credit balance – Column 13</a:t>
            </a:r>
          </a:p>
          <a:p>
            <a:r>
              <a:rPr lang="en-US" dirty="0"/>
              <a:t>Missing/invalid Value Code errors – Column 14</a:t>
            </a:r>
          </a:p>
          <a:p>
            <a:r>
              <a:rPr lang="en-US" dirty="0"/>
              <a:t>Wrong method of payment – Column 11</a:t>
            </a:r>
          </a:p>
          <a:p>
            <a:r>
              <a:rPr lang="en-US" dirty="0"/>
              <a:t>Not legible</a:t>
            </a:r>
          </a:p>
          <a:p>
            <a:endParaRPr lang="en-US" dirty="0"/>
          </a:p>
        </p:txBody>
      </p:sp>
    </p:spTree>
    <p:extLst>
      <p:ext uri="{BB962C8B-B14F-4D97-AF65-F5344CB8AC3E}">
        <p14:creationId xmlns:p14="http://schemas.microsoft.com/office/powerpoint/2010/main" val="43976051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Fax Errors</a:t>
            </a:r>
          </a:p>
        </p:txBody>
      </p:sp>
      <p:sp>
        <p:nvSpPr>
          <p:cNvPr id="3" name="Content Placeholder 2"/>
          <p:cNvSpPr>
            <a:spLocks noGrp="1"/>
          </p:cNvSpPr>
          <p:nvPr>
            <p:ph idx="1"/>
          </p:nvPr>
        </p:nvSpPr>
        <p:spPr/>
        <p:txBody>
          <a:bodyPr/>
          <a:lstStyle/>
          <a:p>
            <a:r>
              <a:rPr lang="en-US" dirty="0"/>
              <a:t>Multiple facilities on one fax:</a:t>
            </a:r>
          </a:p>
          <a:p>
            <a:pPr lvl="1"/>
            <a:r>
              <a:rPr lang="en-US" dirty="0"/>
              <a:t>One facility one fax</a:t>
            </a:r>
          </a:p>
          <a:p>
            <a:r>
              <a:rPr lang="en-US" dirty="0"/>
              <a:t>Faxing separate Part A and Part B of A credit balances with separate Certification Page:</a:t>
            </a:r>
          </a:p>
          <a:p>
            <a:pPr lvl="1"/>
            <a:r>
              <a:rPr lang="en-US" dirty="0"/>
              <a:t>Providers are also not separating Part A from Part B of A</a:t>
            </a:r>
          </a:p>
          <a:p>
            <a:r>
              <a:rPr lang="en-US" dirty="0"/>
              <a:t>Faxing Credit Balance Reports when paying by check:</a:t>
            </a:r>
          </a:p>
          <a:p>
            <a:pPr lvl="1"/>
            <a:r>
              <a:rPr lang="en-US" dirty="0"/>
              <a:t>When paying by check the Credit Balance Report must be mailed</a:t>
            </a:r>
          </a:p>
          <a:p>
            <a:r>
              <a:rPr lang="en-US" dirty="0"/>
              <a:t>Providers are faxing and mailing Credit Balance Report:</a:t>
            </a:r>
          </a:p>
          <a:p>
            <a:pPr lvl="1"/>
            <a:r>
              <a:rPr lang="en-US" dirty="0"/>
              <a:t>Fax or mail not both</a:t>
            </a:r>
          </a:p>
          <a:p>
            <a:endParaRPr lang="en-US" dirty="0"/>
          </a:p>
        </p:txBody>
      </p:sp>
    </p:spTree>
    <p:extLst>
      <p:ext uri="{BB962C8B-B14F-4D97-AF65-F5344CB8AC3E}">
        <p14:creationId xmlns:p14="http://schemas.microsoft.com/office/powerpoint/2010/main" val="361694946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Helpful Hints</a:t>
            </a:r>
          </a:p>
        </p:txBody>
      </p:sp>
      <p:sp>
        <p:nvSpPr>
          <p:cNvPr id="3" name="Content Placeholder 2"/>
          <p:cNvSpPr>
            <a:spLocks noGrp="1"/>
          </p:cNvSpPr>
          <p:nvPr>
            <p:ph idx="1"/>
          </p:nvPr>
        </p:nvSpPr>
        <p:spPr/>
        <p:txBody>
          <a:bodyPr>
            <a:normAutofit fontScale="92500" lnSpcReduction="20000"/>
          </a:bodyPr>
          <a:lstStyle/>
          <a:p>
            <a:pPr lvl="0"/>
            <a:r>
              <a:rPr lang="en-US" dirty="0"/>
              <a:t>Providers must first attempt to make their own adjustments:</a:t>
            </a:r>
          </a:p>
          <a:p>
            <a:pPr lvl="1"/>
            <a:r>
              <a:rPr lang="en-US" dirty="0"/>
              <a:t>Submit adjustments as soon as you identify the credit balance once that particular quarter begins</a:t>
            </a:r>
          </a:p>
          <a:p>
            <a:pPr lvl="1"/>
            <a:r>
              <a:rPr lang="en-US" dirty="0"/>
              <a:t>Do not forget to include your UB-04 with your report</a:t>
            </a:r>
          </a:p>
          <a:p>
            <a:r>
              <a:rPr lang="en-US" dirty="0"/>
              <a:t>Submit the correct version of the CMS-838 form</a:t>
            </a:r>
          </a:p>
          <a:p>
            <a:pPr lvl="0"/>
            <a:r>
              <a:rPr lang="en-US" dirty="0"/>
              <a:t>Providers must complete the entire CMS-838 detail page when reporting credit balances</a:t>
            </a:r>
          </a:p>
          <a:p>
            <a:r>
              <a:rPr lang="en-US" dirty="0"/>
              <a:t>Ensure that your provider number on the certification page matches the detail page </a:t>
            </a:r>
          </a:p>
          <a:p>
            <a:pPr lvl="0"/>
            <a:r>
              <a:rPr lang="en-US" dirty="0"/>
              <a:t>Do not include claims you have indicated on a prior quarter</a:t>
            </a:r>
          </a:p>
          <a:p>
            <a:pPr lvl="0"/>
            <a:r>
              <a:rPr lang="en-US" dirty="0"/>
              <a:t>Please do not use staples</a:t>
            </a:r>
          </a:p>
          <a:p>
            <a:pPr lvl="0"/>
            <a:r>
              <a:rPr lang="en-US" dirty="0"/>
              <a:t>No need to mail hard copy once a certification has been faxed</a:t>
            </a:r>
          </a:p>
          <a:p>
            <a:pPr lvl="0"/>
            <a:r>
              <a:rPr lang="en-US" dirty="0"/>
              <a:t>Three attempts are made to contact the provider regarding questions: </a:t>
            </a:r>
          </a:p>
          <a:p>
            <a:pPr lvl="1"/>
            <a:r>
              <a:rPr lang="en-US" dirty="0"/>
              <a:t>If the provider does not return the telephone call then Novitas will offset the amount reported on the credit balance report </a:t>
            </a:r>
          </a:p>
          <a:p>
            <a:pPr lvl="1"/>
            <a:r>
              <a:rPr lang="en-US" dirty="0"/>
              <a:t>Claim will not show an adjustment in the Fiscal Intermediary Shared Systems</a:t>
            </a:r>
            <a:endParaRPr lang="en-US" sz="2400" dirty="0"/>
          </a:p>
          <a:p>
            <a:endParaRPr lang="en-US" dirty="0"/>
          </a:p>
          <a:p>
            <a:endParaRPr lang="en-US" dirty="0"/>
          </a:p>
        </p:txBody>
      </p:sp>
    </p:spTree>
    <p:extLst>
      <p:ext uri="{BB962C8B-B14F-4D97-AF65-F5344CB8AC3E}">
        <p14:creationId xmlns:p14="http://schemas.microsoft.com/office/powerpoint/2010/main" val="29106272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Acronym List</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27958022"/>
              </p:ext>
            </p:extLst>
          </p:nvPr>
        </p:nvGraphicFramePr>
        <p:xfrm>
          <a:off x="533400" y="1600200"/>
          <a:ext cx="8077200" cy="4693920"/>
        </p:xfrm>
        <a:graphic>
          <a:graphicData uri="http://schemas.openxmlformats.org/drawingml/2006/table">
            <a:tbl>
              <a:tblPr firstRow="1" bandRow="1">
                <a:tableStyleId>{5C22544A-7EE6-4342-B048-85BDC9FD1C3A}</a:tableStyleId>
              </a:tblPr>
              <a:tblGrid>
                <a:gridCol w="1944511">
                  <a:extLst>
                    <a:ext uri="{9D8B030D-6E8A-4147-A177-3AD203B41FA5}">
                      <a16:colId xmlns:a16="http://schemas.microsoft.com/office/drawing/2014/main" val="20000"/>
                    </a:ext>
                  </a:extLst>
                </a:gridCol>
                <a:gridCol w="6132689">
                  <a:extLst>
                    <a:ext uri="{9D8B030D-6E8A-4147-A177-3AD203B41FA5}">
                      <a16:colId xmlns:a16="http://schemas.microsoft.com/office/drawing/2014/main" val="20001"/>
                    </a:ext>
                  </a:extLst>
                </a:gridCol>
              </a:tblGrid>
              <a:tr h="328824">
                <a:tc>
                  <a:txBody>
                    <a:bodyPr/>
                    <a:lstStyle/>
                    <a:p>
                      <a:r>
                        <a:rPr lang="en-US" sz="1600" dirty="0">
                          <a:latin typeface="Arial" panose="020B0604020202020204" pitchFamily="34" charset="0"/>
                          <a:cs typeface="Arial" panose="020B0604020202020204" pitchFamily="34" charset="0"/>
                        </a:rPr>
                        <a:t>Acronym</a:t>
                      </a:r>
                    </a:p>
                  </a:txBody>
                  <a:tcPr/>
                </a:tc>
                <a:tc>
                  <a:txBody>
                    <a:bodyPr/>
                    <a:lstStyle/>
                    <a:p>
                      <a:r>
                        <a:rPr lang="en-US" sz="1600" dirty="0">
                          <a:latin typeface="Arial" panose="020B0604020202020204" pitchFamily="34" charset="0"/>
                          <a:cs typeface="Arial" panose="020B0604020202020204" pitchFamily="34" charset="0"/>
                        </a:rPr>
                        <a:t>Definition</a:t>
                      </a:r>
                    </a:p>
                  </a:txBody>
                  <a:tcPr/>
                </a:tc>
                <a:extLst>
                  <a:ext uri="{0D108BD9-81ED-4DB2-BD59-A6C34878D82A}">
                    <a16:rowId xmlns:a16="http://schemas.microsoft.com/office/drawing/2014/main" val="10000"/>
                  </a:ext>
                </a:extLst>
              </a:tr>
              <a:tr h="328824">
                <a:tc>
                  <a:txBody>
                    <a:bodyPr/>
                    <a:lstStyle/>
                    <a:p>
                      <a:r>
                        <a:rPr lang="en-US" sz="1600" dirty="0">
                          <a:latin typeface="Arial" panose="020B0604020202020204" pitchFamily="34" charset="0"/>
                          <a:cs typeface="Arial" panose="020B0604020202020204" pitchFamily="34" charset="0"/>
                        </a:rPr>
                        <a:t>CAH</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effectLst/>
                          <a:latin typeface="Arial" panose="020B0604020202020204" pitchFamily="34" charset="0"/>
                          <a:cs typeface="Arial" panose="020B0604020202020204" pitchFamily="34" charset="0"/>
                        </a:rPr>
                        <a:t>Critical Access Hospital</a:t>
                      </a:r>
                    </a:p>
                  </a:txBody>
                  <a:tcPr/>
                </a:tc>
                <a:extLst>
                  <a:ext uri="{0D108BD9-81ED-4DB2-BD59-A6C34878D82A}">
                    <a16:rowId xmlns:a16="http://schemas.microsoft.com/office/drawing/2014/main" val="10001"/>
                  </a:ext>
                </a:extLst>
              </a:tr>
              <a:tr h="328824">
                <a:tc>
                  <a:txBody>
                    <a:bodyPr/>
                    <a:lstStyle/>
                    <a:p>
                      <a:r>
                        <a:rPr lang="en-US" sz="1600" dirty="0">
                          <a:latin typeface="Arial" panose="020B0604020202020204" pitchFamily="34" charset="0"/>
                          <a:cs typeface="Arial" panose="020B0604020202020204" pitchFamily="34" charset="0"/>
                        </a:rPr>
                        <a:t>CER</a:t>
                      </a:r>
                    </a:p>
                  </a:txBody>
                  <a:tcPr/>
                </a:tc>
                <a:tc>
                  <a:txBody>
                    <a:bodyPr/>
                    <a:lstStyle/>
                    <a:p>
                      <a:r>
                        <a:rPr lang="en-US" sz="1600" baseline="0" dirty="0">
                          <a:latin typeface="Arial" panose="020B0604020202020204" pitchFamily="34" charset="0"/>
                          <a:cs typeface="Arial" panose="020B0604020202020204" pitchFamily="34" charset="0"/>
                        </a:rPr>
                        <a:t>Clerical Error Reopening</a:t>
                      </a:r>
                    </a:p>
                  </a:txBody>
                  <a:tcPr/>
                </a:tc>
                <a:extLst>
                  <a:ext uri="{0D108BD9-81ED-4DB2-BD59-A6C34878D82A}">
                    <a16:rowId xmlns:a16="http://schemas.microsoft.com/office/drawing/2014/main" val="10002"/>
                  </a:ext>
                </a:extLst>
              </a:tr>
              <a:tr h="328824">
                <a:tc>
                  <a:txBody>
                    <a:bodyPr/>
                    <a:lstStyle/>
                    <a:p>
                      <a:r>
                        <a:rPr lang="en-US" sz="1600" dirty="0">
                          <a:latin typeface="Arial" panose="020B0604020202020204" pitchFamily="34" charset="0"/>
                          <a:cs typeface="Arial" panose="020B0604020202020204" pitchFamily="34" charset="0"/>
                        </a:rPr>
                        <a:t>CERT</a:t>
                      </a:r>
                    </a:p>
                  </a:txBody>
                  <a:tcPr/>
                </a:tc>
                <a:tc>
                  <a:txBody>
                    <a:bodyPr/>
                    <a:lstStyle/>
                    <a:p>
                      <a:r>
                        <a:rPr lang="en-US" sz="1600" baseline="0" dirty="0">
                          <a:latin typeface="Arial" panose="020B0604020202020204" pitchFamily="34" charset="0"/>
                          <a:cs typeface="Arial" panose="020B0604020202020204" pitchFamily="34" charset="0"/>
                        </a:rPr>
                        <a:t>Comprehensive Error Rate Testing</a:t>
                      </a:r>
                    </a:p>
                  </a:txBody>
                  <a:tcPr/>
                </a:tc>
                <a:extLst>
                  <a:ext uri="{0D108BD9-81ED-4DB2-BD59-A6C34878D82A}">
                    <a16:rowId xmlns:a16="http://schemas.microsoft.com/office/drawing/2014/main" val="10003"/>
                  </a:ext>
                </a:extLst>
              </a:tr>
              <a:tr h="328824">
                <a:tc>
                  <a:txBody>
                    <a:bodyPr/>
                    <a:lstStyle/>
                    <a:p>
                      <a:r>
                        <a:rPr lang="en-US" sz="1600" dirty="0">
                          <a:latin typeface="Arial" panose="020B0604020202020204" pitchFamily="34" charset="0"/>
                          <a:cs typeface="Arial" panose="020B0604020202020204" pitchFamily="34" charset="0"/>
                        </a:rPr>
                        <a:t>CMS</a:t>
                      </a:r>
                    </a:p>
                  </a:txBody>
                  <a:tcPr/>
                </a:tc>
                <a:tc>
                  <a:txBody>
                    <a:bodyPr/>
                    <a:lstStyle/>
                    <a:p>
                      <a:r>
                        <a:rPr lang="en-US" sz="1600" dirty="0">
                          <a:latin typeface="Arial" panose="020B0604020202020204" pitchFamily="34" charset="0"/>
                          <a:cs typeface="Arial" panose="020B0604020202020204" pitchFamily="34" charset="0"/>
                        </a:rPr>
                        <a:t>Centers for Medicare</a:t>
                      </a:r>
                      <a:r>
                        <a:rPr lang="en-US" sz="1600" baseline="0" dirty="0">
                          <a:latin typeface="Arial" panose="020B0604020202020204" pitchFamily="34" charset="0"/>
                          <a:cs typeface="Arial" panose="020B0604020202020204" pitchFamily="34" charset="0"/>
                        </a:rPr>
                        <a:t> &amp; Medicaid Services</a:t>
                      </a:r>
                    </a:p>
                  </a:txBody>
                  <a:tcPr/>
                </a:tc>
                <a:extLst>
                  <a:ext uri="{0D108BD9-81ED-4DB2-BD59-A6C34878D82A}">
                    <a16:rowId xmlns:a16="http://schemas.microsoft.com/office/drawing/2014/main" val="10004"/>
                  </a:ext>
                </a:extLst>
              </a:tr>
              <a:tr h="328824">
                <a:tc>
                  <a:txBody>
                    <a:bodyPr/>
                    <a:lstStyle/>
                    <a:p>
                      <a:r>
                        <a:rPr lang="en-US" sz="1600" dirty="0">
                          <a:latin typeface="Arial" panose="020B0604020202020204" pitchFamily="34" charset="0"/>
                          <a:cs typeface="Arial" panose="020B0604020202020204" pitchFamily="34" charset="0"/>
                        </a:rPr>
                        <a:t>CR</a:t>
                      </a:r>
                    </a:p>
                  </a:txBody>
                  <a:tcPr/>
                </a:tc>
                <a:tc>
                  <a:txBody>
                    <a:bodyPr/>
                    <a:lstStyle/>
                    <a:p>
                      <a:r>
                        <a:rPr lang="en-US" sz="1600" dirty="0">
                          <a:latin typeface="Arial" panose="020B0604020202020204" pitchFamily="34" charset="0"/>
                          <a:cs typeface="Arial" panose="020B0604020202020204" pitchFamily="34" charset="0"/>
                        </a:rPr>
                        <a:t>Change Request</a:t>
                      </a:r>
                    </a:p>
                  </a:txBody>
                  <a:tcPr/>
                </a:tc>
                <a:extLst>
                  <a:ext uri="{0D108BD9-81ED-4DB2-BD59-A6C34878D82A}">
                    <a16:rowId xmlns:a16="http://schemas.microsoft.com/office/drawing/2014/main" val="10005"/>
                  </a:ext>
                </a:extLst>
              </a:tr>
              <a:tr h="328824">
                <a:tc>
                  <a:txBody>
                    <a:bodyPr/>
                    <a:lstStyle/>
                    <a:p>
                      <a:r>
                        <a:rPr lang="en-US" sz="1600" dirty="0">
                          <a:latin typeface="Arial" panose="020B0604020202020204" pitchFamily="34" charset="0"/>
                          <a:cs typeface="Arial" panose="020B0604020202020204" pitchFamily="34" charset="0"/>
                        </a:rPr>
                        <a:t>CSR</a:t>
                      </a:r>
                    </a:p>
                  </a:txBody>
                  <a:tcPr/>
                </a:tc>
                <a:tc>
                  <a:txBody>
                    <a:bodyPr/>
                    <a:lstStyle/>
                    <a:p>
                      <a:r>
                        <a:rPr lang="en-US" sz="1600" dirty="0">
                          <a:latin typeface="Arial" panose="020B0604020202020204" pitchFamily="34" charset="0"/>
                          <a:cs typeface="Arial" panose="020B0604020202020204" pitchFamily="34" charset="0"/>
                        </a:rPr>
                        <a:t>Customer</a:t>
                      </a:r>
                      <a:r>
                        <a:rPr lang="en-US" sz="1600" baseline="0" dirty="0">
                          <a:latin typeface="Arial" panose="020B0604020202020204" pitchFamily="34" charset="0"/>
                          <a:cs typeface="Arial" panose="020B0604020202020204" pitchFamily="34" charset="0"/>
                        </a:rPr>
                        <a:t> Service Representative</a:t>
                      </a:r>
                      <a:endParaRPr lang="en-US"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6"/>
                  </a:ext>
                </a:extLst>
              </a:tr>
              <a:tr h="328824">
                <a:tc>
                  <a:txBody>
                    <a:bodyPr/>
                    <a:lstStyle/>
                    <a:p>
                      <a:r>
                        <a:rPr lang="en-US" sz="1600" dirty="0">
                          <a:latin typeface="Arial" panose="020B0604020202020204" pitchFamily="34" charset="0"/>
                          <a:cs typeface="Arial" panose="020B0604020202020204" pitchFamily="34" charset="0"/>
                        </a:rPr>
                        <a:t>CY</a:t>
                      </a:r>
                    </a:p>
                  </a:txBody>
                  <a:tcPr/>
                </a:tc>
                <a:tc>
                  <a:txBody>
                    <a:bodyPr/>
                    <a:lstStyle/>
                    <a:p>
                      <a:r>
                        <a:rPr lang="en-US" sz="1600" dirty="0">
                          <a:latin typeface="Arial" panose="020B0604020202020204" pitchFamily="34" charset="0"/>
                          <a:cs typeface="Arial" panose="020B0604020202020204" pitchFamily="34" charset="0"/>
                        </a:rPr>
                        <a:t>Calendar</a:t>
                      </a:r>
                      <a:r>
                        <a:rPr lang="en-US" sz="1600" baseline="0" dirty="0">
                          <a:latin typeface="Arial" panose="020B0604020202020204" pitchFamily="34" charset="0"/>
                          <a:cs typeface="Arial" panose="020B0604020202020204" pitchFamily="34" charset="0"/>
                        </a:rPr>
                        <a:t> Year</a:t>
                      </a:r>
                      <a:endParaRPr lang="en-US"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7"/>
                  </a:ext>
                </a:extLst>
              </a:tr>
              <a:tr h="328824">
                <a:tc>
                  <a:txBody>
                    <a:bodyPr/>
                    <a:lstStyle/>
                    <a:p>
                      <a:r>
                        <a:rPr lang="en-US" sz="1600" dirty="0">
                          <a:latin typeface="Arial" panose="020B0604020202020204" pitchFamily="34" charset="0"/>
                          <a:cs typeface="Arial" panose="020B0604020202020204" pitchFamily="34" charset="0"/>
                        </a:rPr>
                        <a:t>DDE</a:t>
                      </a:r>
                    </a:p>
                  </a:txBody>
                  <a:tcPr/>
                </a:tc>
                <a:tc>
                  <a:txBody>
                    <a:bodyPr/>
                    <a:lstStyle/>
                    <a:p>
                      <a:r>
                        <a:rPr lang="en-US" sz="1600" dirty="0">
                          <a:latin typeface="Arial" panose="020B0604020202020204" pitchFamily="34" charset="0"/>
                          <a:cs typeface="Arial" panose="020B0604020202020204" pitchFamily="34" charset="0"/>
                        </a:rPr>
                        <a:t>Direct Data Entry</a:t>
                      </a:r>
                    </a:p>
                  </a:txBody>
                  <a:tcPr/>
                </a:tc>
                <a:extLst>
                  <a:ext uri="{0D108BD9-81ED-4DB2-BD59-A6C34878D82A}">
                    <a16:rowId xmlns:a16="http://schemas.microsoft.com/office/drawing/2014/main" val="10008"/>
                  </a:ext>
                </a:extLst>
              </a:tr>
              <a:tr h="328824">
                <a:tc>
                  <a:txBody>
                    <a:bodyPr/>
                    <a:lstStyle/>
                    <a:p>
                      <a:r>
                        <a:rPr lang="en-US" sz="1600" dirty="0">
                          <a:latin typeface="Arial" panose="020B0604020202020204" pitchFamily="34" charset="0"/>
                          <a:cs typeface="Arial" panose="020B0604020202020204" pitchFamily="34" charset="0"/>
                        </a:rPr>
                        <a:t>FY</a:t>
                      </a:r>
                    </a:p>
                  </a:txBody>
                  <a:tcPr/>
                </a:tc>
                <a:tc>
                  <a:txBody>
                    <a:bodyPr/>
                    <a:lstStyle/>
                    <a:p>
                      <a:r>
                        <a:rPr lang="en-US" sz="1600" dirty="0">
                          <a:latin typeface="Arial" panose="020B0604020202020204" pitchFamily="34" charset="0"/>
                          <a:cs typeface="Arial" panose="020B0604020202020204" pitchFamily="34" charset="0"/>
                        </a:rPr>
                        <a:t>Fiscal Year</a:t>
                      </a:r>
                    </a:p>
                  </a:txBody>
                  <a:tcPr/>
                </a:tc>
                <a:extLst>
                  <a:ext uri="{0D108BD9-81ED-4DB2-BD59-A6C34878D82A}">
                    <a16:rowId xmlns:a16="http://schemas.microsoft.com/office/drawing/2014/main" val="10009"/>
                  </a:ext>
                </a:extLst>
              </a:tr>
              <a:tr h="297293">
                <a:tc>
                  <a:txBody>
                    <a:bodyPr/>
                    <a:lstStyle/>
                    <a:p>
                      <a:r>
                        <a:rPr lang="en-US" sz="1600" dirty="0">
                          <a:latin typeface="Arial" panose="020B0604020202020204" pitchFamily="34" charset="0"/>
                          <a:cs typeface="Arial" panose="020B0604020202020204" pitchFamily="34" charset="0"/>
                        </a:rPr>
                        <a:t>HCPCS</a:t>
                      </a:r>
                    </a:p>
                  </a:txBody>
                  <a:tcPr/>
                </a:tc>
                <a:tc>
                  <a:txBody>
                    <a:bodyPr/>
                    <a:lstStyle/>
                    <a:p>
                      <a:r>
                        <a:rPr lang="en-US" sz="1600" dirty="0">
                          <a:latin typeface="Arial" panose="020B0604020202020204" pitchFamily="34" charset="0"/>
                          <a:cs typeface="Arial" panose="020B0604020202020204" pitchFamily="34" charset="0"/>
                        </a:rPr>
                        <a:t>Healthcare Common Procedure</a:t>
                      </a:r>
                      <a:r>
                        <a:rPr lang="en-US" sz="1600" baseline="0" dirty="0">
                          <a:latin typeface="Arial" panose="020B0604020202020204" pitchFamily="34" charset="0"/>
                          <a:cs typeface="Arial" panose="020B0604020202020204" pitchFamily="34" charset="0"/>
                        </a:rPr>
                        <a:t> Coding System</a:t>
                      </a:r>
                      <a:endParaRPr lang="en-US"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10"/>
                  </a:ext>
                </a:extLst>
              </a:tr>
              <a:tr h="328824">
                <a:tc>
                  <a:txBody>
                    <a:bodyPr/>
                    <a:lstStyle/>
                    <a:p>
                      <a:r>
                        <a:rPr lang="en-US" sz="1600" dirty="0">
                          <a:latin typeface="Arial" panose="020B0604020202020204" pitchFamily="34" charset="0"/>
                          <a:cs typeface="Arial" panose="020B0604020202020204" pitchFamily="34" charset="0"/>
                        </a:rPr>
                        <a:t>HICN</a:t>
                      </a:r>
                    </a:p>
                  </a:txBody>
                  <a:tcPr/>
                </a:tc>
                <a:tc>
                  <a:txBody>
                    <a:bodyPr/>
                    <a:lstStyle/>
                    <a:p>
                      <a:r>
                        <a:rPr lang="en-US" sz="1600" dirty="0">
                          <a:latin typeface="Arial" panose="020B0604020202020204" pitchFamily="34" charset="0"/>
                          <a:cs typeface="Arial" panose="020B0604020202020204" pitchFamily="34" charset="0"/>
                        </a:rPr>
                        <a:t>Health Insurance Claim Number </a:t>
                      </a:r>
                    </a:p>
                  </a:txBody>
                  <a:tcPr/>
                </a:tc>
                <a:extLst>
                  <a:ext uri="{0D108BD9-81ED-4DB2-BD59-A6C34878D82A}">
                    <a16:rowId xmlns:a16="http://schemas.microsoft.com/office/drawing/2014/main" val="10011"/>
                  </a:ext>
                </a:extLst>
              </a:tr>
              <a:tr h="328824">
                <a:tc>
                  <a:txBody>
                    <a:bodyPr/>
                    <a:lstStyle/>
                    <a:p>
                      <a:r>
                        <a:rPr lang="en-US" sz="1600" dirty="0">
                          <a:latin typeface="Arial" panose="020B0604020202020204" pitchFamily="34" charset="0"/>
                          <a:cs typeface="Arial" panose="020B0604020202020204" pitchFamily="34" charset="0"/>
                        </a:rPr>
                        <a:t>HIPAA</a:t>
                      </a:r>
                    </a:p>
                  </a:txBody>
                  <a:tcPr/>
                </a:tc>
                <a:tc>
                  <a:txBody>
                    <a:bodyPr/>
                    <a:lstStyle/>
                    <a:p>
                      <a:r>
                        <a:rPr lang="en-US" sz="1600" dirty="0">
                          <a:latin typeface="Arial" panose="020B0604020202020204" pitchFamily="34" charset="0"/>
                          <a:cs typeface="Arial" panose="020B0604020202020204" pitchFamily="34" charset="0"/>
                        </a:rPr>
                        <a:t>Health Insurance Portability and Accountability Act.</a:t>
                      </a:r>
                    </a:p>
                  </a:txBody>
                  <a:tcPr/>
                </a:tc>
                <a:extLst>
                  <a:ext uri="{0D108BD9-81ED-4DB2-BD59-A6C34878D82A}">
                    <a16:rowId xmlns:a16="http://schemas.microsoft.com/office/drawing/2014/main" val="10012"/>
                  </a:ext>
                </a:extLst>
              </a:tr>
              <a:tr h="328824">
                <a:tc>
                  <a:txBody>
                    <a:bodyPr/>
                    <a:lstStyle/>
                    <a:p>
                      <a:r>
                        <a:rPr lang="en-US" sz="1600" dirty="0">
                          <a:latin typeface="Arial" panose="020B0604020202020204" pitchFamily="34" charset="0"/>
                          <a:cs typeface="Arial" panose="020B0604020202020204" pitchFamily="34" charset="0"/>
                        </a:rPr>
                        <a:t>ICD</a:t>
                      </a:r>
                    </a:p>
                  </a:txBody>
                  <a:tcPr/>
                </a:tc>
                <a:tc>
                  <a:txBody>
                    <a:bodyPr/>
                    <a:lstStyle/>
                    <a:p>
                      <a:r>
                        <a:rPr lang="en-US" sz="1600" dirty="0">
                          <a:latin typeface="Arial" panose="020B0604020202020204" pitchFamily="34" charset="0"/>
                          <a:cs typeface="Arial" panose="020B0604020202020204" pitchFamily="34" charset="0"/>
                        </a:rPr>
                        <a:t>International Statistical Classification of Diseases</a:t>
                      </a:r>
                    </a:p>
                  </a:txBody>
                  <a:tcPr/>
                </a:tc>
                <a:extLst>
                  <a:ext uri="{0D108BD9-81ED-4DB2-BD59-A6C34878D82A}">
                    <a16:rowId xmlns:a16="http://schemas.microsoft.com/office/drawing/2014/main" val="10013"/>
                  </a:ext>
                </a:extLst>
              </a:tr>
            </a:tbl>
          </a:graphicData>
        </a:graphic>
      </p:graphicFrame>
    </p:spTree>
    <p:extLst>
      <p:ext uri="{BB962C8B-B14F-4D97-AF65-F5344CB8AC3E}">
        <p14:creationId xmlns:p14="http://schemas.microsoft.com/office/powerpoint/2010/main" val="227863024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Medicare Credit Balance Status Tool</a:t>
            </a:r>
          </a:p>
        </p:txBody>
      </p:sp>
      <p:sp>
        <p:nvSpPr>
          <p:cNvPr id="3" name="Content Placeholder 2"/>
          <p:cNvSpPr>
            <a:spLocks noGrp="1"/>
          </p:cNvSpPr>
          <p:nvPr>
            <p:ph idx="1"/>
          </p:nvPr>
        </p:nvSpPr>
        <p:spPr/>
        <p:txBody>
          <a:bodyPr/>
          <a:lstStyle/>
          <a:p>
            <a:r>
              <a:rPr lang="en-US" dirty="0"/>
              <a:t>Check the status of your quarterly reports by using the Medicare Credit Balance Status Tool:	</a:t>
            </a:r>
          </a:p>
          <a:p>
            <a:pPr lvl="1"/>
            <a:r>
              <a:rPr lang="en-US" dirty="0"/>
              <a:t>Allow 2 – 3 days for zero balance certifications</a:t>
            </a:r>
          </a:p>
          <a:p>
            <a:pPr lvl="1"/>
            <a:r>
              <a:rPr lang="en-US" dirty="0"/>
              <a:t>Allow up to 2 weeks for credit balance to be added</a:t>
            </a:r>
          </a:p>
          <a:p>
            <a:r>
              <a:rPr lang="en-US" dirty="0"/>
              <a:t>JL Providers: </a:t>
            </a:r>
          </a:p>
          <a:p>
            <a:pPr lvl="1"/>
            <a:r>
              <a:rPr lang="en-US" dirty="0">
                <a:hlinkClick r:id="rId3"/>
              </a:rPr>
              <a:t>http://www.novitas-solutions.com/webcenter/spaces/MedicareJL/page/pagebyid?contentId=00024444</a:t>
            </a:r>
            <a:endParaRPr lang="en-US" dirty="0"/>
          </a:p>
        </p:txBody>
      </p:sp>
    </p:spTree>
    <p:extLst>
      <p:ext uri="{BB962C8B-B14F-4D97-AF65-F5344CB8AC3E}">
        <p14:creationId xmlns:p14="http://schemas.microsoft.com/office/powerpoint/2010/main" val="231231368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Medicare Credit Balance Status Tool Results</a:t>
            </a:r>
          </a:p>
        </p:txBody>
      </p:sp>
      <p:pic>
        <p:nvPicPr>
          <p:cNvPr id="4" name="Content Placeholder 3" descr="Snapshot of Medicare Credit Balance Status Tool with results."/>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457200" y="2231571"/>
            <a:ext cx="8229600" cy="3461657"/>
          </a:xfrm>
        </p:spPr>
      </p:pic>
    </p:spTree>
    <p:extLst>
      <p:ext uri="{BB962C8B-B14F-4D97-AF65-F5344CB8AC3E}">
        <p14:creationId xmlns:p14="http://schemas.microsoft.com/office/powerpoint/2010/main" val="89671322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Credit Balance Resources</a:t>
            </a:r>
          </a:p>
        </p:txBody>
      </p:sp>
      <p:sp>
        <p:nvSpPr>
          <p:cNvPr id="3" name="Content Placeholder 2"/>
          <p:cNvSpPr>
            <a:spLocks noGrp="1"/>
          </p:cNvSpPr>
          <p:nvPr>
            <p:ph idx="1"/>
          </p:nvPr>
        </p:nvSpPr>
        <p:spPr/>
        <p:txBody>
          <a:bodyPr/>
          <a:lstStyle/>
          <a:p>
            <a:r>
              <a:rPr lang="en-US" dirty="0"/>
              <a:t>Credit Balance Reporting:</a:t>
            </a:r>
          </a:p>
          <a:p>
            <a:pPr lvl="1"/>
            <a:r>
              <a:rPr lang="en-US" dirty="0">
                <a:hlinkClick r:id="rId3"/>
              </a:rPr>
              <a:t>http://www.novitas-solutions.com/webcenter/portal/MedicareJL/pagebyid?contentId=00003056</a:t>
            </a:r>
            <a:endParaRPr lang="en-US" dirty="0"/>
          </a:p>
          <a:p>
            <a:r>
              <a:rPr lang="en-US" dirty="0"/>
              <a:t>Webinars:	</a:t>
            </a:r>
          </a:p>
          <a:p>
            <a:pPr lvl="1"/>
            <a:r>
              <a:rPr lang="en-US" dirty="0"/>
              <a:t>Credit Balance Issues:</a:t>
            </a:r>
          </a:p>
          <a:p>
            <a:pPr lvl="2"/>
            <a:r>
              <a:rPr lang="en-US" dirty="0"/>
              <a:t>April 20, 2017 </a:t>
            </a:r>
          </a:p>
          <a:p>
            <a:pPr lvl="2"/>
            <a:r>
              <a:rPr lang="en-US" dirty="0"/>
              <a:t>2:00 PM EST/1:00 PM CST</a:t>
            </a:r>
          </a:p>
          <a:p>
            <a:pPr lvl="1"/>
            <a:r>
              <a:rPr lang="en-US" dirty="0"/>
              <a:t>Credit Balance Overview:</a:t>
            </a:r>
          </a:p>
          <a:p>
            <a:pPr lvl="2"/>
            <a:r>
              <a:rPr lang="en-US" dirty="0"/>
              <a:t>May 4, 2017</a:t>
            </a:r>
          </a:p>
          <a:p>
            <a:pPr lvl="2"/>
            <a:r>
              <a:rPr lang="en-US" dirty="0"/>
              <a:t>2:00 PM EST/1:00 PM CST</a:t>
            </a:r>
          </a:p>
        </p:txBody>
      </p:sp>
    </p:spTree>
    <p:extLst>
      <p:ext uri="{BB962C8B-B14F-4D97-AF65-F5344CB8AC3E}">
        <p14:creationId xmlns:p14="http://schemas.microsoft.com/office/powerpoint/2010/main" val="143945422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Clerical Error Reopening Reminders</a:t>
            </a:r>
          </a:p>
        </p:txBody>
      </p:sp>
      <p:sp>
        <p:nvSpPr>
          <p:cNvPr id="5" name="Text Placeholder 4"/>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80681915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Clerical Error Reopening Decisions</a:t>
            </a:r>
          </a:p>
        </p:txBody>
      </p:sp>
      <p:sp>
        <p:nvSpPr>
          <p:cNvPr id="3" name="Content Placeholder 2"/>
          <p:cNvSpPr>
            <a:spLocks noGrp="1"/>
          </p:cNvSpPr>
          <p:nvPr>
            <p:ph idx="1"/>
          </p:nvPr>
        </p:nvSpPr>
        <p:spPr/>
        <p:txBody>
          <a:bodyPr/>
          <a:lstStyle/>
          <a:p>
            <a:pPr lvl="0"/>
            <a:r>
              <a:rPr lang="en-US" dirty="0">
                <a:solidFill>
                  <a:prstClr val="black"/>
                </a:solidFill>
              </a:rPr>
              <a:t>Claim will be adjusted/reprocessed</a:t>
            </a:r>
          </a:p>
          <a:p>
            <a:pPr lvl="0"/>
            <a:r>
              <a:rPr lang="en-US" dirty="0">
                <a:solidFill>
                  <a:prstClr val="black"/>
                </a:solidFill>
              </a:rPr>
              <a:t>No decision letter will be sent to you unless:</a:t>
            </a:r>
          </a:p>
          <a:p>
            <a:pPr lvl="1"/>
            <a:r>
              <a:rPr lang="en-US" dirty="0">
                <a:solidFill>
                  <a:prstClr val="black"/>
                </a:solidFill>
              </a:rPr>
              <a:t>Change in liability</a:t>
            </a:r>
          </a:p>
          <a:p>
            <a:pPr lvl="1"/>
            <a:r>
              <a:rPr lang="en-US" dirty="0">
                <a:solidFill>
                  <a:prstClr val="black"/>
                </a:solidFill>
              </a:rPr>
              <a:t>Refund is to be requested</a:t>
            </a:r>
          </a:p>
          <a:p>
            <a:pPr lvl="0"/>
            <a:r>
              <a:rPr lang="en-US" dirty="0">
                <a:solidFill>
                  <a:prstClr val="black"/>
                </a:solidFill>
              </a:rPr>
              <a:t>Review RA to determine claim details</a:t>
            </a:r>
          </a:p>
          <a:p>
            <a:pPr lvl="0"/>
            <a:r>
              <a:rPr lang="en-US" dirty="0">
                <a:solidFill>
                  <a:prstClr val="black"/>
                </a:solidFill>
              </a:rPr>
              <a:t>Check claim status </a:t>
            </a:r>
          </a:p>
          <a:p>
            <a:pPr lvl="0"/>
            <a:r>
              <a:rPr lang="en-US" dirty="0">
                <a:solidFill>
                  <a:prstClr val="black"/>
                </a:solidFill>
              </a:rPr>
              <a:t>Claim Reopening Decision Letters article:</a:t>
            </a:r>
          </a:p>
          <a:p>
            <a:pPr lvl="1"/>
            <a:r>
              <a:rPr lang="en-US" dirty="0">
                <a:solidFill>
                  <a:prstClr val="black"/>
                </a:solidFill>
              </a:rPr>
              <a:t>JL Providers:</a:t>
            </a:r>
          </a:p>
          <a:p>
            <a:pPr lvl="2"/>
            <a:r>
              <a:rPr lang="en-US" dirty="0">
                <a:solidFill>
                  <a:prstClr val="black"/>
                </a:solidFill>
                <a:hlinkClick r:id="rId3"/>
              </a:rPr>
              <a:t>http://www.novitas-solutions.com/webcenter/portal/MedicareJL/pagebyid?contentId=00089525</a:t>
            </a:r>
            <a:endParaRPr lang="en-US" dirty="0">
              <a:solidFill>
                <a:prstClr val="black"/>
              </a:solidFill>
            </a:endParaRPr>
          </a:p>
          <a:p>
            <a:pPr lvl="2"/>
            <a:endParaRPr lang="en-US" b="1" dirty="0">
              <a:solidFill>
                <a:prstClr val="black"/>
              </a:solidFill>
            </a:endParaRPr>
          </a:p>
        </p:txBody>
      </p:sp>
    </p:spTree>
    <p:extLst>
      <p:ext uri="{BB962C8B-B14F-4D97-AF65-F5344CB8AC3E}">
        <p14:creationId xmlns:p14="http://schemas.microsoft.com/office/powerpoint/2010/main" val="137950656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Ways to Avoid a Redetermination or Clerical Error Reopening</a:t>
            </a:r>
          </a:p>
        </p:txBody>
      </p:sp>
      <p:sp>
        <p:nvSpPr>
          <p:cNvPr id="3" name="Content Placeholder 2"/>
          <p:cNvSpPr>
            <a:spLocks noGrp="1"/>
          </p:cNvSpPr>
          <p:nvPr>
            <p:ph idx="1"/>
          </p:nvPr>
        </p:nvSpPr>
        <p:spPr/>
        <p:txBody>
          <a:bodyPr>
            <a:normAutofit/>
          </a:bodyPr>
          <a:lstStyle/>
          <a:p>
            <a:r>
              <a:rPr lang="en-US" dirty="0"/>
              <a:t>Accuracy Matters – think before you submit</a:t>
            </a:r>
          </a:p>
          <a:p>
            <a:r>
              <a:rPr lang="en-US" dirty="0"/>
              <a:t>Verify all data pertaining to the service is correct</a:t>
            </a:r>
          </a:p>
          <a:p>
            <a:r>
              <a:rPr lang="en-US" dirty="0"/>
              <a:t>Become familiar with LCDs and NCDs</a:t>
            </a:r>
          </a:p>
          <a:p>
            <a:r>
              <a:rPr lang="en-US" dirty="0"/>
              <a:t>Append modifiers to services when appropriate</a:t>
            </a:r>
          </a:p>
          <a:p>
            <a:r>
              <a:rPr lang="en-US" dirty="0"/>
              <a:t>Document a repeat or duplicate service to reflect it is a distinct and separate service</a:t>
            </a:r>
          </a:p>
          <a:p>
            <a:r>
              <a:rPr lang="en-US" dirty="0"/>
              <a:t>Enter the concise description of an unlisted procedure code (an NOC code) or a "not otherwise classified" code </a:t>
            </a:r>
          </a:p>
          <a:p>
            <a:r>
              <a:rPr lang="en-US" dirty="0"/>
              <a:t>When Medicare is the secondary payer the claim must include information from the primary insurer</a:t>
            </a:r>
          </a:p>
          <a:p>
            <a:pPr marL="0" indent="0">
              <a:buNone/>
            </a:pPr>
            <a:endParaRPr lang="en-US" dirty="0"/>
          </a:p>
        </p:txBody>
      </p:sp>
    </p:spTree>
    <p:extLst>
      <p:ext uri="{BB962C8B-B14F-4D97-AF65-F5344CB8AC3E}">
        <p14:creationId xmlns:p14="http://schemas.microsoft.com/office/powerpoint/2010/main" val="242345673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Late or Omitted Charges</a:t>
            </a:r>
          </a:p>
        </p:txBody>
      </p:sp>
      <p:sp>
        <p:nvSpPr>
          <p:cNvPr id="3" name="Content Placeholder 2"/>
          <p:cNvSpPr>
            <a:spLocks noGrp="1"/>
          </p:cNvSpPr>
          <p:nvPr>
            <p:ph idx="1"/>
          </p:nvPr>
        </p:nvSpPr>
        <p:spPr/>
        <p:txBody>
          <a:bodyPr/>
          <a:lstStyle/>
          <a:p>
            <a:r>
              <a:rPr lang="en-US" dirty="0"/>
              <a:t>Clerical Error Reopenings received with a request to add items that were not previously billed, including late charges, cannot be granted</a:t>
            </a:r>
          </a:p>
          <a:p>
            <a:r>
              <a:rPr lang="en-US" dirty="0"/>
              <a:t>Providers who identify finalized claims requiring the addition of late or omitted charges should submit adjustments or corrections to their claim:</a:t>
            </a:r>
          </a:p>
          <a:p>
            <a:pPr lvl="1"/>
            <a:r>
              <a:rPr lang="en-US" dirty="0"/>
              <a:t>Electronic</a:t>
            </a:r>
          </a:p>
          <a:p>
            <a:pPr lvl="1"/>
            <a:r>
              <a:rPr lang="en-US" dirty="0"/>
              <a:t>DDE</a:t>
            </a:r>
          </a:p>
          <a:p>
            <a:r>
              <a:rPr lang="en-US" dirty="0"/>
              <a:t>JL Providers:</a:t>
            </a:r>
          </a:p>
          <a:p>
            <a:pPr lvl="1"/>
            <a:r>
              <a:rPr lang="en-US" dirty="0">
                <a:hlinkClick r:id="rId3"/>
              </a:rPr>
              <a:t>http://www.novitas-solutions.com/webcenter/portal/MedicareJL/pagebyid?contentId=00089525</a:t>
            </a:r>
            <a:r>
              <a:rPr lang="en-US" dirty="0"/>
              <a:t> </a:t>
            </a:r>
          </a:p>
        </p:txBody>
      </p:sp>
    </p:spTree>
    <p:extLst>
      <p:ext uri="{BB962C8B-B14F-4D97-AF65-F5344CB8AC3E}">
        <p14:creationId xmlns:p14="http://schemas.microsoft.com/office/powerpoint/2010/main" val="77510909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3"/>
          <p:cNvSpPr>
            <a:spLocks noGrp="1"/>
          </p:cNvSpPr>
          <p:nvPr>
            <p:ph type="title"/>
          </p:nvPr>
        </p:nvSpPr>
        <p:spPr/>
        <p:txBody>
          <a:bodyPr/>
          <a:lstStyle/>
          <a:p>
            <a:r>
              <a:rPr lang="en-US" dirty="0"/>
              <a:t>Comprehensive Error Rate Testing (CERT) Program</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4417431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Comprehensive Error Rate Testing (CERT)	</a:t>
            </a:r>
          </a:p>
        </p:txBody>
      </p:sp>
      <p:sp>
        <p:nvSpPr>
          <p:cNvPr id="3" name="Content Placeholder 2"/>
          <p:cNvSpPr>
            <a:spLocks noGrp="1"/>
          </p:cNvSpPr>
          <p:nvPr>
            <p:ph idx="1"/>
          </p:nvPr>
        </p:nvSpPr>
        <p:spPr/>
        <p:txBody>
          <a:bodyPr/>
          <a:lstStyle/>
          <a:p>
            <a:r>
              <a:rPr lang="en-US" dirty="0"/>
              <a:t>Program developed by Centers for Medicare &amp; Medicaid Services (CMS) to monitor the accuracy of claims processing</a:t>
            </a:r>
          </a:p>
          <a:p>
            <a:r>
              <a:rPr lang="en-US" dirty="0"/>
              <a:t>Designed to protect the Medicare trust fund and determine error rates nationally and regionally</a:t>
            </a:r>
          </a:p>
          <a:p>
            <a:r>
              <a:rPr lang="en-US" dirty="0"/>
              <a:t>Random audits conducted on a monthly basis</a:t>
            </a:r>
          </a:p>
          <a:p>
            <a:r>
              <a:rPr lang="en-US" dirty="0"/>
              <a:t>AdvanceMed request medical records for claims selected as part of the monthly random sample</a:t>
            </a:r>
          </a:p>
          <a:p>
            <a:r>
              <a:rPr lang="en-US" dirty="0"/>
              <a:t>Medical record documentation supporting claim must be returned in designated time frame</a:t>
            </a:r>
          </a:p>
          <a:p>
            <a:r>
              <a:rPr lang="en-US" dirty="0"/>
              <a:t>JL CERT page:</a:t>
            </a:r>
          </a:p>
          <a:p>
            <a:pPr lvl="1"/>
            <a:r>
              <a:rPr lang="en-US" dirty="0">
                <a:hlinkClick r:id="rId3"/>
              </a:rPr>
              <a:t>http://www.novitas-solutions.com/webcenter/spaces/CERT_JL</a:t>
            </a:r>
            <a:endParaRPr lang="en-US" dirty="0"/>
          </a:p>
        </p:txBody>
      </p:sp>
    </p:spTree>
    <p:extLst>
      <p:ext uri="{BB962C8B-B14F-4D97-AF65-F5344CB8AC3E}">
        <p14:creationId xmlns:p14="http://schemas.microsoft.com/office/powerpoint/2010/main" val="18287908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CERT Identification Online Tool</a:t>
            </a:r>
          </a:p>
        </p:txBody>
      </p:sp>
      <p:sp>
        <p:nvSpPr>
          <p:cNvPr id="3" name="Content Placeholder 2"/>
          <p:cNvSpPr>
            <a:spLocks noGrp="1"/>
          </p:cNvSpPr>
          <p:nvPr>
            <p:ph idx="1"/>
          </p:nvPr>
        </p:nvSpPr>
        <p:spPr/>
        <p:txBody>
          <a:bodyPr/>
          <a:lstStyle/>
          <a:p>
            <a:r>
              <a:rPr lang="en-US" dirty="0"/>
              <a:t>Provides status information for sampled claims using the Claim Identification Number (CID) where a decision has been made by the CERT contractor:</a:t>
            </a:r>
          </a:p>
          <a:p>
            <a:pPr lvl="1"/>
            <a:r>
              <a:rPr lang="en-US" dirty="0"/>
              <a:t>Claim in Error- CERT error was assessed or not </a:t>
            </a:r>
          </a:p>
          <a:p>
            <a:pPr lvl="1"/>
            <a:r>
              <a:rPr lang="en-US" dirty="0"/>
              <a:t>Status Date- last date that CERT updated/reviewed the case</a:t>
            </a:r>
          </a:p>
          <a:p>
            <a:pPr lvl="1"/>
            <a:r>
              <a:rPr lang="en-US" dirty="0"/>
              <a:t>Status Decision- where the claim is with the CERT Review Contractor</a:t>
            </a:r>
          </a:p>
          <a:p>
            <a:pPr lvl="1"/>
            <a:r>
              <a:rPr lang="en-US" dirty="0"/>
              <a:t>Appealed- if an appeal was initiated and the appeal status </a:t>
            </a:r>
          </a:p>
          <a:p>
            <a:pPr lvl="1"/>
            <a:r>
              <a:rPr lang="en-US" dirty="0"/>
              <a:t>Error Code- errors assessed</a:t>
            </a:r>
          </a:p>
          <a:p>
            <a:pPr lvl="1"/>
            <a:endParaRPr lang="en-US" dirty="0"/>
          </a:p>
          <a:p>
            <a:pPr lvl="1"/>
            <a:endParaRPr lang="en-US" dirty="0"/>
          </a:p>
          <a:p>
            <a:pPr marL="457200" lvl="1" indent="0">
              <a:buNone/>
            </a:pPr>
            <a:endParaRPr lang="en-US" dirty="0"/>
          </a:p>
        </p:txBody>
      </p:sp>
      <p:pic>
        <p:nvPicPr>
          <p:cNvPr id="2050" name="Picture 2" descr="The CERT Identification Online Tool has been updated with the most recent claim sampling. You can find this tool on the CERT Center under &quot;Interactive Tools&quot;. Simply enter the CID number and click the &quot;search CID&quot; button to obtain a status of your CERT sampled claim. Providers can find the CID number assigned to the claim under review on the letter from the CERT Documentation Contractor.&#10;&#10;This tool provides information for sampled claims where a decision has been made by the CERT contractor. Once you enter the CID number (numbers only) and click the &quot;search CID&quot; button, the following data will be displayed:&#10;&#10;• Claim in Error: - Identifies whether a CERT error was assessed or not &#10;&#10;• Status Date: - Identifies the last date that CERT updated/reviewed the case&#10;&#10;• Status Decision: Identifies where the claim is with the CERT Review Contractor&#10;&#10;• Appealed: Identifies if an appeal was initiated and what the status of the Appeal is&#10;&#10;• Error Code: Identifies if an error was assessed, that error code will be listed here&#10;&#10;You may check as many CID numbers as you like; simply clear the field, enter a new CID number, and click the &quot;search CID&quot; button.&#1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71600" y="4343400"/>
            <a:ext cx="6324600" cy="21336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004068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Acronym List 2</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2310695"/>
              </p:ext>
            </p:extLst>
          </p:nvPr>
        </p:nvGraphicFramePr>
        <p:xfrm>
          <a:off x="762000" y="1600200"/>
          <a:ext cx="7620000" cy="4693920"/>
        </p:xfrm>
        <a:graphic>
          <a:graphicData uri="http://schemas.openxmlformats.org/drawingml/2006/table">
            <a:tbl>
              <a:tblPr firstRow="1" bandRow="1">
                <a:tableStyleId>{5C22544A-7EE6-4342-B048-85BDC9FD1C3A}</a:tableStyleId>
              </a:tblPr>
              <a:tblGrid>
                <a:gridCol w="1834445">
                  <a:extLst>
                    <a:ext uri="{9D8B030D-6E8A-4147-A177-3AD203B41FA5}">
                      <a16:colId xmlns:a16="http://schemas.microsoft.com/office/drawing/2014/main" val="20000"/>
                    </a:ext>
                  </a:extLst>
                </a:gridCol>
                <a:gridCol w="5785555">
                  <a:extLst>
                    <a:ext uri="{9D8B030D-6E8A-4147-A177-3AD203B41FA5}">
                      <a16:colId xmlns:a16="http://schemas.microsoft.com/office/drawing/2014/main" val="20001"/>
                    </a:ext>
                  </a:extLst>
                </a:gridCol>
              </a:tblGrid>
              <a:tr h="320040">
                <a:tc>
                  <a:txBody>
                    <a:bodyPr/>
                    <a:lstStyle/>
                    <a:p>
                      <a:r>
                        <a:rPr lang="en-US" sz="1600" dirty="0">
                          <a:latin typeface="Arial" panose="020B0604020202020204" pitchFamily="34" charset="0"/>
                          <a:cs typeface="Arial" panose="020B0604020202020204" pitchFamily="34" charset="0"/>
                        </a:rPr>
                        <a:t>Acronym</a:t>
                      </a:r>
                    </a:p>
                  </a:txBody>
                  <a:tcPr/>
                </a:tc>
                <a:tc>
                  <a:txBody>
                    <a:bodyPr/>
                    <a:lstStyle/>
                    <a:p>
                      <a:r>
                        <a:rPr lang="en-US" sz="1600" dirty="0">
                          <a:latin typeface="Arial" panose="020B0604020202020204" pitchFamily="34" charset="0"/>
                          <a:cs typeface="Arial" panose="020B0604020202020204" pitchFamily="34" charset="0"/>
                        </a:rPr>
                        <a:t>Definition</a:t>
                      </a:r>
                    </a:p>
                  </a:txBody>
                  <a:tcPr/>
                </a:tc>
                <a:extLst>
                  <a:ext uri="{0D108BD9-81ED-4DB2-BD59-A6C34878D82A}">
                    <a16:rowId xmlns:a16="http://schemas.microsoft.com/office/drawing/2014/main" val="10000"/>
                  </a:ext>
                </a:extLst>
              </a:tr>
              <a:tr h="320040">
                <a:tc>
                  <a:txBody>
                    <a:bodyPr/>
                    <a:lstStyle/>
                    <a:p>
                      <a:r>
                        <a:rPr lang="en-US" sz="1600" dirty="0">
                          <a:latin typeface="Arial" panose="020B0604020202020204" pitchFamily="34" charset="0"/>
                          <a:cs typeface="Arial" panose="020B0604020202020204" pitchFamily="34" charset="0"/>
                        </a:rPr>
                        <a:t>IOM</a:t>
                      </a:r>
                    </a:p>
                  </a:txBody>
                  <a:tcPr/>
                </a:tc>
                <a:tc>
                  <a:txBody>
                    <a:bodyPr/>
                    <a:lstStyle/>
                    <a:p>
                      <a:r>
                        <a:rPr lang="en-US" sz="1600" dirty="0">
                          <a:latin typeface="Arial" panose="020B0604020202020204" pitchFamily="34" charset="0"/>
                          <a:cs typeface="Arial" panose="020B0604020202020204" pitchFamily="34" charset="0"/>
                        </a:rPr>
                        <a:t>Internet-</a:t>
                      </a:r>
                      <a:r>
                        <a:rPr lang="en-US" sz="1600" baseline="0" dirty="0">
                          <a:latin typeface="Arial" panose="020B0604020202020204" pitchFamily="34" charset="0"/>
                          <a:cs typeface="Arial" panose="020B0604020202020204" pitchFamily="34" charset="0"/>
                        </a:rPr>
                        <a:t>Only Manual</a:t>
                      </a:r>
                      <a:endParaRPr lang="en-US"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1"/>
                  </a:ext>
                </a:extLst>
              </a:tr>
              <a:tr h="320040">
                <a:tc>
                  <a:txBody>
                    <a:bodyPr/>
                    <a:lstStyle/>
                    <a:p>
                      <a:r>
                        <a:rPr lang="en-US" sz="1600" dirty="0">
                          <a:latin typeface="Arial" panose="020B0604020202020204" pitchFamily="34" charset="0"/>
                          <a:cs typeface="Arial" panose="020B0604020202020204" pitchFamily="34" charset="0"/>
                        </a:rPr>
                        <a:t>IVR</a:t>
                      </a:r>
                    </a:p>
                  </a:txBody>
                  <a:tcPr/>
                </a:tc>
                <a:tc>
                  <a:txBody>
                    <a:bodyPr/>
                    <a:lstStyle/>
                    <a:p>
                      <a:r>
                        <a:rPr lang="en-US" sz="1600" dirty="0">
                          <a:latin typeface="Arial" panose="020B0604020202020204" pitchFamily="34" charset="0"/>
                          <a:cs typeface="Arial" panose="020B0604020202020204" pitchFamily="34" charset="0"/>
                        </a:rPr>
                        <a:t>Interactive Voice Response</a:t>
                      </a:r>
                    </a:p>
                  </a:txBody>
                  <a:tcPr/>
                </a:tc>
                <a:extLst>
                  <a:ext uri="{0D108BD9-81ED-4DB2-BD59-A6C34878D82A}">
                    <a16:rowId xmlns:a16="http://schemas.microsoft.com/office/drawing/2014/main" val="10002"/>
                  </a:ext>
                </a:extLst>
              </a:tr>
              <a:tr h="320040">
                <a:tc>
                  <a:txBody>
                    <a:bodyPr/>
                    <a:lstStyle/>
                    <a:p>
                      <a:r>
                        <a:rPr lang="en-US" sz="1600" dirty="0">
                          <a:latin typeface="Arial" panose="020B0604020202020204" pitchFamily="34" charset="0"/>
                          <a:cs typeface="Arial" panose="020B0604020202020204" pitchFamily="34" charset="0"/>
                        </a:rPr>
                        <a:t>LCD</a:t>
                      </a:r>
                    </a:p>
                  </a:txBody>
                  <a:tcPr/>
                </a:tc>
                <a:tc>
                  <a:txBody>
                    <a:bodyPr/>
                    <a:lstStyle/>
                    <a:p>
                      <a:r>
                        <a:rPr lang="en-US" sz="1600" dirty="0">
                          <a:latin typeface="Arial" panose="020B0604020202020204" pitchFamily="34" charset="0"/>
                          <a:cs typeface="Arial" panose="020B0604020202020204" pitchFamily="34" charset="0"/>
                        </a:rPr>
                        <a:t>Local Coverage Determination</a:t>
                      </a:r>
                    </a:p>
                  </a:txBody>
                  <a:tcPr/>
                </a:tc>
                <a:extLst>
                  <a:ext uri="{0D108BD9-81ED-4DB2-BD59-A6C34878D82A}">
                    <a16:rowId xmlns:a16="http://schemas.microsoft.com/office/drawing/2014/main" val="10003"/>
                  </a:ext>
                </a:extLst>
              </a:tr>
              <a:tr h="320040">
                <a:tc>
                  <a:txBody>
                    <a:bodyPr/>
                    <a:lstStyle/>
                    <a:p>
                      <a:r>
                        <a:rPr lang="en-US" sz="1600" dirty="0">
                          <a:latin typeface="Arial" panose="020B0604020202020204" pitchFamily="34" charset="0"/>
                          <a:cs typeface="Arial" panose="020B0604020202020204" pitchFamily="34" charset="0"/>
                        </a:rPr>
                        <a:t>MAC</a:t>
                      </a:r>
                    </a:p>
                  </a:txBody>
                  <a:tcPr/>
                </a:tc>
                <a:tc>
                  <a:txBody>
                    <a:bodyPr/>
                    <a:lstStyle/>
                    <a:p>
                      <a:r>
                        <a:rPr lang="en-US" sz="1600" dirty="0">
                          <a:latin typeface="Arial" panose="020B0604020202020204" pitchFamily="34" charset="0"/>
                          <a:cs typeface="Arial" panose="020B0604020202020204" pitchFamily="34" charset="0"/>
                        </a:rPr>
                        <a:t>Medicare Administrative</a:t>
                      </a:r>
                      <a:r>
                        <a:rPr lang="en-US" sz="1600" baseline="0" dirty="0">
                          <a:latin typeface="Arial" panose="020B0604020202020204" pitchFamily="34" charset="0"/>
                          <a:cs typeface="Arial" panose="020B0604020202020204" pitchFamily="34" charset="0"/>
                        </a:rPr>
                        <a:t> Contractor</a:t>
                      </a:r>
                      <a:endParaRPr lang="en-US"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4"/>
                  </a:ext>
                </a:extLst>
              </a:tr>
              <a:tr h="320040">
                <a:tc>
                  <a:txBody>
                    <a:bodyPr/>
                    <a:lstStyle/>
                    <a:p>
                      <a:r>
                        <a:rPr lang="en-US" sz="1600" dirty="0">
                          <a:latin typeface="Arial" panose="020B0604020202020204" pitchFamily="34" charset="0"/>
                          <a:cs typeface="Arial" panose="020B0604020202020204" pitchFamily="34" charset="0"/>
                        </a:rPr>
                        <a:t>MBI</a:t>
                      </a:r>
                    </a:p>
                  </a:txBody>
                  <a:tcPr/>
                </a:tc>
                <a:tc>
                  <a:txBody>
                    <a:bodyPr/>
                    <a:lstStyle/>
                    <a:p>
                      <a:r>
                        <a:rPr lang="en-US" sz="1600" dirty="0">
                          <a:latin typeface="Arial" panose="020B0604020202020204" pitchFamily="34" charset="0"/>
                          <a:cs typeface="Arial" panose="020B0604020202020204" pitchFamily="34" charset="0"/>
                        </a:rPr>
                        <a:t>Medicare Beneficiary Identifier </a:t>
                      </a:r>
                    </a:p>
                  </a:txBody>
                  <a:tcPr/>
                </a:tc>
                <a:extLst>
                  <a:ext uri="{0D108BD9-81ED-4DB2-BD59-A6C34878D82A}">
                    <a16:rowId xmlns:a16="http://schemas.microsoft.com/office/drawing/2014/main" val="10005"/>
                  </a:ext>
                </a:extLst>
              </a:tr>
              <a:tr h="320040">
                <a:tc>
                  <a:txBody>
                    <a:bodyPr/>
                    <a:lstStyle/>
                    <a:p>
                      <a:r>
                        <a:rPr lang="en-US" sz="1600" dirty="0">
                          <a:latin typeface="Arial" panose="020B0604020202020204" pitchFamily="34" charset="0"/>
                          <a:cs typeface="Arial" panose="020B0604020202020204" pitchFamily="34" charset="0"/>
                        </a:rPr>
                        <a:t>MOON</a:t>
                      </a:r>
                    </a:p>
                  </a:txBody>
                  <a:tcPr/>
                </a:tc>
                <a:tc>
                  <a:txBody>
                    <a:bodyPr/>
                    <a:lstStyle/>
                    <a:p>
                      <a:r>
                        <a:rPr lang="en-US" sz="1600" dirty="0">
                          <a:latin typeface="Arial" panose="020B0604020202020204" pitchFamily="34" charset="0"/>
                          <a:cs typeface="Arial" panose="020B0604020202020204" pitchFamily="34" charset="0"/>
                        </a:rPr>
                        <a:t>Medicare Outpatient Observation Notice</a:t>
                      </a:r>
                    </a:p>
                  </a:txBody>
                  <a:tcPr/>
                </a:tc>
                <a:extLst>
                  <a:ext uri="{0D108BD9-81ED-4DB2-BD59-A6C34878D82A}">
                    <a16:rowId xmlns:a16="http://schemas.microsoft.com/office/drawing/2014/main" val="10006"/>
                  </a:ext>
                </a:extLst>
              </a:tr>
              <a:tr h="320040">
                <a:tc>
                  <a:txBody>
                    <a:bodyPr/>
                    <a:lstStyle/>
                    <a:p>
                      <a:r>
                        <a:rPr lang="en-US" sz="1600" dirty="0">
                          <a:latin typeface="Arial" panose="020B0604020202020204" pitchFamily="34" charset="0"/>
                          <a:cs typeface="Arial" panose="020B0604020202020204" pitchFamily="34" charset="0"/>
                        </a:rPr>
                        <a:t>NCD</a:t>
                      </a:r>
                    </a:p>
                  </a:txBody>
                  <a:tcPr/>
                </a:tc>
                <a:tc>
                  <a:txBody>
                    <a:bodyPr/>
                    <a:lstStyle/>
                    <a:p>
                      <a:r>
                        <a:rPr lang="en-US" sz="1600" dirty="0">
                          <a:latin typeface="Arial" panose="020B0604020202020204" pitchFamily="34" charset="0"/>
                          <a:cs typeface="Arial" panose="020B0604020202020204" pitchFamily="34" charset="0"/>
                        </a:rPr>
                        <a:t>National Coverage Determination</a:t>
                      </a:r>
                    </a:p>
                  </a:txBody>
                  <a:tcPr/>
                </a:tc>
                <a:extLst>
                  <a:ext uri="{0D108BD9-81ED-4DB2-BD59-A6C34878D82A}">
                    <a16:rowId xmlns:a16="http://schemas.microsoft.com/office/drawing/2014/main" val="10007"/>
                  </a:ext>
                </a:extLst>
              </a:tr>
              <a:tr h="320040">
                <a:tc>
                  <a:txBody>
                    <a:bodyPr/>
                    <a:lstStyle/>
                    <a:p>
                      <a:r>
                        <a:rPr lang="en-US" sz="1600" dirty="0">
                          <a:latin typeface="Arial" panose="020B0604020202020204" pitchFamily="34" charset="0"/>
                          <a:cs typeface="Arial" panose="020B0604020202020204" pitchFamily="34" charset="0"/>
                        </a:rPr>
                        <a:t>NPI</a:t>
                      </a:r>
                    </a:p>
                  </a:txBody>
                  <a:tcPr/>
                </a:tc>
                <a:tc>
                  <a:txBody>
                    <a:bodyPr/>
                    <a:lstStyle/>
                    <a:p>
                      <a:r>
                        <a:rPr lang="en-US" sz="1600" dirty="0">
                          <a:latin typeface="Arial" panose="020B0604020202020204" pitchFamily="34" charset="0"/>
                          <a:cs typeface="Arial" panose="020B0604020202020204" pitchFamily="34" charset="0"/>
                        </a:rPr>
                        <a:t>National Provider Identifier</a:t>
                      </a:r>
                    </a:p>
                  </a:txBody>
                  <a:tcPr/>
                </a:tc>
                <a:extLst>
                  <a:ext uri="{0D108BD9-81ED-4DB2-BD59-A6C34878D82A}">
                    <a16:rowId xmlns:a16="http://schemas.microsoft.com/office/drawing/2014/main" val="10008"/>
                  </a:ext>
                </a:extLst>
              </a:tr>
              <a:tr h="320040">
                <a:tc>
                  <a:txBody>
                    <a:bodyPr/>
                    <a:lstStyle/>
                    <a:p>
                      <a:r>
                        <a:rPr lang="en-US" sz="1600" dirty="0">
                          <a:latin typeface="Arial" panose="020B0604020202020204" pitchFamily="34" charset="0"/>
                          <a:cs typeface="Arial" panose="020B0604020202020204" pitchFamily="34" charset="0"/>
                        </a:rPr>
                        <a:t>OMB</a:t>
                      </a:r>
                    </a:p>
                  </a:txBody>
                  <a:tcPr/>
                </a:tc>
                <a:tc>
                  <a:txBody>
                    <a:bodyPr/>
                    <a:lstStyle/>
                    <a:p>
                      <a:r>
                        <a:rPr lang="en-US" sz="1600" dirty="0">
                          <a:latin typeface="Arial" panose="020B0604020202020204" pitchFamily="34" charset="0"/>
                          <a:cs typeface="Arial" panose="020B0604020202020204" pitchFamily="34" charset="0"/>
                        </a:rPr>
                        <a:t>Office of Management and Budget</a:t>
                      </a:r>
                    </a:p>
                  </a:txBody>
                  <a:tcPr/>
                </a:tc>
                <a:extLst>
                  <a:ext uri="{0D108BD9-81ED-4DB2-BD59-A6C34878D82A}">
                    <a16:rowId xmlns:a16="http://schemas.microsoft.com/office/drawing/2014/main" val="10009"/>
                  </a:ext>
                </a:extLst>
              </a:tr>
              <a:tr h="320040">
                <a:tc>
                  <a:txBody>
                    <a:bodyPr/>
                    <a:lstStyle/>
                    <a:p>
                      <a:r>
                        <a:rPr lang="en-US" sz="1600" dirty="0">
                          <a:latin typeface="Arial" panose="020B0604020202020204" pitchFamily="34" charset="0"/>
                          <a:cs typeface="Arial" panose="020B0604020202020204" pitchFamily="34" charset="0"/>
                        </a:rPr>
                        <a:t>OPPS</a:t>
                      </a:r>
                    </a:p>
                  </a:txBody>
                  <a:tcPr/>
                </a:tc>
                <a:tc>
                  <a:txBody>
                    <a:bodyPr/>
                    <a:lstStyle/>
                    <a:p>
                      <a:r>
                        <a:rPr lang="en-US" sz="1600" dirty="0">
                          <a:latin typeface="Arial" panose="020B0604020202020204" pitchFamily="34" charset="0"/>
                          <a:cs typeface="Arial" panose="020B0604020202020204" pitchFamily="34" charset="0"/>
                        </a:rPr>
                        <a:t>Outpatient Prospective Payment System</a:t>
                      </a:r>
                    </a:p>
                  </a:txBody>
                  <a:tcPr/>
                </a:tc>
                <a:extLst>
                  <a:ext uri="{0D108BD9-81ED-4DB2-BD59-A6C34878D82A}">
                    <a16:rowId xmlns:a16="http://schemas.microsoft.com/office/drawing/2014/main" val="10010"/>
                  </a:ext>
                </a:extLst>
              </a:tr>
              <a:tr h="320040">
                <a:tc>
                  <a:txBody>
                    <a:bodyPr/>
                    <a:lstStyle/>
                    <a:p>
                      <a:r>
                        <a:rPr lang="en-US" sz="1600" dirty="0">
                          <a:latin typeface="Arial" panose="020B0604020202020204" pitchFamily="34" charset="0"/>
                          <a:cs typeface="Arial" panose="020B0604020202020204" pitchFamily="34" charset="0"/>
                        </a:rPr>
                        <a:t>PHI</a:t>
                      </a:r>
                    </a:p>
                  </a:txBody>
                  <a:tcPr/>
                </a:tc>
                <a:tc>
                  <a:txBody>
                    <a:bodyPr/>
                    <a:lstStyle/>
                    <a:p>
                      <a:r>
                        <a:rPr lang="en-US" sz="1600" dirty="0">
                          <a:latin typeface="Arial" panose="020B0604020202020204" pitchFamily="34" charset="0"/>
                          <a:cs typeface="Arial" panose="020B0604020202020204" pitchFamily="34" charset="0"/>
                        </a:rPr>
                        <a:t>Personal Health Information</a:t>
                      </a:r>
                    </a:p>
                  </a:txBody>
                  <a:tcPr/>
                </a:tc>
                <a:extLst>
                  <a:ext uri="{0D108BD9-81ED-4DB2-BD59-A6C34878D82A}">
                    <a16:rowId xmlns:a16="http://schemas.microsoft.com/office/drawing/2014/main" val="10011"/>
                  </a:ext>
                </a:extLst>
              </a:tr>
              <a:tr h="320040">
                <a:tc>
                  <a:txBody>
                    <a:bodyPr/>
                    <a:lstStyle/>
                    <a:p>
                      <a:r>
                        <a:rPr lang="en-US" sz="1600" dirty="0">
                          <a:latin typeface="Arial" panose="020B0604020202020204" pitchFamily="34" charset="0"/>
                          <a:cs typeface="Arial" panose="020B0604020202020204" pitchFamily="34" charset="0"/>
                        </a:rPr>
                        <a:t>PTAN</a:t>
                      </a:r>
                    </a:p>
                  </a:txBody>
                  <a:tcPr/>
                </a:tc>
                <a:tc>
                  <a:txBody>
                    <a:bodyPr/>
                    <a:lstStyle/>
                    <a:p>
                      <a:r>
                        <a:rPr lang="en-US" sz="1600" dirty="0">
                          <a:latin typeface="Arial" panose="020B0604020202020204" pitchFamily="34" charset="0"/>
                          <a:cs typeface="Arial" panose="020B0604020202020204" pitchFamily="34" charset="0"/>
                        </a:rPr>
                        <a:t>Provider Transaction Access Number </a:t>
                      </a:r>
                    </a:p>
                  </a:txBody>
                  <a:tcPr/>
                </a:tc>
                <a:extLst>
                  <a:ext uri="{0D108BD9-81ED-4DB2-BD59-A6C34878D82A}">
                    <a16:rowId xmlns:a16="http://schemas.microsoft.com/office/drawing/2014/main" val="10012"/>
                  </a:ext>
                </a:extLst>
              </a:tr>
              <a:tr h="320040">
                <a:tc>
                  <a:txBody>
                    <a:bodyPr/>
                    <a:lstStyle/>
                    <a:p>
                      <a:r>
                        <a:rPr lang="en-US" sz="1600" dirty="0">
                          <a:latin typeface="Arial" panose="020B0604020202020204" pitchFamily="34" charset="0"/>
                          <a:cs typeface="Arial" panose="020B0604020202020204" pitchFamily="34" charset="0"/>
                        </a:rPr>
                        <a:t>TOB</a:t>
                      </a:r>
                    </a:p>
                  </a:txBody>
                  <a:tcPr/>
                </a:tc>
                <a:tc>
                  <a:txBody>
                    <a:bodyPr/>
                    <a:lstStyle/>
                    <a:p>
                      <a:r>
                        <a:rPr lang="en-US" sz="1600" dirty="0">
                          <a:latin typeface="Arial" panose="020B0604020202020204" pitchFamily="34" charset="0"/>
                          <a:cs typeface="Arial" panose="020B0604020202020204" pitchFamily="34" charset="0"/>
                        </a:rPr>
                        <a:t>Type of Bill</a:t>
                      </a:r>
                    </a:p>
                  </a:txBody>
                  <a:tcPr/>
                </a:tc>
                <a:extLst>
                  <a:ext uri="{0D108BD9-81ED-4DB2-BD59-A6C34878D82A}">
                    <a16:rowId xmlns:a16="http://schemas.microsoft.com/office/drawing/2014/main" val="10013"/>
                  </a:ext>
                </a:extLst>
              </a:tr>
            </a:tbl>
          </a:graphicData>
        </a:graphic>
      </p:graphicFrame>
    </p:spTree>
    <p:extLst>
      <p:ext uri="{BB962C8B-B14F-4D97-AF65-F5344CB8AC3E}">
        <p14:creationId xmlns:p14="http://schemas.microsoft.com/office/powerpoint/2010/main" val="65988041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dirty="0"/>
              <a:t>Trending Errors- Part A</a:t>
            </a:r>
          </a:p>
        </p:txBody>
      </p:sp>
      <p:sp>
        <p:nvSpPr>
          <p:cNvPr id="3" name="Content Placeholder 2"/>
          <p:cNvSpPr>
            <a:spLocks noGrp="1"/>
          </p:cNvSpPr>
          <p:nvPr>
            <p:ph sz="half" idx="1"/>
          </p:nvPr>
        </p:nvSpPr>
        <p:spPr>
          <a:xfrm>
            <a:off x="457200" y="1600200"/>
            <a:ext cx="4038600" cy="4525963"/>
          </a:xfrm>
        </p:spPr>
        <p:txBody>
          <a:bodyPr>
            <a:normAutofit fontScale="70000" lnSpcReduction="20000"/>
          </a:bodyPr>
          <a:lstStyle/>
          <a:p>
            <a:r>
              <a:rPr lang="en-US" dirty="0"/>
              <a:t>Insufficient documentation:</a:t>
            </a:r>
          </a:p>
          <a:p>
            <a:pPr lvl="1">
              <a:buFont typeface="Arial" panose="020B0604020202020204" pitchFamily="34" charset="0"/>
              <a:buChar char="•"/>
            </a:pPr>
            <a:r>
              <a:rPr lang="en-US" sz="2600" dirty="0"/>
              <a:t>Missing valid physician’s order</a:t>
            </a:r>
          </a:p>
          <a:p>
            <a:pPr lvl="1">
              <a:buFont typeface="Arial" panose="020B0604020202020204" pitchFamily="34" charset="0"/>
              <a:buChar char="•"/>
            </a:pPr>
            <a:r>
              <a:rPr lang="en-US" sz="2600" dirty="0"/>
              <a:t>Missing documentation to support minimum 15 hours per week of combined therapy</a:t>
            </a:r>
          </a:p>
          <a:p>
            <a:pPr lvl="1">
              <a:buFont typeface="Arial" panose="020B0604020202020204" pitchFamily="34" charset="0"/>
              <a:buChar char="•"/>
            </a:pPr>
            <a:r>
              <a:rPr lang="en-US" sz="2600" dirty="0"/>
              <a:t>Diagnosis insufficient to support procedure or service billed </a:t>
            </a:r>
          </a:p>
          <a:p>
            <a:pPr lvl="1">
              <a:buFont typeface="Arial" panose="020B0604020202020204" pitchFamily="34" charset="0"/>
              <a:buChar char="•"/>
            </a:pPr>
            <a:r>
              <a:rPr lang="en-US" sz="2600" dirty="0"/>
              <a:t>Missing Skilled Nursing Facility (SNF) 3 day qualifying stay   </a:t>
            </a:r>
          </a:p>
          <a:p>
            <a:pPr lvl="1">
              <a:buFont typeface="Arial" panose="020B0604020202020204" pitchFamily="34" charset="0"/>
              <a:buChar char="•"/>
            </a:pPr>
            <a:r>
              <a:rPr lang="en-US" sz="2600" dirty="0"/>
              <a:t>Missing or illegible documentation and/or physician signature</a:t>
            </a:r>
          </a:p>
          <a:p>
            <a:pPr lvl="1">
              <a:buFont typeface="Arial" panose="020B0604020202020204" pitchFamily="34" charset="0"/>
              <a:buChar char="•"/>
            </a:pPr>
            <a:r>
              <a:rPr lang="en-US" sz="2600" dirty="0"/>
              <a:t>No valid certification for therapy services  </a:t>
            </a:r>
          </a:p>
          <a:p>
            <a:pPr lvl="1">
              <a:buFont typeface="Arial" panose="020B0604020202020204" pitchFamily="34" charset="0"/>
              <a:buChar char="•"/>
            </a:pPr>
            <a:endParaRPr lang="en-US" dirty="0"/>
          </a:p>
          <a:p>
            <a:endParaRPr lang="en-US" dirty="0"/>
          </a:p>
          <a:p>
            <a:endParaRPr lang="en-US" dirty="0"/>
          </a:p>
        </p:txBody>
      </p:sp>
      <p:sp>
        <p:nvSpPr>
          <p:cNvPr id="2" name="Content Placeholder 1"/>
          <p:cNvSpPr>
            <a:spLocks noGrp="1"/>
          </p:cNvSpPr>
          <p:nvPr>
            <p:ph sz="half" idx="2"/>
          </p:nvPr>
        </p:nvSpPr>
        <p:spPr>
          <a:xfrm>
            <a:off x="4648200" y="1600200"/>
            <a:ext cx="4038600" cy="4724400"/>
          </a:xfrm>
        </p:spPr>
        <p:txBody>
          <a:bodyPr>
            <a:normAutofit fontScale="70000" lnSpcReduction="20000"/>
          </a:bodyPr>
          <a:lstStyle/>
          <a:p>
            <a:r>
              <a:rPr lang="en-US" sz="2900" dirty="0"/>
              <a:t>Medical necessity errors:</a:t>
            </a:r>
          </a:p>
          <a:p>
            <a:pPr lvl="1">
              <a:buFont typeface="Arial" panose="020B0604020202020204" pitchFamily="34" charset="0"/>
              <a:buChar char="•"/>
            </a:pPr>
            <a:r>
              <a:rPr lang="en-US" sz="2600" dirty="0"/>
              <a:t>Documentation did not support inpatient stay</a:t>
            </a:r>
          </a:p>
          <a:p>
            <a:pPr marL="457200" lvl="1" indent="0">
              <a:buNone/>
            </a:pPr>
            <a:endParaRPr lang="en-US" dirty="0"/>
          </a:p>
          <a:p>
            <a:r>
              <a:rPr lang="en-US" sz="2900" dirty="0"/>
              <a:t>Other errors:</a:t>
            </a:r>
          </a:p>
          <a:p>
            <a:pPr lvl="1">
              <a:buFont typeface="Arial" panose="020B0604020202020204" pitchFamily="34" charset="0"/>
              <a:buChar char="•"/>
            </a:pPr>
            <a:r>
              <a:rPr lang="en-US" sz="2600" dirty="0"/>
              <a:t>Incorrect Diagnosis Related Group (DRG) billed</a:t>
            </a:r>
          </a:p>
          <a:p>
            <a:pPr lvl="1">
              <a:buFont typeface="Arial" panose="020B0604020202020204" pitchFamily="34" charset="0"/>
              <a:buChar char="•"/>
            </a:pPr>
            <a:r>
              <a:rPr lang="en-US" sz="2600" dirty="0"/>
              <a:t>Missing NCD covered indication for placement of dual chamber pacemaker</a:t>
            </a:r>
          </a:p>
          <a:p>
            <a:pPr lvl="1">
              <a:buFont typeface="Arial" panose="020B0604020202020204" pitchFamily="34" charset="0"/>
              <a:buChar char="•"/>
            </a:pPr>
            <a:r>
              <a:rPr lang="en-US" sz="2600" dirty="0"/>
              <a:t>Laboratory services billed incorrectly, specifically complete blood count and urinalysis codes</a:t>
            </a:r>
          </a:p>
          <a:p>
            <a:endParaRPr lang="en-US" sz="2100" dirty="0"/>
          </a:p>
        </p:txBody>
      </p:sp>
    </p:spTree>
    <p:extLst>
      <p:ext uri="{BB962C8B-B14F-4D97-AF65-F5344CB8AC3E}">
        <p14:creationId xmlns:p14="http://schemas.microsoft.com/office/powerpoint/2010/main" val="136142478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CERT Appeals vs. Claim Adjustments (Part A)</a:t>
            </a:r>
          </a:p>
        </p:txBody>
      </p:sp>
      <p:sp>
        <p:nvSpPr>
          <p:cNvPr id="3" name="Content Placeholder 2"/>
          <p:cNvSpPr>
            <a:spLocks noGrp="1"/>
          </p:cNvSpPr>
          <p:nvPr>
            <p:ph idx="1"/>
          </p:nvPr>
        </p:nvSpPr>
        <p:spPr>
          <a:xfrm>
            <a:off x="457200" y="1600200"/>
            <a:ext cx="8229600" cy="4724400"/>
          </a:xfrm>
        </p:spPr>
        <p:txBody>
          <a:bodyPr>
            <a:normAutofit/>
          </a:bodyPr>
          <a:lstStyle/>
          <a:p>
            <a:r>
              <a:rPr lang="en-US" dirty="0"/>
              <a:t>Part A providers may not cancel or adjust claims selected in the CERT review process </a:t>
            </a:r>
          </a:p>
          <a:p>
            <a:r>
              <a:rPr lang="en-US" dirty="0"/>
              <a:t>Notify CERT if an error has been made on a claim, do not cancel or adjust claims</a:t>
            </a:r>
          </a:p>
          <a:p>
            <a:r>
              <a:rPr lang="en-US" dirty="0"/>
              <a:t>Novitas initiate adjustments for necessary denials</a:t>
            </a:r>
          </a:p>
          <a:p>
            <a:r>
              <a:rPr lang="en-US" dirty="0"/>
              <a:t>CERT adjustments in FISS appear as XXH bill type</a:t>
            </a:r>
          </a:p>
          <a:p>
            <a:r>
              <a:rPr lang="en-US" dirty="0"/>
              <a:t>Appeal denials on XXH bill type as a means of submitting corrections to claims using the Medicare Part A Redetermination Request form</a:t>
            </a:r>
          </a:p>
          <a:p>
            <a:r>
              <a:rPr lang="en-US" dirty="0"/>
              <a:t>JL Article:</a:t>
            </a:r>
          </a:p>
          <a:p>
            <a:pPr lvl="1">
              <a:buFont typeface="Arial" panose="020B0604020202020204" pitchFamily="34" charset="0"/>
              <a:buChar char="•"/>
            </a:pPr>
            <a:r>
              <a:rPr lang="en-US" dirty="0">
                <a:hlinkClick r:id="rId3"/>
              </a:rPr>
              <a:t>http://www.novitas-solutions.com/webcenter/spaces/MedicareJL/page/pagebyid?contentId=00003498</a:t>
            </a:r>
            <a:endParaRPr lang="en-US" dirty="0"/>
          </a:p>
          <a:p>
            <a:pPr lvl="2"/>
            <a:endParaRPr lang="en-US" dirty="0"/>
          </a:p>
          <a:p>
            <a:pPr lvl="1"/>
            <a:endParaRPr lang="en-US" dirty="0"/>
          </a:p>
          <a:p>
            <a:pPr lvl="1"/>
            <a:endParaRPr lang="en-US" dirty="0"/>
          </a:p>
          <a:p>
            <a:endParaRPr lang="en-US" dirty="0"/>
          </a:p>
        </p:txBody>
      </p:sp>
    </p:spTree>
    <p:extLst>
      <p:ext uri="{BB962C8B-B14F-4D97-AF65-F5344CB8AC3E}">
        <p14:creationId xmlns:p14="http://schemas.microsoft.com/office/powerpoint/2010/main" val="237776692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Medical Record Signature Reminders</a:t>
            </a:r>
          </a:p>
        </p:txBody>
      </p:sp>
      <p:sp>
        <p:nvSpPr>
          <p:cNvPr id="3" name="Content Placeholder 2"/>
          <p:cNvSpPr>
            <a:spLocks noGrp="1"/>
          </p:cNvSpPr>
          <p:nvPr>
            <p:ph idx="1"/>
          </p:nvPr>
        </p:nvSpPr>
        <p:spPr/>
        <p:txBody>
          <a:bodyPr/>
          <a:lstStyle/>
          <a:p>
            <a:r>
              <a:rPr lang="en-US" dirty="0"/>
              <a:t>Categorized as “Insufficient Documentation” errors:</a:t>
            </a:r>
          </a:p>
          <a:p>
            <a:pPr lvl="1"/>
            <a:r>
              <a:rPr lang="en-US" dirty="0"/>
              <a:t>Missing signatures</a:t>
            </a:r>
          </a:p>
          <a:p>
            <a:pPr lvl="1"/>
            <a:r>
              <a:rPr lang="en-US" dirty="0"/>
              <a:t>Illegible handwritten signatures</a:t>
            </a:r>
          </a:p>
          <a:p>
            <a:pPr lvl="1"/>
            <a:r>
              <a:rPr lang="en-US" dirty="0"/>
              <a:t>Electronic signatures not dated</a:t>
            </a:r>
          </a:p>
          <a:p>
            <a:pPr lvl="1"/>
            <a:r>
              <a:rPr lang="en-US" dirty="0"/>
              <a:t>Attestation statements do not match the date of service</a:t>
            </a:r>
          </a:p>
          <a:p>
            <a:r>
              <a:rPr lang="en-US" dirty="0"/>
              <a:t>Records must be signed and dated</a:t>
            </a:r>
          </a:p>
          <a:p>
            <a:r>
              <a:rPr lang="en-US" dirty="0"/>
              <a:t>Include signature logs to determine handwritten signatures</a:t>
            </a:r>
          </a:p>
          <a:p>
            <a:r>
              <a:rPr lang="en-US" dirty="0"/>
              <a:t>Complete attestation statements when records are not signed</a:t>
            </a:r>
          </a:p>
          <a:p>
            <a:r>
              <a:rPr lang="en-US" dirty="0"/>
              <a:t>Do not add late signatures</a:t>
            </a:r>
          </a:p>
          <a:p>
            <a:pPr>
              <a:defRPr/>
            </a:pPr>
            <a:r>
              <a:rPr lang="en-US" altLang="en-US" dirty="0">
                <a:latin typeface="Arial" charset="0"/>
                <a:cs typeface="Arial" charset="0"/>
              </a:rPr>
              <a:t>CMS Complying with Medicare Signature Requirements:</a:t>
            </a:r>
          </a:p>
          <a:p>
            <a:pPr lvl="1">
              <a:buFont typeface="Arial" charset="0"/>
              <a:buChar char="•"/>
              <a:defRPr/>
            </a:pPr>
            <a:r>
              <a:rPr lang="en-US" altLang="en-US" dirty="0">
                <a:latin typeface="Arial" charset="0"/>
                <a:cs typeface="Arial" charset="0"/>
                <a:hlinkClick r:id="rId3"/>
              </a:rPr>
              <a:t>https://www.cms.gov/Outreach-and-Education/Medicare-Learning-Network-MLN/MLNProducts/downloads/Signature_Requirements_Fact_Sheet_ICN905364.pdf</a:t>
            </a:r>
            <a:endParaRPr lang="en-US" altLang="en-US" dirty="0">
              <a:latin typeface="Arial" charset="0"/>
              <a:cs typeface="Arial" charset="0"/>
            </a:endParaRPr>
          </a:p>
          <a:p>
            <a:endParaRPr lang="en-US" dirty="0"/>
          </a:p>
        </p:txBody>
      </p:sp>
    </p:spTree>
    <p:extLst>
      <p:ext uri="{BB962C8B-B14F-4D97-AF65-F5344CB8AC3E}">
        <p14:creationId xmlns:p14="http://schemas.microsoft.com/office/powerpoint/2010/main" val="194843805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Important Updates and Reminders</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1127245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MAC (Medicare Administrative Contractor) Satisfaction Indicator (MSI) </a:t>
            </a:r>
          </a:p>
        </p:txBody>
      </p:sp>
      <p:sp>
        <p:nvSpPr>
          <p:cNvPr id="7" name="Content Placeholder 6"/>
          <p:cNvSpPr>
            <a:spLocks noGrp="1"/>
          </p:cNvSpPr>
          <p:nvPr>
            <p:ph idx="1"/>
          </p:nvPr>
        </p:nvSpPr>
        <p:spPr/>
        <p:txBody>
          <a:bodyPr/>
          <a:lstStyle/>
          <a:p>
            <a:endParaRPr lang="en-US" dirty="0">
              <a:hlinkClick r:id="rId3"/>
            </a:endParaRPr>
          </a:p>
          <a:p>
            <a:endParaRPr lang="en-US" dirty="0">
              <a:hlinkClick r:id="rId3"/>
            </a:endParaRPr>
          </a:p>
          <a:p>
            <a:endParaRPr lang="en-US" dirty="0">
              <a:hlinkClick r:id="rId3"/>
            </a:endParaRPr>
          </a:p>
          <a:p>
            <a:endParaRPr lang="en-US" dirty="0">
              <a:hlinkClick r:id="rId3"/>
            </a:endParaRPr>
          </a:p>
          <a:p>
            <a:endParaRPr lang="en-US" dirty="0">
              <a:hlinkClick r:id="rId3"/>
            </a:endParaRPr>
          </a:p>
          <a:p>
            <a:endParaRPr lang="en-US" dirty="0">
              <a:hlinkClick r:id="rId3"/>
            </a:endParaRPr>
          </a:p>
          <a:p>
            <a:endParaRPr lang="en-US" dirty="0">
              <a:hlinkClick r:id="rId3"/>
            </a:endParaRPr>
          </a:p>
          <a:p>
            <a:endParaRPr lang="en-US" dirty="0">
              <a:hlinkClick r:id="rId3"/>
            </a:endParaRPr>
          </a:p>
          <a:p>
            <a:endParaRPr lang="en-US" dirty="0">
              <a:hlinkClick r:id="rId3"/>
            </a:endParaRPr>
          </a:p>
          <a:p>
            <a:endParaRPr lang="en-US" dirty="0">
              <a:hlinkClick r:id="rId3"/>
            </a:endParaRPr>
          </a:p>
          <a:p>
            <a:endParaRPr lang="en-US" dirty="0">
              <a:hlinkClick r:id="rId3"/>
            </a:endParaRPr>
          </a:p>
          <a:p>
            <a:r>
              <a:rPr lang="en-US" sz="1800" dirty="0">
                <a:hlinkClick r:id="rId3"/>
              </a:rPr>
              <a:t>https://cfigroup.qualtrics.com/jfe/form/SV_3WeVjGWpc5NQXOJ?MAC_BRNC=8&amp;MAC=JL – Novitas</a:t>
            </a:r>
            <a:endParaRPr lang="en-US" sz="1800" dirty="0"/>
          </a:p>
          <a:p>
            <a:endParaRPr lang="en-US" dirty="0"/>
          </a:p>
        </p:txBody>
      </p:sp>
      <p:pic>
        <p:nvPicPr>
          <p:cNvPr id="2" name="Picture 1" descr="You can click on the MAC (Medicare Administrative Contractor) Satisfaction Indicator (MSI) banner to start the survey"/>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1792330"/>
            <a:ext cx="9144000" cy="3273339"/>
          </a:xfrm>
          <a:prstGeom prst="rect">
            <a:avLst/>
          </a:prstGeom>
        </p:spPr>
      </p:pic>
    </p:spTree>
    <p:extLst>
      <p:ext uri="{BB962C8B-B14F-4D97-AF65-F5344CB8AC3E}">
        <p14:creationId xmlns:p14="http://schemas.microsoft.com/office/powerpoint/2010/main" val="26567193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Website Satisfaction Surveys</a:t>
            </a:r>
          </a:p>
        </p:txBody>
      </p:sp>
      <p:pic>
        <p:nvPicPr>
          <p:cNvPr id="1027" name="Picture 3" descr="Foresee Survey"/>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0098" y="1600200"/>
            <a:ext cx="7848102" cy="46481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602267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Medical Policy Home Page</a:t>
            </a:r>
          </a:p>
        </p:txBody>
      </p:sp>
      <p:sp>
        <p:nvSpPr>
          <p:cNvPr id="3" name="Content Placeholder 2"/>
          <p:cNvSpPr>
            <a:spLocks noGrp="1"/>
          </p:cNvSpPr>
          <p:nvPr>
            <p:ph idx="1"/>
          </p:nvPr>
        </p:nvSpPr>
        <p:spPr/>
        <p:txBody>
          <a:bodyPr/>
          <a:lstStyle/>
          <a:p>
            <a:r>
              <a:rPr lang="en-US" dirty="0"/>
              <a:t>Medical Policy Home Page:</a:t>
            </a:r>
          </a:p>
          <a:p>
            <a:pPr lvl="1"/>
            <a:r>
              <a:rPr lang="en-US" dirty="0"/>
              <a:t>List of Current, retired or draft LCD policies</a:t>
            </a:r>
          </a:p>
          <a:p>
            <a:pPr lvl="1"/>
            <a:r>
              <a:rPr lang="en-US" dirty="0"/>
              <a:t>ICD-10 LCDs and Articles</a:t>
            </a:r>
          </a:p>
          <a:p>
            <a:pPr lvl="1"/>
            <a:r>
              <a:rPr lang="en-US" dirty="0"/>
              <a:t>National Coverage Determinations (NCDs):</a:t>
            </a:r>
          </a:p>
          <a:p>
            <a:pPr lvl="1"/>
            <a:r>
              <a:rPr lang="en-US" dirty="0"/>
              <a:t>Live Web Chat Now Available:</a:t>
            </a:r>
          </a:p>
          <a:p>
            <a:pPr lvl="2"/>
            <a:r>
              <a:rPr lang="en-US" dirty="0"/>
              <a:t> Connect directly with a live chat agent with your questions about finding Medical Policies. Open Mon-Fri, 10am-2pm EST</a:t>
            </a:r>
          </a:p>
          <a:p>
            <a:pPr lvl="1"/>
            <a:r>
              <a:rPr lang="en-US" dirty="0"/>
              <a:t>Medical Policy Process </a:t>
            </a:r>
          </a:p>
          <a:p>
            <a:r>
              <a:rPr lang="en-US" dirty="0"/>
              <a:t>JL Providers:</a:t>
            </a:r>
          </a:p>
          <a:p>
            <a:pPr lvl="1"/>
            <a:r>
              <a:rPr lang="en-US" dirty="0">
                <a:hlinkClick r:id="rId3"/>
              </a:rPr>
              <a:t>http://www.novitas-solutions.com/webcenter/portal/MedicareJL/Medicare+JL+Home</a:t>
            </a:r>
            <a:endParaRPr lang="en-US" dirty="0"/>
          </a:p>
          <a:p>
            <a:pPr lvl="1"/>
            <a:endParaRPr lang="en-US" dirty="0"/>
          </a:p>
          <a:p>
            <a:endParaRPr lang="en-US" dirty="0"/>
          </a:p>
          <a:p>
            <a:endParaRPr lang="en-US" dirty="0"/>
          </a:p>
        </p:txBody>
      </p:sp>
    </p:spTree>
    <p:extLst>
      <p:ext uri="{BB962C8B-B14F-4D97-AF65-F5344CB8AC3E}">
        <p14:creationId xmlns:p14="http://schemas.microsoft.com/office/powerpoint/2010/main" val="218982955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Policy Search Application</a:t>
            </a:r>
          </a:p>
        </p:txBody>
      </p:sp>
      <p:sp>
        <p:nvSpPr>
          <p:cNvPr id="5" name="Content Placeholder 4"/>
          <p:cNvSpPr>
            <a:spLocks noGrp="1"/>
          </p:cNvSpPr>
          <p:nvPr>
            <p:ph idx="1"/>
          </p:nvPr>
        </p:nvSpPr>
        <p:spPr/>
        <p:txBody>
          <a:bodyPr/>
          <a:lstStyle/>
          <a:p>
            <a:r>
              <a:rPr lang="en-US" dirty="0"/>
              <a:t>Updated customized “Policy Search Application”:</a:t>
            </a:r>
          </a:p>
          <a:p>
            <a:r>
              <a:rPr lang="en-US" dirty="0"/>
              <a:t>Gives more search power, more accurate results, the new options allows for search by date of service</a:t>
            </a:r>
          </a:p>
          <a:p>
            <a:r>
              <a:rPr lang="en-US" dirty="0"/>
              <a:t>Search results only return policies based on search criteria entered</a:t>
            </a:r>
          </a:p>
          <a:p>
            <a:r>
              <a:rPr lang="en-US" dirty="0"/>
              <a:t>JL Policy Search:</a:t>
            </a:r>
          </a:p>
          <a:p>
            <a:pPr lvl="1"/>
            <a:r>
              <a:rPr lang="en-US" dirty="0">
                <a:hlinkClick r:id="rId3"/>
              </a:rPr>
              <a:t>http://www.novitas-solutions.com/webcenter/spaces/MedicareJL/page/LcdSearch</a:t>
            </a:r>
            <a:r>
              <a:rPr lang="en-US" dirty="0"/>
              <a:t> </a:t>
            </a:r>
          </a:p>
          <a:p>
            <a:endParaRPr lang="en-US" dirty="0"/>
          </a:p>
          <a:p>
            <a:pPr lvl="1"/>
            <a:endParaRPr lang="en-US" dirty="0"/>
          </a:p>
          <a:p>
            <a:endParaRPr lang="en-US" dirty="0"/>
          </a:p>
        </p:txBody>
      </p:sp>
    </p:spTree>
    <p:extLst>
      <p:ext uri="{BB962C8B-B14F-4D97-AF65-F5344CB8AC3E}">
        <p14:creationId xmlns:p14="http://schemas.microsoft.com/office/powerpoint/2010/main" val="376495377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Join Our Email List Today</a:t>
            </a:r>
          </a:p>
        </p:txBody>
      </p:sp>
      <p:sp>
        <p:nvSpPr>
          <p:cNvPr id="3" name="Content Placeholder 2"/>
          <p:cNvSpPr>
            <a:spLocks noGrp="1"/>
          </p:cNvSpPr>
          <p:nvPr>
            <p:ph idx="1"/>
          </p:nvPr>
        </p:nvSpPr>
        <p:spPr/>
        <p:txBody>
          <a:bodyPr>
            <a:normAutofit lnSpcReduction="10000"/>
          </a:bodyPr>
          <a:lstStyle/>
          <a:p>
            <a:r>
              <a:rPr lang="en-US" dirty="0"/>
              <a:t>Delivery schedule for our “Novitas Solutions </a:t>
            </a:r>
            <a:r>
              <a:rPr lang="en-US" dirty="0" err="1"/>
              <a:t>eNews</a:t>
            </a:r>
            <a:r>
              <a:rPr lang="en-US" dirty="0"/>
              <a:t>” e-mail:</a:t>
            </a:r>
          </a:p>
          <a:p>
            <a:pPr lvl="1"/>
            <a:r>
              <a:rPr lang="en-US" dirty="0"/>
              <a:t>Receive emails twice a week– Every Tuesday and Thursday:</a:t>
            </a:r>
          </a:p>
          <a:p>
            <a:pPr lvl="2"/>
            <a:r>
              <a:rPr lang="en-US" dirty="0"/>
              <a:t>We will continue to send any urgent Medicare news or alerts to your inbox instantly</a:t>
            </a:r>
          </a:p>
          <a:p>
            <a:r>
              <a:rPr lang="en-US" dirty="0"/>
              <a:t>Contains all the important Medicare news and updates you need</a:t>
            </a:r>
          </a:p>
          <a:p>
            <a:r>
              <a:rPr lang="en-US" dirty="0"/>
              <a:t>Available email lists (not all-inclusive):</a:t>
            </a:r>
          </a:p>
          <a:p>
            <a:pPr lvl="1"/>
            <a:r>
              <a:rPr lang="en-US" dirty="0"/>
              <a:t>Jurisdiction L</a:t>
            </a:r>
          </a:p>
          <a:p>
            <a:pPr lvl="1"/>
            <a:r>
              <a:rPr lang="en-US" dirty="0"/>
              <a:t>Jurisdiction H</a:t>
            </a:r>
          </a:p>
          <a:p>
            <a:pPr lvl="1"/>
            <a:r>
              <a:rPr lang="en-US" dirty="0"/>
              <a:t>Part B Electronic Billing</a:t>
            </a:r>
          </a:p>
          <a:p>
            <a:pPr lvl="1"/>
            <a:r>
              <a:rPr lang="en-US" dirty="0"/>
              <a:t>Novitasphere Portal</a:t>
            </a:r>
          </a:p>
          <a:p>
            <a:pPr lvl="1"/>
            <a:r>
              <a:rPr lang="en-US" dirty="0"/>
              <a:t>ABILITY| PC-ACE</a:t>
            </a:r>
          </a:p>
          <a:p>
            <a:pPr lvl="1"/>
            <a:r>
              <a:rPr lang="en-US" dirty="0"/>
              <a:t>Medicare Remit Easy Print (MREP) Users</a:t>
            </a:r>
          </a:p>
          <a:p>
            <a:r>
              <a:rPr lang="en-US" dirty="0"/>
              <a:t>JL Providers join using:</a:t>
            </a:r>
          </a:p>
          <a:p>
            <a:pPr lvl="1"/>
            <a:r>
              <a:rPr lang="en-US" sz="1700" dirty="0">
                <a:hlinkClick r:id="rId3"/>
              </a:rPr>
              <a:t>http://www.novitas-solutions.com/webcenter/portal/MedicareJL/pagebyid?contentId=00007968</a:t>
            </a:r>
            <a:endParaRPr lang="en-US" sz="1700" dirty="0"/>
          </a:p>
          <a:p>
            <a:endParaRPr lang="en-US" dirty="0"/>
          </a:p>
        </p:txBody>
      </p:sp>
    </p:spTree>
    <p:extLst>
      <p:ext uri="{BB962C8B-B14F-4D97-AF65-F5344CB8AC3E}">
        <p14:creationId xmlns:p14="http://schemas.microsoft.com/office/powerpoint/2010/main" val="301463375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 A Publications</a:t>
            </a:r>
          </a:p>
        </p:txBody>
      </p:sp>
      <p:sp>
        <p:nvSpPr>
          <p:cNvPr id="3" name="Content Placeholder 2"/>
          <p:cNvSpPr>
            <a:spLocks noGrp="1"/>
          </p:cNvSpPr>
          <p:nvPr>
            <p:ph idx="1"/>
          </p:nvPr>
        </p:nvSpPr>
        <p:spPr/>
        <p:txBody>
          <a:bodyPr/>
          <a:lstStyle/>
          <a:p>
            <a:r>
              <a:rPr lang="en-US" dirty="0"/>
              <a:t>Latest Part A News &amp; Web Site Updates</a:t>
            </a:r>
          </a:p>
          <a:p>
            <a:r>
              <a:rPr lang="en-US" dirty="0"/>
              <a:t>News Bulletins &amp; Articles</a:t>
            </a:r>
          </a:p>
          <a:p>
            <a:r>
              <a:rPr lang="en-US" dirty="0"/>
              <a:t>Monthly Medicare Part A Newsletters</a:t>
            </a:r>
          </a:p>
          <a:p>
            <a:r>
              <a:rPr lang="en-US" dirty="0"/>
              <a:t>Novitas Solutions e-News</a:t>
            </a:r>
          </a:p>
          <a:p>
            <a:r>
              <a:rPr lang="en-US" dirty="0"/>
              <a:t>Reference Manual </a:t>
            </a:r>
          </a:p>
          <a:p>
            <a:r>
              <a:rPr lang="en-US" dirty="0"/>
              <a:t>JL Providers:</a:t>
            </a:r>
          </a:p>
          <a:p>
            <a:pPr lvl="1"/>
            <a:r>
              <a:rPr lang="en-US" dirty="0">
                <a:hlinkClick r:id="rId3"/>
              </a:rPr>
              <a:t>http://www.novitas-solutions.com/webcenter/portal/Bulletins_JL/Publications</a:t>
            </a:r>
            <a:endParaRPr lang="en-US" dirty="0"/>
          </a:p>
          <a:p>
            <a:pPr marL="457200" lvl="1" indent="0">
              <a:buNone/>
            </a:pPr>
            <a:endParaRPr lang="en-US" dirty="0"/>
          </a:p>
        </p:txBody>
      </p:sp>
    </p:spTree>
    <p:extLst>
      <p:ext uri="{BB962C8B-B14F-4D97-AF65-F5344CB8AC3E}">
        <p14:creationId xmlns:p14="http://schemas.microsoft.com/office/powerpoint/2010/main" val="11213614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Agenda</a:t>
            </a:r>
          </a:p>
        </p:txBody>
      </p:sp>
      <p:sp>
        <p:nvSpPr>
          <p:cNvPr id="3" name="Content Placeholder 2"/>
          <p:cNvSpPr>
            <a:spLocks noGrp="1"/>
          </p:cNvSpPr>
          <p:nvPr>
            <p:ph idx="1"/>
          </p:nvPr>
        </p:nvSpPr>
        <p:spPr/>
        <p:txBody>
          <a:bodyPr/>
          <a:lstStyle/>
          <a:p>
            <a:r>
              <a:rPr lang="en-US" dirty="0"/>
              <a:t>Medicare Updates</a:t>
            </a:r>
          </a:p>
          <a:p>
            <a:r>
              <a:rPr lang="en-US" dirty="0"/>
              <a:t>Mandatory Use of Self-Service Options</a:t>
            </a:r>
          </a:p>
          <a:p>
            <a:r>
              <a:rPr lang="en-US" dirty="0"/>
              <a:t>Requirements When Calling the Customer Contact Center</a:t>
            </a:r>
          </a:p>
          <a:p>
            <a:r>
              <a:rPr lang="en-US" dirty="0"/>
              <a:t>Medicare Credit Balance – Issues of Concern</a:t>
            </a:r>
          </a:p>
          <a:p>
            <a:r>
              <a:rPr lang="en-US" dirty="0"/>
              <a:t>Clerical Error Reopening Reminders</a:t>
            </a:r>
          </a:p>
          <a:p>
            <a:r>
              <a:rPr lang="en-US" dirty="0"/>
              <a:t>Comprehensive Error Rate Testing (CERT) Program</a:t>
            </a:r>
          </a:p>
          <a:p>
            <a:r>
              <a:rPr lang="en-US" dirty="0"/>
              <a:t>Important Updates and Reminders</a:t>
            </a:r>
          </a:p>
        </p:txBody>
      </p:sp>
    </p:spTree>
    <p:extLst>
      <p:ext uri="{BB962C8B-B14F-4D97-AF65-F5344CB8AC3E}">
        <p14:creationId xmlns:p14="http://schemas.microsoft.com/office/powerpoint/2010/main" val="315460014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On-Demand Education</a:t>
            </a:r>
          </a:p>
        </p:txBody>
      </p:sp>
      <p:sp>
        <p:nvSpPr>
          <p:cNvPr id="3" name="Content Placeholder 2"/>
          <p:cNvSpPr>
            <a:spLocks noGrp="1"/>
          </p:cNvSpPr>
          <p:nvPr>
            <p:ph idx="1"/>
          </p:nvPr>
        </p:nvSpPr>
        <p:spPr>
          <a:xfrm>
            <a:off x="457200" y="1524000"/>
            <a:ext cx="8229600" cy="4800600"/>
          </a:xfrm>
        </p:spPr>
        <p:txBody>
          <a:bodyPr/>
          <a:lstStyle/>
          <a:p>
            <a:r>
              <a:rPr lang="en-US" dirty="0"/>
              <a:t>Frequently Asked Questions</a:t>
            </a:r>
          </a:p>
          <a:p>
            <a:r>
              <a:rPr lang="en-US" dirty="0"/>
              <a:t>Podcasts</a:t>
            </a:r>
          </a:p>
          <a:p>
            <a:r>
              <a:rPr lang="en-US" dirty="0"/>
              <a:t>Educational Videos and Tutorials:</a:t>
            </a:r>
          </a:p>
          <a:p>
            <a:pPr lvl="1"/>
            <a:r>
              <a:rPr lang="en-US" dirty="0"/>
              <a:t>Watch and learn about the Medicare program and our website's features</a:t>
            </a:r>
          </a:p>
          <a:p>
            <a:pPr lvl="1"/>
            <a:r>
              <a:rPr lang="en-US" dirty="0"/>
              <a:t>JL Providers:</a:t>
            </a:r>
            <a:endParaRPr lang="en-US" dirty="0">
              <a:hlinkClick r:id="" action="ppaction://noaction"/>
            </a:endParaRPr>
          </a:p>
          <a:p>
            <a:pPr lvl="2"/>
            <a:r>
              <a:rPr lang="en-US" dirty="0">
                <a:hlinkClick r:id="" action="ppaction://noaction"/>
              </a:rPr>
              <a:t>http</a:t>
            </a:r>
            <a:r>
              <a:rPr lang="en-US" dirty="0">
                <a:hlinkClick r:id="rId3"/>
              </a:rPr>
              <a:t>://www.novitas-solutions.com/webcenter/portal/MedicareJL/pagebyid?contentId=00082787</a:t>
            </a:r>
            <a:endParaRPr lang="en-US" dirty="0"/>
          </a:p>
          <a:p>
            <a:pPr marL="57150" indent="0">
              <a:buNone/>
            </a:pPr>
            <a:endParaRPr lang="en-US" dirty="0"/>
          </a:p>
          <a:p>
            <a:pPr lvl="1"/>
            <a:endParaRPr lang="en-US" dirty="0"/>
          </a:p>
        </p:txBody>
      </p:sp>
    </p:spTree>
    <p:extLst>
      <p:ext uri="{BB962C8B-B14F-4D97-AF65-F5344CB8AC3E}">
        <p14:creationId xmlns:p14="http://schemas.microsoft.com/office/powerpoint/2010/main" val="187872969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dirty="0"/>
              <a:t>Novitas Medicare Learning Center</a:t>
            </a:r>
          </a:p>
        </p:txBody>
      </p:sp>
      <p:sp>
        <p:nvSpPr>
          <p:cNvPr id="7171" name="Content Placeholder 2"/>
          <p:cNvSpPr>
            <a:spLocks noGrp="1"/>
          </p:cNvSpPr>
          <p:nvPr>
            <p:ph idx="1"/>
          </p:nvPr>
        </p:nvSpPr>
        <p:spPr/>
        <p:txBody>
          <a:bodyPr>
            <a:normAutofit/>
          </a:bodyPr>
          <a:lstStyle/>
          <a:p>
            <a:r>
              <a:rPr lang="en-US" dirty="0"/>
              <a:t>Features:</a:t>
            </a:r>
          </a:p>
          <a:p>
            <a:pPr lvl="1"/>
            <a:r>
              <a:rPr lang="en-US" dirty="0"/>
              <a:t>Create an individualized education account</a:t>
            </a:r>
          </a:p>
          <a:p>
            <a:pPr lvl="1"/>
            <a:r>
              <a:rPr lang="en-US" dirty="0"/>
              <a:t>Register for webinars, teleconferences, and workshops</a:t>
            </a:r>
          </a:p>
          <a:p>
            <a:pPr lvl="1"/>
            <a:r>
              <a:rPr lang="en-US" dirty="0"/>
              <a:t>Download your Continuing Education Unit (CEU) Certificates</a:t>
            </a:r>
          </a:p>
          <a:p>
            <a:pPr lvl="1"/>
            <a:r>
              <a:rPr lang="en-US" dirty="0"/>
              <a:t>Be placed on a waitlist if the educational event you register for is closed</a:t>
            </a:r>
          </a:p>
          <a:p>
            <a:r>
              <a:rPr lang="en-US" dirty="0"/>
              <a:t>Benefits:</a:t>
            </a:r>
          </a:p>
          <a:p>
            <a:pPr lvl="1"/>
            <a:r>
              <a:rPr lang="en-US" dirty="0"/>
              <a:t>Centralized location for all educational materials</a:t>
            </a:r>
          </a:p>
          <a:p>
            <a:pPr lvl="1"/>
            <a:r>
              <a:rPr lang="en-US" dirty="0"/>
              <a:t>Track all of the educational events you’ve attended</a:t>
            </a:r>
          </a:p>
          <a:p>
            <a:pPr lvl="1"/>
            <a:r>
              <a:rPr lang="en-US" dirty="0"/>
              <a:t>Access Medicare education 24 hours a day, 7 days a week with web-based training modules</a:t>
            </a:r>
          </a:p>
          <a:p>
            <a:r>
              <a:rPr lang="en-US" dirty="0"/>
              <a:t>JL Providers:</a:t>
            </a:r>
          </a:p>
          <a:p>
            <a:pPr lvl="1"/>
            <a:r>
              <a:rPr lang="en-US" dirty="0">
                <a:hlinkClick r:id="rId3"/>
              </a:rPr>
              <a:t>http://www.novitas-solutions.com/webcenter/portal/MedicareJL/pagebyid?contentId=00081812</a:t>
            </a:r>
            <a:endParaRPr lang="en-US" dirty="0"/>
          </a:p>
          <a:p>
            <a:pPr lvl="1"/>
            <a:endParaRPr lang="en-US" dirty="0"/>
          </a:p>
        </p:txBody>
      </p:sp>
    </p:spTree>
    <p:extLst>
      <p:ext uri="{BB962C8B-B14F-4D97-AF65-F5344CB8AC3E}">
        <p14:creationId xmlns:p14="http://schemas.microsoft.com/office/powerpoint/2010/main" val="412141060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Provider Specialties / Services</a:t>
            </a:r>
          </a:p>
        </p:txBody>
      </p:sp>
      <p:sp>
        <p:nvSpPr>
          <p:cNvPr id="5" name="Content Placeholder 4"/>
          <p:cNvSpPr>
            <a:spLocks noGrp="1"/>
          </p:cNvSpPr>
          <p:nvPr>
            <p:ph idx="1"/>
          </p:nvPr>
        </p:nvSpPr>
        <p:spPr>
          <a:xfrm>
            <a:off x="457200" y="1524000"/>
            <a:ext cx="8229600" cy="4724400"/>
          </a:xfrm>
        </p:spPr>
        <p:txBody>
          <a:bodyPr>
            <a:normAutofit lnSpcReduction="10000"/>
          </a:bodyPr>
          <a:lstStyle/>
          <a:p>
            <a:r>
              <a:rPr lang="en-US" dirty="0"/>
              <a:t>One stop shop to direct access to consolidate information for certain provider specialties and other specific services:</a:t>
            </a:r>
          </a:p>
          <a:p>
            <a:pPr lvl="1"/>
            <a:r>
              <a:rPr lang="en-US" dirty="0"/>
              <a:t>Ambulance</a:t>
            </a:r>
          </a:p>
          <a:p>
            <a:pPr lvl="1"/>
            <a:r>
              <a:rPr lang="en-US" dirty="0"/>
              <a:t>End Stage Renal Disease</a:t>
            </a:r>
          </a:p>
          <a:p>
            <a:pPr lvl="1"/>
            <a:r>
              <a:rPr lang="en-US" dirty="0"/>
              <a:t>Federally Qualified Health Centers</a:t>
            </a:r>
          </a:p>
          <a:p>
            <a:pPr lvl="1"/>
            <a:r>
              <a:rPr lang="en-US" dirty="0"/>
              <a:t>Medicare Secondary Payer</a:t>
            </a:r>
          </a:p>
          <a:p>
            <a:pPr lvl="1"/>
            <a:r>
              <a:rPr lang="en-US" dirty="0"/>
              <a:t>Observation</a:t>
            </a:r>
          </a:p>
          <a:p>
            <a:pPr lvl="1"/>
            <a:r>
              <a:rPr lang="en-US" dirty="0"/>
              <a:t>Rural Health Centers</a:t>
            </a:r>
          </a:p>
          <a:p>
            <a:pPr lvl="1"/>
            <a:r>
              <a:rPr lang="en-US" dirty="0"/>
              <a:t>Skilled Nursing Facilities</a:t>
            </a:r>
          </a:p>
          <a:p>
            <a:pPr lvl="1"/>
            <a:r>
              <a:rPr lang="en-US" dirty="0"/>
              <a:t>Therapy </a:t>
            </a:r>
          </a:p>
          <a:p>
            <a:pPr lvl="1"/>
            <a:r>
              <a:rPr lang="en-US" dirty="0"/>
              <a:t>Inpatient Perspective Payment System</a:t>
            </a:r>
          </a:p>
          <a:p>
            <a:pPr lvl="1"/>
            <a:r>
              <a:rPr lang="en-US" dirty="0"/>
              <a:t>And many more</a:t>
            </a:r>
          </a:p>
          <a:p>
            <a:r>
              <a:rPr lang="en-US" sz="1800" dirty="0"/>
              <a:t>JL provider specialty search: </a:t>
            </a:r>
          </a:p>
          <a:p>
            <a:pPr lvl="1"/>
            <a:r>
              <a:rPr lang="en-US" sz="1600" dirty="0">
                <a:hlinkClick r:id="rId3"/>
              </a:rPr>
              <a:t>http://www.novitas-solutions.com/webcenter/portal/MedicareJL/pagebyid?contentId=00134579</a:t>
            </a:r>
            <a:endParaRPr lang="en-US" sz="1600" dirty="0"/>
          </a:p>
          <a:p>
            <a:endParaRPr lang="en-US" sz="1800" dirty="0"/>
          </a:p>
          <a:p>
            <a:pPr lvl="2"/>
            <a:endParaRPr lang="en-US" dirty="0"/>
          </a:p>
          <a:p>
            <a:pPr lvl="2"/>
            <a:endParaRPr lang="en-US" dirty="0"/>
          </a:p>
        </p:txBody>
      </p:sp>
    </p:spTree>
    <p:extLst>
      <p:ext uri="{BB962C8B-B14F-4D97-AF65-F5344CB8AC3E}">
        <p14:creationId xmlns:p14="http://schemas.microsoft.com/office/powerpoint/2010/main" val="380804697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JL Customer Contact Information</a:t>
            </a:r>
          </a:p>
        </p:txBody>
      </p:sp>
      <p:sp>
        <p:nvSpPr>
          <p:cNvPr id="3" name="Content Placeholder 2"/>
          <p:cNvSpPr>
            <a:spLocks noGrp="1"/>
          </p:cNvSpPr>
          <p:nvPr>
            <p:ph idx="1"/>
          </p:nvPr>
        </p:nvSpPr>
        <p:spPr/>
        <p:txBody>
          <a:bodyPr/>
          <a:lstStyle/>
          <a:p>
            <a:r>
              <a:rPr lang="en-US" dirty="0"/>
              <a:t>Providers are required to use the IVR unit to obtain:</a:t>
            </a:r>
          </a:p>
          <a:p>
            <a:pPr lvl="1"/>
            <a:r>
              <a:rPr lang="en-US" dirty="0"/>
              <a:t>Claim Status</a:t>
            </a:r>
          </a:p>
          <a:p>
            <a:pPr lvl="1"/>
            <a:r>
              <a:rPr lang="en-US" dirty="0"/>
              <a:t>Patient Eligibility</a:t>
            </a:r>
          </a:p>
          <a:p>
            <a:pPr lvl="1"/>
            <a:r>
              <a:rPr lang="en-US" dirty="0"/>
              <a:t>Check/Earnings</a:t>
            </a:r>
          </a:p>
          <a:p>
            <a:pPr lvl="1"/>
            <a:r>
              <a:rPr lang="en-US" dirty="0"/>
              <a:t>Remittance inquiries</a:t>
            </a:r>
          </a:p>
          <a:p>
            <a:r>
              <a:rPr lang="en-US" dirty="0"/>
              <a:t>Customer Contact Center- 1-877-235-8073 </a:t>
            </a:r>
          </a:p>
          <a:p>
            <a:r>
              <a:rPr lang="en-US" dirty="0"/>
              <a:t>Provider Teletypewriter- 1-877-235-8051</a:t>
            </a:r>
          </a:p>
          <a:p>
            <a:r>
              <a:rPr lang="en-US" dirty="0"/>
              <a:t>JL Self-Service Tools:</a:t>
            </a:r>
          </a:p>
          <a:p>
            <a:pPr lvl="1"/>
            <a:r>
              <a:rPr lang="en-US" dirty="0">
                <a:hlinkClick r:id="rId3"/>
              </a:rPr>
              <a:t>http://www.novitas-solutions.com/webcenter/portal/CustomerServiceCenter_JL/Self-Service+Tools</a:t>
            </a:r>
            <a:endParaRPr lang="en-US" dirty="0"/>
          </a:p>
          <a:p>
            <a:r>
              <a:rPr lang="en-US" dirty="0"/>
              <a:t>Patient / Medicare Beneficiary:</a:t>
            </a:r>
          </a:p>
          <a:p>
            <a:pPr lvl="1"/>
            <a:r>
              <a:rPr lang="en-US" dirty="0"/>
              <a:t>1-800-MEDICARE (1-800-633-4227)</a:t>
            </a:r>
          </a:p>
          <a:p>
            <a:pPr lvl="1"/>
            <a:r>
              <a:rPr lang="en-US" dirty="0">
                <a:hlinkClick r:id="rId4"/>
              </a:rPr>
              <a:t>http://www.medicare.gov/index.html</a:t>
            </a:r>
            <a:r>
              <a:rPr lang="en-US" dirty="0"/>
              <a:t> </a:t>
            </a:r>
          </a:p>
          <a:p>
            <a:pPr lvl="1"/>
            <a:endParaRPr lang="en-US" dirty="0"/>
          </a:p>
          <a:p>
            <a:endParaRPr lang="en-US" dirty="0"/>
          </a:p>
        </p:txBody>
      </p:sp>
    </p:spTree>
    <p:extLst>
      <p:ext uri="{BB962C8B-B14F-4D97-AF65-F5344CB8AC3E}">
        <p14:creationId xmlns:p14="http://schemas.microsoft.com/office/powerpoint/2010/main" val="379626040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a:t>
            </a:r>
          </a:p>
        </p:txBody>
      </p:sp>
      <p:sp>
        <p:nvSpPr>
          <p:cNvPr id="3" name="Content Placeholder 2"/>
          <p:cNvSpPr>
            <a:spLocks noGrp="1"/>
          </p:cNvSpPr>
          <p:nvPr>
            <p:ph idx="1"/>
          </p:nvPr>
        </p:nvSpPr>
        <p:spPr/>
        <p:txBody>
          <a:bodyPr/>
          <a:lstStyle/>
          <a:p>
            <a:r>
              <a:rPr lang="en-US" dirty="0"/>
              <a:t>Gave key points and references to the latest Medicare updates</a:t>
            </a:r>
          </a:p>
          <a:p>
            <a:r>
              <a:rPr lang="en-US" dirty="0"/>
              <a:t>Stay up to date with the latest Medicare changes by visiting the Novitas Solutions website</a:t>
            </a:r>
          </a:p>
          <a:p>
            <a:r>
              <a:rPr lang="en-US" dirty="0"/>
              <a:t>Be aware of CERT documentation request and respond appropriately</a:t>
            </a:r>
          </a:p>
          <a:p>
            <a:r>
              <a:rPr lang="en-US" dirty="0"/>
              <a:t>Take advantage of the various self service options available to the provider community</a:t>
            </a:r>
          </a:p>
        </p:txBody>
      </p:sp>
    </p:spTree>
    <p:extLst>
      <p:ext uri="{BB962C8B-B14F-4D97-AF65-F5344CB8AC3E}">
        <p14:creationId xmlns:p14="http://schemas.microsoft.com/office/powerpoint/2010/main" val="45109588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Thank You</a:t>
            </a:r>
          </a:p>
        </p:txBody>
      </p:sp>
      <p:sp>
        <p:nvSpPr>
          <p:cNvPr id="3" name="Content Placeholder 2"/>
          <p:cNvSpPr>
            <a:spLocks noGrp="1"/>
          </p:cNvSpPr>
          <p:nvPr>
            <p:ph idx="1"/>
          </p:nvPr>
        </p:nvSpPr>
        <p:spPr/>
        <p:txBody>
          <a:bodyPr>
            <a:normAutofit/>
          </a:bodyPr>
          <a:lstStyle/>
          <a:p>
            <a:pPr marL="0" indent="0">
              <a:buNone/>
            </a:pPr>
            <a:r>
              <a:rPr lang="en-US" dirty="0"/>
              <a:t>Denise Church</a:t>
            </a:r>
          </a:p>
          <a:p>
            <a:pPr marL="0" indent="0">
              <a:buNone/>
            </a:pPr>
            <a:r>
              <a:rPr lang="en-US" dirty="0"/>
              <a:t>Manager Provider Outreach and Education</a:t>
            </a:r>
          </a:p>
          <a:p>
            <a:pPr marL="0" indent="0">
              <a:buNone/>
            </a:pPr>
            <a:r>
              <a:rPr lang="en-US" dirty="0"/>
              <a:t>412-802-1739</a:t>
            </a:r>
          </a:p>
          <a:p>
            <a:pPr marL="0" indent="0">
              <a:buNone/>
            </a:pPr>
            <a:r>
              <a:rPr lang="en-US" dirty="0">
                <a:hlinkClick r:id="rId3"/>
              </a:rPr>
              <a:t>Denise.church@novitas-solutions.com</a:t>
            </a:r>
            <a:endParaRPr lang="en-US" dirty="0"/>
          </a:p>
          <a:p>
            <a:pPr marL="0" indent="0">
              <a:buNone/>
            </a:pPr>
            <a:endParaRPr lang="en-US" dirty="0"/>
          </a:p>
          <a:p>
            <a:pPr marL="0" indent="0">
              <a:buNone/>
            </a:pPr>
            <a:r>
              <a:rPr lang="en-US" dirty="0"/>
              <a:t>Gregory Hart</a:t>
            </a:r>
          </a:p>
          <a:p>
            <a:pPr marL="0" indent="0">
              <a:buNone/>
            </a:pPr>
            <a:r>
              <a:rPr lang="en-US" dirty="0"/>
              <a:t>Supervisor Provider Outreach and Education</a:t>
            </a:r>
          </a:p>
          <a:p>
            <a:pPr marL="0" indent="0">
              <a:buNone/>
            </a:pPr>
            <a:r>
              <a:rPr lang="en-US" dirty="0"/>
              <a:t>501-690-2931</a:t>
            </a:r>
          </a:p>
          <a:p>
            <a:pPr marL="0" indent="0">
              <a:buNone/>
            </a:pPr>
            <a:r>
              <a:rPr lang="en-US" dirty="0">
                <a:hlinkClick r:id="rId4"/>
              </a:rPr>
              <a:t>Gregory.hart@novitas-solutions.com</a:t>
            </a:r>
            <a:endParaRPr lang="en-US" dirty="0"/>
          </a:p>
          <a:p>
            <a:pPr marL="0" indent="0">
              <a:buNone/>
            </a:pPr>
            <a:endParaRPr lang="en-US" dirty="0"/>
          </a:p>
        </p:txBody>
      </p:sp>
    </p:spTree>
    <p:extLst>
      <p:ext uri="{BB962C8B-B14F-4D97-AF65-F5344CB8AC3E}">
        <p14:creationId xmlns:p14="http://schemas.microsoft.com/office/powerpoint/2010/main" val="16608185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dirty="0"/>
              <a:t>Objectives</a:t>
            </a:r>
          </a:p>
        </p:txBody>
      </p:sp>
      <p:sp>
        <p:nvSpPr>
          <p:cNvPr id="3" name="Content Placeholder 2"/>
          <p:cNvSpPr>
            <a:spLocks noGrp="1"/>
          </p:cNvSpPr>
          <p:nvPr>
            <p:ph idx="1"/>
          </p:nvPr>
        </p:nvSpPr>
        <p:spPr/>
        <p:txBody>
          <a:bodyPr/>
          <a:lstStyle/>
          <a:p>
            <a:r>
              <a:rPr lang="en-US" dirty="0"/>
              <a:t>Identify and understand the current Medicare changes</a:t>
            </a:r>
          </a:p>
          <a:p>
            <a:r>
              <a:rPr lang="en-US" dirty="0"/>
              <a:t>Learn how to apply the new guidelines</a:t>
            </a:r>
          </a:p>
          <a:p>
            <a:r>
              <a:rPr lang="en-US" dirty="0"/>
              <a:t>Identify and utilize the educational resources and information</a:t>
            </a:r>
          </a:p>
          <a:p>
            <a:r>
              <a:rPr lang="en-US" dirty="0"/>
              <a:t>Review important Medicare updates and reminders</a:t>
            </a:r>
          </a:p>
          <a:p>
            <a:r>
              <a:rPr lang="en-US" dirty="0"/>
              <a:t>Understand how to avoid common documentation errors based on the Comprehensive Error Rate Testing program findings</a:t>
            </a:r>
          </a:p>
          <a:p>
            <a:r>
              <a:rPr lang="en-US" dirty="0"/>
              <a:t>Review the various self-service options available to the provider community</a:t>
            </a:r>
          </a:p>
          <a:p>
            <a:endParaRPr lang="en-US" dirty="0"/>
          </a:p>
        </p:txBody>
      </p:sp>
    </p:spTree>
    <p:extLst>
      <p:ext uri="{BB962C8B-B14F-4D97-AF65-F5344CB8AC3E}">
        <p14:creationId xmlns:p14="http://schemas.microsoft.com/office/powerpoint/2010/main" val="36167751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Medicare Updates</a:t>
            </a:r>
          </a:p>
        </p:txBody>
      </p:sp>
    </p:spTree>
    <p:extLst>
      <p:ext uri="{BB962C8B-B14F-4D97-AF65-F5344CB8AC3E}">
        <p14:creationId xmlns:p14="http://schemas.microsoft.com/office/powerpoint/2010/main" val="558628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April 2017 Update of the Hospital OPPS</a:t>
            </a:r>
            <a:endParaRPr lang="en-US" dirty="0"/>
          </a:p>
        </p:txBody>
      </p:sp>
      <p:sp>
        <p:nvSpPr>
          <p:cNvPr id="3" name="Content Placeholder 2"/>
          <p:cNvSpPr>
            <a:spLocks noGrp="1"/>
          </p:cNvSpPr>
          <p:nvPr>
            <p:ph idx="1"/>
          </p:nvPr>
        </p:nvSpPr>
        <p:spPr>
          <a:xfrm>
            <a:off x="457200" y="1600200"/>
            <a:ext cx="8229600" cy="4495800"/>
          </a:xfrm>
        </p:spPr>
        <p:txBody>
          <a:bodyPr>
            <a:normAutofit lnSpcReduction="10000"/>
          </a:bodyPr>
          <a:lstStyle/>
          <a:p>
            <a:r>
              <a:rPr lang="en-US" dirty="0"/>
              <a:t>Change Request # 10005:</a:t>
            </a:r>
          </a:p>
          <a:p>
            <a:pPr lvl="1"/>
            <a:r>
              <a:rPr lang="en-US" dirty="0"/>
              <a:t>Effective: April 1, 2017</a:t>
            </a:r>
          </a:p>
          <a:p>
            <a:pPr lvl="1"/>
            <a:r>
              <a:rPr lang="en-US" dirty="0"/>
              <a:t>Implementation: April 3, 2017</a:t>
            </a:r>
          </a:p>
          <a:p>
            <a:r>
              <a:rPr lang="en-US" dirty="0"/>
              <a:t>Key Points:</a:t>
            </a:r>
          </a:p>
          <a:p>
            <a:pPr lvl="1"/>
            <a:r>
              <a:rPr lang="en-US" dirty="0"/>
              <a:t>Describes changes to and billing instructions for various payment policies implemented in the April 2017 OPPS update:</a:t>
            </a:r>
          </a:p>
          <a:p>
            <a:pPr lvl="2"/>
            <a:r>
              <a:rPr lang="en-US" dirty="0"/>
              <a:t>Proprietary Laboratory Analyses (PLA) CPT codes effective February 1, 2017</a:t>
            </a:r>
          </a:p>
          <a:p>
            <a:pPr lvl="2"/>
            <a:r>
              <a:rPr lang="en-US" dirty="0"/>
              <a:t>Coding changes for Presumptive Drug Test effective January 1, 2017</a:t>
            </a:r>
          </a:p>
          <a:p>
            <a:pPr lvl="2"/>
            <a:r>
              <a:rPr lang="en-US" dirty="0"/>
              <a:t>Clarification regarding HCPCS code G0498</a:t>
            </a:r>
          </a:p>
          <a:p>
            <a:pPr lvl="2"/>
            <a:r>
              <a:rPr lang="en-US" dirty="0"/>
              <a:t>Argus Retinal Prosthesis add-on code (C1842)</a:t>
            </a:r>
          </a:p>
          <a:p>
            <a:pPr lvl="2"/>
            <a:r>
              <a:rPr lang="en-US" dirty="0"/>
              <a:t>Drugs, Biologicals, and Radiopharmaceuticals</a:t>
            </a:r>
          </a:p>
          <a:p>
            <a:r>
              <a:rPr lang="en-US" dirty="0"/>
              <a:t>Reference:</a:t>
            </a:r>
          </a:p>
          <a:p>
            <a:pPr lvl="1"/>
            <a:r>
              <a:rPr lang="en-US" dirty="0">
                <a:hlinkClick r:id="rId3"/>
              </a:rPr>
              <a:t>https://www.cms.gov/Outreach-and-Education/Medicare-Learning-Network-MLN/MLNMattersArticles/downloads/MM10005.pdf</a:t>
            </a:r>
            <a:endParaRPr lang="en-US" dirty="0"/>
          </a:p>
          <a:p>
            <a:pPr lvl="1"/>
            <a:endParaRPr lang="en-US" dirty="0"/>
          </a:p>
        </p:txBody>
      </p:sp>
      <p:sp>
        <p:nvSpPr>
          <p:cNvPr id="4" name="Footer Placeholder 4"/>
          <p:cNvSpPr txBox="1">
            <a:spLocks/>
          </p:cNvSpPr>
          <p:nvPr/>
        </p:nvSpPr>
        <p:spPr>
          <a:xfrm>
            <a:off x="0" y="6172200"/>
            <a:ext cx="9144000" cy="288925"/>
          </a:xfrm>
          <a:prstGeom prst="rect">
            <a:avLst/>
          </a:prstGeom>
        </p:spPr>
        <p:txBody>
          <a:bodyPr/>
          <a:ls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a:lstStyle>
          <a:p>
            <a:pPr algn="ctr">
              <a:defRPr/>
            </a:pPr>
            <a:r>
              <a:rPr lang="en-US" sz="1200" dirty="0">
                <a:solidFill>
                  <a:schemeClr val="bg1">
                    <a:lumMod val="50000"/>
                  </a:schemeClr>
                </a:solidFill>
              </a:rPr>
              <a:t>Current Procedural Terminology (CPT) only copyright 2016 American Medical Association. All rights reserved.</a:t>
            </a:r>
          </a:p>
        </p:txBody>
      </p:sp>
    </p:spTree>
    <p:extLst>
      <p:ext uri="{BB962C8B-B14F-4D97-AF65-F5344CB8AC3E}">
        <p14:creationId xmlns:p14="http://schemas.microsoft.com/office/powerpoint/2010/main" val="609702661"/>
      </p:ext>
    </p:extLst>
  </p:cSld>
  <p:clrMapOvr>
    <a:masterClrMapping/>
  </p:clrMapOvr>
</p:sld>
</file>

<file path=ppt/theme/theme1.xml><?xml version="1.0" encoding="utf-8"?>
<a:theme xmlns:a="http://schemas.openxmlformats.org/drawingml/2006/main" name="Novita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15772</TotalTime>
  <Words>5472</Words>
  <Application>Microsoft Office PowerPoint</Application>
  <PresentationFormat>On-screen Show (4:3)</PresentationFormat>
  <Paragraphs>715</Paragraphs>
  <Slides>65</Slides>
  <Notes>65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65</vt:i4>
      </vt:variant>
    </vt:vector>
  </HeadingPairs>
  <TitlesOfParts>
    <vt:vector size="71" baseType="lpstr">
      <vt:lpstr>Arial</vt:lpstr>
      <vt:lpstr>Calibri</vt:lpstr>
      <vt:lpstr>Courier New</vt:lpstr>
      <vt:lpstr>Times New Roman</vt:lpstr>
      <vt:lpstr>Wingdings</vt:lpstr>
      <vt:lpstr>Novitas</vt:lpstr>
      <vt:lpstr>Medicare Part A Presents:  Medicare Updates</vt:lpstr>
      <vt:lpstr>Disclaimer</vt:lpstr>
      <vt:lpstr>Novitas Solutions Education</vt:lpstr>
      <vt:lpstr>Acronym List</vt:lpstr>
      <vt:lpstr>Acronym List 2</vt:lpstr>
      <vt:lpstr>Agenda</vt:lpstr>
      <vt:lpstr>Objectives</vt:lpstr>
      <vt:lpstr>Medicare Updates</vt:lpstr>
      <vt:lpstr>April 2017 Update of the Hospital OPPS</vt:lpstr>
      <vt:lpstr>ICD-10 Coding Revisions to National Coverage Determination (NCDs) </vt:lpstr>
      <vt:lpstr> Instructions to Process Services Not Authorized by the Veterans Administration (VA) in a Non-VA Facility Reported with VC 42  </vt:lpstr>
      <vt:lpstr>MOON Overview</vt:lpstr>
      <vt:lpstr>Hospital Delivery of the MOON</vt:lpstr>
      <vt:lpstr>MOON Form Tips</vt:lpstr>
      <vt:lpstr>When To Issue the MOON</vt:lpstr>
      <vt:lpstr>When Not to Use the MOON</vt:lpstr>
      <vt:lpstr>MOON References</vt:lpstr>
      <vt:lpstr>Protecting Patient Personal Health Information </vt:lpstr>
      <vt:lpstr>Social Security Number Removal Initiative</vt:lpstr>
      <vt:lpstr>What Providers Need to Know on The Social Security Number Removal Initiative (SSNRI)</vt:lpstr>
      <vt:lpstr>Medicare Beneficiary Identifier (MBI) Characteristics</vt:lpstr>
      <vt:lpstr>HICN and MBI Number</vt:lpstr>
      <vt:lpstr>Timely Reporting of Provider Enrollment Information Changes </vt:lpstr>
      <vt:lpstr>Part A Quarterly/Annual Updates</vt:lpstr>
      <vt:lpstr>Additional Part A Quarterly/Annual Updates</vt:lpstr>
      <vt:lpstr>Mandatory Use of Self-Service Options</vt:lpstr>
      <vt:lpstr>Interactive Voice Response (IVR) Unit</vt:lpstr>
      <vt:lpstr>Mandatory Use of the IVR</vt:lpstr>
      <vt:lpstr>IVR Authentication Requirements</vt:lpstr>
      <vt:lpstr>Novitasphere </vt:lpstr>
      <vt:lpstr>Requirements When Calling the Customer Contact Center</vt:lpstr>
      <vt:lpstr>Talking to a CSR</vt:lpstr>
      <vt:lpstr>Authentication Requirements When Speaking With a CSR</vt:lpstr>
      <vt:lpstr>Email Reminders</vt:lpstr>
      <vt:lpstr>Medicare Credit Balance Reporting – Issue of Concern</vt:lpstr>
      <vt:lpstr>Credit Balance Reporting Certification Errors</vt:lpstr>
      <vt:lpstr>Credit Balance Reporting Detail Page Errors</vt:lpstr>
      <vt:lpstr>Fax Errors</vt:lpstr>
      <vt:lpstr>Helpful Hints</vt:lpstr>
      <vt:lpstr>Medicare Credit Balance Status Tool</vt:lpstr>
      <vt:lpstr>Medicare Credit Balance Status Tool Results</vt:lpstr>
      <vt:lpstr>Credit Balance Resources</vt:lpstr>
      <vt:lpstr>Clerical Error Reopening Reminders</vt:lpstr>
      <vt:lpstr>Clerical Error Reopening Decisions</vt:lpstr>
      <vt:lpstr>Ways to Avoid a Redetermination or Clerical Error Reopening</vt:lpstr>
      <vt:lpstr>Late or Omitted Charges</vt:lpstr>
      <vt:lpstr>Comprehensive Error Rate Testing (CERT) Program</vt:lpstr>
      <vt:lpstr>Comprehensive Error Rate Testing (CERT) </vt:lpstr>
      <vt:lpstr>CERT Identification Online Tool</vt:lpstr>
      <vt:lpstr>Trending Errors- Part A</vt:lpstr>
      <vt:lpstr>CERT Appeals vs. Claim Adjustments (Part A)</vt:lpstr>
      <vt:lpstr>Medical Record Signature Reminders</vt:lpstr>
      <vt:lpstr>Important Updates and Reminders</vt:lpstr>
      <vt:lpstr>MAC (Medicare Administrative Contractor) Satisfaction Indicator (MSI) </vt:lpstr>
      <vt:lpstr>Website Satisfaction Surveys</vt:lpstr>
      <vt:lpstr>Medical Policy Home Page</vt:lpstr>
      <vt:lpstr>Policy Search Application</vt:lpstr>
      <vt:lpstr>Join Our Email List Today</vt:lpstr>
      <vt:lpstr>Part A Publications</vt:lpstr>
      <vt:lpstr>On-Demand Education</vt:lpstr>
      <vt:lpstr>Novitas Medicare Learning Center</vt:lpstr>
      <vt:lpstr>Provider Specialties / Services</vt:lpstr>
      <vt:lpstr>JL Customer Contact Information</vt:lpstr>
      <vt:lpstr>Summary</vt:lpstr>
      <vt:lpstr>Thank You</vt:lpstr>
    </vt:vector>
  </TitlesOfParts>
  <Company>BCBSFL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Novitas Solutions Medicare Part (A, B)Presents:  Webinar Title</dc:title>
  <dc:creator>Rains, Nichole</dc:creator>
  <cp:lastModifiedBy>Sarah Miller</cp:lastModifiedBy>
  <cp:revision>604</cp:revision>
  <cp:lastPrinted>2017-04-10T12:36:47Z</cp:lastPrinted>
  <dcterms:created xsi:type="dcterms:W3CDTF">2014-01-31T14:04:37Z</dcterms:created>
  <dcterms:modified xsi:type="dcterms:W3CDTF">2022-07-18T18:56:43Z</dcterms:modified>
</cp:coreProperties>
</file>