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50"/>
  </p:notesMasterIdLst>
  <p:handoutMasterIdLst>
    <p:handoutMasterId r:id="rId51"/>
  </p:handoutMasterIdLst>
  <p:sldIdLst>
    <p:sldId id="264" r:id="rId5"/>
    <p:sldId id="327" r:id="rId6"/>
    <p:sldId id="325" r:id="rId7"/>
    <p:sldId id="293" r:id="rId8"/>
    <p:sldId id="321" r:id="rId9"/>
    <p:sldId id="341" r:id="rId10"/>
    <p:sldId id="342" r:id="rId11"/>
    <p:sldId id="354" r:id="rId12"/>
    <p:sldId id="328" r:id="rId13"/>
    <p:sldId id="318" r:id="rId14"/>
    <p:sldId id="302" r:id="rId15"/>
    <p:sldId id="356" r:id="rId16"/>
    <p:sldId id="303" r:id="rId17"/>
    <p:sldId id="355" r:id="rId18"/>
    <p:sldId id="347" r:id="rId19"/>
    <p:sldId id="317" r:id="rId20"/>
    <p:sldId id="323" r:id="rId21"/>
    <p:sldId id="297" r:id="rId22"/>
    <p:sldId id="316" r:id="rId23"/>
    <p:sldId id="298" r:id="rId24"/>
    <p:sldId id="299" r:id="rId25"/>
    <p:sldId id="305" r:id="rId26"/>
    <p:sldId id="306" r:id="rId27"/>
    <p:sldId id="339" r:id="rId28"/>
    <p:sldId id="349" r:id="rId29"/>
    <p:sldId id="340" r:id="rId30"/>
    <p:sldId id="334" r:id="rId31"/>
    <p:sldId id="338" r:id="rId32"/>
    <p:sldId id="335" r:id="rId33"/>
    <p:sldId id="336" r:id="rId34"/>
    <p:sldId id="337" r:id="rId35"/>
    <p:sldId id="329" r:id="rId36"/>
    <p:sldId id="330" r:id="rId37"/>
    <p:sldId id="331" r:id="rId38"/>
    <p:sldId id="351" r:id="rId39"/>
    <p:sldId id="352" r:id="rId40"/>
    <p:sldId id="353" r:id="rId41"/>
    <p:sldId id="319" r:id="rId42"/>
    <p:sldId id="358" r:id="rId43"/>
    <p:sldId id="359" r:id="rId44"/>
    <p:sldId id="360" r:id="rId45"/>
    <p:sldId id="310" r:id="rId46"/>
    <p:sldId id="312" r:id="rId47"/>
    <p:sldId id="361" r:id="rId48"/>
    <p:sldId id="314" r:id="rId4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705" autoAdjust="0"/>
  </p:normalViewPr>
  <p:slideViewPr>
    <p:cSldViewPr>
      <p:cViewPr varScale="1">
        <p:scale>
          <a:sx n="81" d="100"/>
          <a:sy n="81" d="100"/>
        </p:scale>
        <p:origin x="152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168" y="-91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6818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648" tIns="46324" rIns="92648" bIns="4632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0"/>
            <a:ext cx="3037840" cy="461804"/>
          </a:xfrm>
          <a:prstGeom prst="rect">
            <a:avLst/>
          </a:prstGeom>
        </p:spPr>
        <p:txBody>
          <a:bodyPr vert="horz" lIns="92648" tIns="46324" rIns="92648" bIns="46324" rtlCol="0"/>
          <a:lstStyle>
            <a:lvl1pPr algn="r">
              <a:defRPr sz="1200"/>
            </a:lvl1pPr>
          </a:lstStyle>
          <a:p>
            <a:fld id="{D41AD3D1-8554-4E29-848C-9F445384C4B5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5325"/>
            <a:ext cx="4613275" cy="3460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48" tIns="46324" rIns="92648" bIns="4632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648" tIns="46324" rIns="92648" bIns="46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648" tIns="46324" rIns="92648" bIns="4632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772668"/>
            <a:ext cx="3037840" cy="461804"/>
          </a:xfrm>
          <a:prstGeom prst="rect">
            <a:avLst/>
          </a:prstGeom>
        </p:spPr>
        <p:txBody>
          <a:bodyPr vert="horz" lIns="92648" tIns="46324" rIns="92648" bIns="46324" rtlCol="0" anchor="b"/>
          <a:lstStyle>
            <a:lvl1pPr algn="r">
              <a:defRPr sz="1200"/>
            </a:lvl1pPr>
          </a:lstStyle>
          <a:p>
            <a:fld id="{FCC141A0-EE43-4073-B549-CAA23AE36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8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3177737-ABD6-46C2-AA8F-E3C7D1CB99AB}" type="datetimeFigureOut">
              <a:rPr lang="en-US" smtClean="0"/>
              <a:t>7/18/2022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D9B3EC5-3121-4510-B769-B89B55851F7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provider.vacommunitycare.com/tpa-ap-web/?navDeepDive=VACCN%20publicNewsAnnouncementsMe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vaccnprovidercontracting@optum.com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mailto:Lori.Lipocky@AspirionHealth.com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latin typeface="Calibri" pitchFamily="34" charset="0"/>
                <a:cs typeface="Calibri" pitchFamily="34" charset="0"/>
              </a:rPr>
              <a:t>VETERANS ADMINISTRATION CLAIMS</a:t>
            </a:r>
            <a:br>
              <a:rPr lang="en-US" dirty="0">
                <a:latin typeface="Calibri" pitchFamily="34" charset="0"/>
                <a:cs typeface="Calibri" pitchFamily="34" charset="0"/>
              </a:rPr>
            </a:b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VA BILLING: TIPS AND RECOMMENDTIONS FOR BEST RESULTS</a:t>
            </a:r>
          </a:p>
          <a:p>
            <a:endParaRPr lang="en-US" dirty="0">
              <a:latin typeface="Calibri"/>
              <a:cs typeface="Calibri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799" y="5737347"/>
            <a:ext cx="3107267" cy="1120653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5883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EMERGENT CARE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dirty="0"/>
              <a:t>Title 38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dirty="0"/>
              <a:t>Mill Bill</a:t>
            </a:r>
          </a:p>
        </p:txBody>
      </p:sp>
    </p:spTree>
    <p:extLst>
      <p:ext uri="{BB962C8B-B14F-4D97-AF65-F5344CB8AC3E}">
        <p14:creationId xmlns:p14="http://schemas.microsoft.com/office/powerpoint/2010/main" val="2345532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EMERGENT CARE</a:t>
            </a:r>
            <a:br>
              <a:rPr lang="en-US" dirty="0"/>
            </a:br>
            <a:r>
              <a:rPr lang="en-US" dirty="0"/>
              <a:t>Title 38</a:t>
            </a:r>
            <a:br>
              <a:rPr lang="en-US" dirty="0"/>
            </a:br>
            <a:r>
              <a:rPr lang="en-US" dirty="0"/>
              <a:t> </a:t>
            </a:r>
            <a:r>
              <a:rPr lang="en-US" sz="3100" dirty="0"/>
              <a:t>(Service Connected)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US" dirty="0"/>
              <a:t>Title 38</a:t>
            </a:r>
          </a:p>
          <a:p>
            <a:pPr lvl="1"/>
            <a:r>
              <a:rPr lang="en-US" dirty="0"/>
              <a:t>Service-Connected Conditions</a:t>
            </a:r>
          </a:p>
          <a:p>
            <a:pPr lvl="1"/>
            <a:r>
              <a:rPr lang="en-US" dirty="0"/>
              <a:t>Adjunct conditions</a:t>
            </a:r>
          </a:p>
          <a:p>
            <a:pPr lvl="1"/>
            <a:r>
              <a:rPr lang="en-US" dirty="0"/>
              <a:t>Patients with total permanent disability from SCC</a:t>
            </a:r>
          </a:p>
          <a:p>
            <a:pPr lvl="1"/>
            <a:r>
              <a:rPr lang="en-US" dirty="0"/>
              <a:t>Chapter 31 Vocational Rehab Veterans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Eligibility</a:t>
            </a:r>
          </a:p>
          <a:p>
            <a:pPr lvl="2"/>
            <a:r>
              <a:rPr lang="en-US" dirty="0"/>
              <a:t>Tx is for medical emergency that they believe would have negatively affected their health</a:t>
            </a:r>
          </a:p>
          <a:p>
            <a:pPr lvl="2"/>
            <a:r>
              <a:rPr lang="en-US" dirty="0"/>
              <a:t>Care at VA facility was not accessible or available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Registration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Ask patient:</a:t>
            </a:r>
          </a:p>
          <a:p>
            <a:pPr lvl="3"/>
            <a:r>
              <a:rPr lang="en-US" dirty="0"/>
              <a:t>Is this service connected?</a:t>
            </a:r>
          </a:p>
          <a:p>
            <a:pPr lvl="3"/>
            <a:r>
              <a:rPr lang="en-US" dirty="0"/>
              <a:t>Which VAMC are you  assigned to for treatment?</a:t>
            </a:r>
          </a:p>
          <a:p>
            <a:pPr lvl="2"/>
            <a:r>
              <a:rPr lang="en-US" dirty="0"/>
              <a:t>Notify VA within 24-72 hours</a:t>
            </a:r>
          </a:p>
          <a:p>
            <a:pPr lvl="2"/>
            <a:r>
              <a:rPr lang="en-US" dirty="0"/>
              <a:t>Obtain SS#</a:t>
            </a:r>
          </a:p>
          <a:p>
            <a:pPr lvl="2"/>
            <a:r>
              <a:rPr lang="en-US" dirty="0"/>
              <a:t>Submit to TriWest/CCN contractor in accordance with timely filing requirements</a:t>
            </a:r>
          </a:p>
          <a:p>
            <a:pPr marL="411480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35200" y="2489200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94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42141-3B7D-4CB5-A780-6447D9E51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File no later than </a:t>
            </a:r>
            <a:r>
              <a:rPr lang="en-US" b="1" dirty="0"/>
              <a:t>2 </a:t>
            </a:r>
            <a:r>
              <a:rPr lang="en-US" dirty="0"/>
              <a:t>years from DOS</a:t>
            </a:r>
          </a:p>
          <a:p>
            <a:r>
              <a:rPr lang="en-US" dirty="0"/>
              <a:t>Facility Charges</a:t>
            </a:r>
          </a:p>
          <a:p>
            <a:pPr lvl="1"/>
            <a:r>
              <a:rPr lang="en-US" dirty="0"/>
              <a:t>837 EDI or UB-04 and Itemized bill</a:t>
            </a:r>
          </a:p>
          <a:p>
            <a:pPr lvl="1"/>
            <a:r>
              <a:rPr lang="en-US" dirty="0"/>
              <a:t>Discharge Summary and ED records and notes</a:t>
            </a:r>
          </a:p>
          <a:p>
            <a:pPr lvl="1"/>
            <a:r>
              <a:rPr lang="en-US" dirty="0"/>
              <a:t>VA form 5083</a:t>
            </a:r>
          </a:p>
          <a:p>
            <a:r>
              <a:rPr lang="en-US" dirty="0"/>
              <a:t>Physician &amp; other charge</a:t>
            </a:r>
          </a:p>
          <a:p>
            <a:pPr lvl="1"/>
            <a:r>
              <a:rPr lang="en-US" dirty="0"/>
              <a:t>837 EDI or CMS 1500 and Itemized bill</a:t>
            </a:r>
          </a:p>
          <a:p>
            <a:pPr lvl="1"/>
            <a:r>
              <a:rPr lang="en-US" dirty="0"/>
              <a:t>Emergency department notes / progress notes</a:t>
            </a:r>
          </a:p>
          <a:p>
            <a:pPr lvl="1"/>
            <a:r>
              <a:rPr lang="en-US" dirty="0"/>
              <a:t>VA form 5083</a:t>
            </a:r>
          </a:p>
          <a:p>
            <a:r>
              <a:rPr lang="en-US" dirty="0"/>
              <a:t>Payment</a:t>
            </a:r>
          </a:p>
          <a:p>
            <a:pPr lvl="1"/>
            <a:r>
              <a:rPr lang="en-US" dirty="0"/>
              <a:t>Generally, 100% of Medicare</a:t>
            </a:r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53FA728-4E27-490C-BF8A-B4CA4152C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6002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EMERGENT CARE</a:t>
            </a:r>
            <a:br>
              <a:rPr lang="en-US" dirty="0"/>
            </a:br>
            <a:r>
              <a:rPr lang="en-US" dirty="0"/>
              <a:t>Title 38</a:t>
            </a:r>
            <a:br>
              <a:rPr lang="en-US" dirty="0"/>
            </a:br>
            <a:r>
              <a:rPr lang="en-US" dirty="0"/>
              <a:t> </a:t>
            </a:r>
            <a:r>
              <a:rPr lang="en-US" sz="3100" dirty="0"/>
              <a:t>(Service Connected)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282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6002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EMERGENT CARE</a:t>
            </a:r>
            <a:br>
              <a:rPr lang="en-US" dirty="0"/>
            </a:br>
            <a:r>
              <a:rPr lang="en-US" dirty="0"/>
              <a:t>Mill Bill </a:t>
            </a:r>
            <a:br>
              <a:rPr lang="en-US" dirty="0"/>
            </a:br>
            <a:r>
              <a:rPr lang="en-US" sz="2700" dirty="0"/>
              <a:t>(not service connected)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62500" lnSpcReduction="20000"/>
          </a:bodyPr>
          <a:lstStyle/>
          <a:p>
            <a:pPr lvl="1"/>
            <a:endParaRPr lang="en-US" dirty="0"/>
          </a:p>
          <a:p>
            <a:r>
              <a:rPr lang="en-US" dirty="0"/>
              <a:t>MILL BILL</a:t>
            </a:r>
          </a:p>
          <a:p>
            <a:pPr lvl="1"/>
            <a:r>
              <a:rPr lang="en-US" dirty="0"/>
              <a:t>Non-Service-Connected</a:t>
            </a:r>
          </a:p>
          <a:p>
            <a:r>
              <a:rPr lang="en-US" dirty="0"/>
              <a:t>Eligibility Requirements</a:t>
            </a:r>
          </a:p>
          <a:p>
            <a:pPr lvl="2"/>
            <a:r>
              <a:rPr lang="en-US" dirty="0"/>
              <a:t>Tx is for medical emergency that they believe would have negatively affected their health</a:t>
            </a:r>
          </a:p>
          <a:p>
            <a:pPr lvl="2"/>
            <a:r>
              <a:rPr lang="en-US" dirty="0"/>
              <a:t>Care at VA facility was not accessible or available</a:t>
            </a:r>
          </a:p>
          <a:p>
            <a:pPr lvl="2"/>
            <a:r>
              <a:rPr lang="en-US" dirty="0"/>
              <a:t>Patient must be registered with the VA</a:t>
            </a:r>
          </a:p>
          <a:p>
            <a:pPr lvl="2"/>
            <a:r>
              <a:rPr lang="en-US" dirty="0"/>
              <a:t>Patient must have been treated at the VA within the past 24 months</a:t>
            </a:r>
          </a:p>
          <a:p>
            <a:pPr lvl="2"/>
            <a:r>
              <a:rPr lang="en-US" b="1" dirty="0"/>
              <a:t>OHI is primary</a:t>
            </a:r>
          </a:p>
          <a:p>
            <a:r>
              <a:rPr lang="en-US" dirty="0"/>
              <a:t>Registration</a:t>
            </a:r>
          </a:p>
          <a:p>
            <a:pPr lvl="1"/>
            <a:r>
              <a:rPr lang="en-US" dirty="0"/>
              <a:t>Ask Patient:</a:t>
            </a:r>
          </a:p>
          <a:p>
            <a:pPr lvl="3"/>
            <a:r>
              <a:rPr lang="en-US" dirty="0"/>
              <a:t>Are you registered with the VA?</a:t>
            </a:r>
          </a:p>
          <a:p>
            <a:pPr lvl="3"/>
            <a:r>
              <a:rPr lang="en-US" dirty="0"/>
              <a:t>What is the last date of treatment with the VA?</a:t>
            </a:r>
          </a:p>
          <a:p>
            <a:pPr lvl="3"/>
            <a:r>
              <a:rPr lang="en-US" dirty="0"/>
              <a:t>Do you have any other insurance</a:t>
            </a:r>
          </a:p>
          <a:p>
            <a:pPr lvl="1"/>
            <a:r>
              <a:rPr lang="en-US" dirty="0"/>
              <a:t>Obtain SS#</a:t>
            </a:r>
          </a:p>
          <a:p>
            <a:pPr lvl="1"/>
            <a:r>
              <a:rPr lang="en-US" dirty="0"/>
              <a:t>Notify VA within 24-72 hours</a:t>
            </a:r>
          </a:p>
          <a:p>
            <a:pPr lvl="1"/>
            <a:r>
              <a:rPr lang="en-US" dirty="0"/>
              <a:t>Submit to TriWest/CCN contractor in accordance with timely filing requirements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01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EMERGENT CARE</a:t>
            </a:r>
            <a:br>
              <a:rPr lang="en-US" dirty="0"/>
            </a:br>
            <a:r>
              <a:rPr lang="en-US" dirty="0"/>
              <a:t>Mill Bill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85000" lnSpcReduction="20000"/>
          </a:bodyPr>
          <a:lstStyle/>
          <a:p>
            <a:pPr lvl="1"/>
            <a:endParaRPr lang="en-US" dirty="0"/>
          </a:p>
          <a:p>
            <a:r>
              <a:rPr lang="en-US" dirty="0"/>
              <a:t>Billing</a:t>
            </a:r>
          </a:p>
          <a:p>
            <a:pPr lvl="2"/>
            <a:r>
              <a:rPr lang="en-US" dirty="0"/>
              <a:t>File within 90 days from DOS or date TPL action is exhausted</a:t>
            </a:r>
          </a:p>
          <a:p>
            <a:r>
              <a:rPr lang="en-US" dirty="0"/>
              <a:t>Facility Charges</a:t>
            </a:r>
          </a:p>
          <a:p>
            <a:pPr lvl="2"/>
            <a:r>
              <a:rPr lang="en-US" dirty="0"/>
              <a:t>837 EDI or UB-04 and Itemized bill</a:t>
            </a:r>
          </a:p>
          <a:p>
            <a:pPr lvl="2"/>
            <a:r>
              <a:rPr lang="en-US" dirty="0"/>
              <a:t>Discharge Summary and ED records and notes</a:t>
            </a:r>
          </a:p>
          <a:p>
            <a:pPr lvl="2"/>
            <a:r>
              <a:rPr lang="en-US" dirty="0"/>
              <a:t>VA form 5083</a:t>
            </a:r>
          </a:p>
          <a:p>
            <a:r>
              <a:rPr lang="en-US" dirty="0"/>
              <a:t>Physician &amp; other charge</a:t>
            </a:r>
          </a:p>
          <a:p>
            <a:pPr lvl="2"/>
            <a:r>
              <a:rPr lang="en-US" dirty="0"/>
              <a:t>837 EDI or CMS 1500 and Itemized bill</a:t>
            </a:r>
          </a:p>
          <a:p>
            <a:pPr lvl="2"/>
            <a:r>
              <a:rPr lang="en-US" dirty="0"/>
              <a:t>Emergency department notes / progress notes</a:t>
            </a:r>
          </a:p>
          <a:p>
            <a:pPr lvl="2"/>
            <a:r>
              <a:rPr lang="en-US" dirty="0"/>
              <a:t>VA form 5083</a:t>
            </a:r>
          </a:p>
          <a:p>
            <a:r>
              <a:rPr lang="en-US" dirty="0"/>
              <a:t>Payment</a:t>
            </a:r>
          </a:p>
          <a:p>
            <a:pPr lvl="1"/>
            <a:r>
              <a:rPr lang="en-US" dirty="0"/>
              <a:t>Generally, 70% of Medicare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49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EC5D3-B02B-4340-9BE5-C8BBF27A5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r>
              <a:rPr lang="en-US" dirty="0"/>
              <a:t>VA as Secondary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B2351-9430-4C9C-95BA-6ECE4ADAB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69536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dirty="0"/>
              <a:t>Currently:</a:t>
            </a:r>
          </a:p>
          <a:p>
            <a:r>
              <a:rPr lang="en-US" dirty="0"/>
              <a:t>VA regulation</a:t>
            </a:r>
          </a:p>
          <a:p>
            <a:pPr lvl="1"/>
            <a:r>
              <a:rPr lang="en-US" dirty="0"/>
              <a:t>Cannot pay Copay, Coinsurance or deductibles</a:t>
            </a:r>
          </a:p>
          <a:p>
            <a:r>
              <a:rPr lang="en-US" dirty="0"/>
              <a:t>Wolfe v. </a:t>
            </a:r>
            <a:r>
              <a:rPr lang="en-US" dirty="0" err="1"/>
              <a:t>Wilkie</a:t>
            </a:r>
            <a:r>
              <a:rPr lang="en-US" dirty="0"/>
              <a:t>   United States court of Appeals for Veterans Claim</a:t>
            </a:r>
          </a:p>
          <a:p>
            <a:pPr lvl="1"/>
            <a:r>
              <a:rPr lang="en-US" dirty="0"/>
              <a:t>Invalidated VA regulation</a:t>
            </a:r>
          </a:p>
          <a:p>
            <a:pPr lvl="1"/>
            <a:r>
              <a:rPr lang="en-US" dirty="0"/>
              <a:t>VA must reimburse Veterans for out of pocket costs</a:t>
            </a:r>
          </a:p>
          <a:p>
            <a:pPr lvl="2"/>
            <a:r>
              <a:rPr lang="en-US" dirty="0"/>
              <a:t>Deductible and Coinsurance</a:t>
            </a:r>
          </a:p>
          <a:p>
            <a:pPr lvl="2"/>
            <a:r>
              <a:rPr lang="en-US" dirty="0"/>
              <a:t>Applies to private insurance.  Unclear for Medicare</a:t>
            </a:r>
          </a:p>
          <a:p>
            <a:pPr lvl="1"/>
            <a:r>
              <a:rPr lang="en-US" dirty="0"/>
              <a:t>Recommend submit to VA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84FE117-7192-4FF6-97F8-C69D0570A98D}"/>
              </a:ext>
            </a:extLst>
          </p:cNvPr>
          <p:cNvSpPr txBox="1">
            <a:spLocks/>
          </p:cNvSpPr>
          <p:nvPr/>
        </p:nvSpPr>
        <p:spPr>
          <a:xfrm>
            <a:off x="457200" y="762000"/>
            <a:ext cx="8229600" cy="12192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 fontScale="97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EMERGENT CARE</a:t>
            </a:r>
            <a:br>
              <a:rPr lang="en-US" dirty="0"/>
            </a:br>
            <a:r>
              <a:rPr lang="en-US" dirty="0"/>
              <a:t>VA as Secondary</a:t>
            </a:r>
          </a:p>
        </p:txBody>
      </p:sp>
    </p:spTree>
    <p:extLst>
      <p:ext uri="{BB962C8B-B14F-4D97-AF65-F5344CB8AC3E}">
        <p14:creationId xmlns:p14="http://schemas.microsoft.com/office/powerpoint/2010/main" val="571942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PURCHASED CARE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Pre-approved treatment at a non-VA facility</a:t>
            </a:r>
          </a:p>
        </p:txBody>
      </p:sp>
    </p:spTree>
    <p:extLst>
      <p:ext uri="{BB962C8B-B14F-4D97-AF65-F5344CB8AC3E}">
        <p14:creationId xmlns:p14="http://schemas.microsoft.com/office/powerpoint/2010/main" val="520727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Purchased Care Programs</a:t>
            </a:r>
            <a:br>
              <a:rPr lang="en-US" dirty="0"/>
            </a:br>
            <a:r>
              <a:rPr lang="en-US" sz="3100" dirty="0"/>
              <a:t>(</a:t>
            </a:r>
            <a:r>
              <a:rPr lang="en-US" sz="2800" dirty="0"/>
              <a:t>Pre-Approved Medical Care authorized by VA)</a:t>
            </a:r>
            <a:br>
              <a:rPr lang="en-US" sz="2800" dirty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85000" lnSpcReduction="10000"/>
          </a:bodyPr>
          <a:lstStyle/>
          <a:p>
            <a:pPr lvl="1"/>
            <a:r>
              <a:rPr lang="en-US" sz="3200" dirty="0"/>
              <a:t>Authorized by Veterans Choice Program (VCP)</a:t>
            </a:r>
          </a:p>
          <a:p>
            <a:pPr lvl="2"/>
            <a:r>
              <a:rPr lang="en-US" sz="3200" dirty="0"/>
              <a:t>Healthnet –</a:t>
            </a:r>
            <a:r>
              <a:rPr lang="en-US" dirty="0"/>
              <a:t> ended 09/30/2018</a:t>
            </a:r>
          </a:p>
          <a:p>
            <a:pPr lvl="1"/>
            <a:r>
              <a:rPr lang="en-US" sz="3200" dirty="0"/>
              <a:t>Authorized by Patient-Centered Community Care Network (PC3)</a:t>
            </a:r>
          </a:p>
          <a:p>
            <a:pPr lvl="2"/>
            <a:r>
              <a:rPr lang="en-US" sz="3200" dirty="0"/>
              <a:t>TriWest- </a:t>
            </a:r>
            <a:r>
              <a:rPr lang="en-US" dirty="0"/>
              <a:t>coverage ends 09/30/2020</a:t>
            </a:r>
          </a:p>
          <a:p>
            <a:pPr lvl="1"/>
            <a:r>
              <a:rPr lang="en-US" sz="3200" dirty="0"/>
              <a:t>Veterans Care Agreement</a:t>
            </a:r>
          </a:p>
          <a:p>
            <a:pPr lvl="1"/>
            <a:r>
              <a:rPr lang="en-US" sz="3200" dirty="0"/>
              <a:t>Veterans Urgent Care Benefit</a:t>
            </a:r>
          </a:p>
          <a:p>
            <a:pPr lvl="1"/>
            <a:r>
              <a:rPr lang="en-US" sz="3200" dirty="0"/>
              <a:t>Community Care Network- </a:t>
            </a:r>
            <a:r>
              <a:rPr lang="en-US" sz="1400" dirty="0"/>
              <a:t>rolling out throughout 2019</a:t>
            </a:r>
          </a:p>
          <a:p>
            <a:pPr lvl="2"/>
            <a:r>
              <a:rPr lang="en-US" sz="3200" dirty="0"/>
              <a:t>Optum</a:t>
            </a:r>
          </a:p>
          <a:p>
            <a:pPr lvl="2"/>
            <a:r>
              <a:rPr lang="en-US" sz="3200" dirty="0"/>
              <a:t>TriWest Healthcare Alliance (dispute)</a:t>
            </a:r>
          </a:p>
          <a:p>
            <a:pPr lvl="1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704580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/>
              <a:t>Authorizations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25112"/>
          </a:xfrm>
          <a:ln>
            <a:solidFill>
              <a:schemeClr val="tx2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US" dirty="0"/>
              <a:t>ALL VA Community Care from all programs require authorization in advance</a:t>
            </a:r>
          </a:p>
          <a:p>
            <a:pPr lvl="1"/>
            <a:r>
              <a:rPr lang="en-US" dirty="0"/>
              <a:t>Initial start of care </a:t>
            </a:r>
          </a:p>
          <a:p>
            <a:pPr lvl="1"/>
            <a:r>
              <a:rPr lang="en-US" dirty="0"/>
              <a:t>Reauthorization for a new episode of care</a:t>
            </a:r>
          </a:p>
          <a:p>
            <a:r>
              <a:rPr lang="en-US" dirty="0"/>
              <a:t>Local VAMCs manage consults, referrals and authorizations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r>
              <a:rPr lang="en-US" dirty="0"/>
              <a:t>Receive/review consult or enter administrative consult</a:t>
            </a:r>
          </a:p>
          <a:p>
            <a:pPr lvl="1"/>
            <a:r>
              <a:rPr lang="en-US" dirty="0"/>
              <a:t>Verify eligibility for Community Care</a:t>
            </a:r>
          </a:p>
          <a:p>
            <a:pPr lvl="1"/>
            <a:r>
              <a:rPr lang="en-US" dirty="0"/>
              <a:t>Determine if prior authorization/clinical review is required</a:t>
            </a:r>
          </a:p>
          <a:p>
            <a:pPr lvl="1"/>
            <a:r>
              <a:rPr lang="en-US" dirty="0"/>
              <a:t>Initiate and complete referral authorization and enter into system</a:t>
            </a:r>
          </a:p>
          <a:p>
            <a:pPr lvl="1"/>
            <a:r>
              <a:rPr lang="en-US" dirty="0"/>
              <a:t>Manage secondary authorizations, obtain documents and close consult</a:t>
            </a:r>
          </a:p>
          <a:p>
            <a:pPr marL="704088" lvl="2" indent="0">
              <a:buNone/>
            </a:pPr>
            <a:endParaRPr lang="en-US" dirty="0"/>
          </a:p>
          <a:p>
            <a:pPr lvl="2"/>
            <a:r>
              <a:rPr lang="en-US" dirty="0"/>
              <a:t>VA 10-7079 for Outpatient</a:t>
            </a:r>
          </a:p>
          <a:p>
            <a:pPr lvl="2"/>
            <a:r>
              <a:rPr lang="en-US" dirty="0"/>
              <a:t>VA 10-7078 for Inpatient</a:t>
            </a:r>
          </a:p>
          <a:p>
            <a:pPr lvl="2"/>
            <a:r>
              <a:rPr lang="en-US" dirty="0"/>
              <a:t>TriWest authorization form/ Standardized Episode of Care (SEOC)</a:t>
            </a:r>
          </a:p>
        </p:txBody>
      </p:sp>
    </p:spTree>
    <p:extLst>
      <p:ext uri="{BB962C8B-B14F-4D97-AF65-F5344CB8AC3E}">
        <p14:creationId xmlns:p14="http://schemas.microsoft.com/office/powerpoint/2010/main" val="3594279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en-US" dirty="0"/>
              <a:t>VAMC Authorization/SEOC Form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EE8632-B9D6-42F0-9FC6-5202AFD0B8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VAMC Authorization</a:t>
            </a:r>
          </a:p>
          <a:p>
            <a:pPr lvl="1"/>
            <a:r>
              <a:rPr lang="en-US" dirty="0"/>
              <a:t>Provider information</a:t>
            </a:r>
          </a:p>
          <a:p>
            <a:pPr lvl="1"/>
            <a:r>
              <a:rPr lang="en-US" dirty="0"/>
              <a:t>Authorizing VAMC</a:t>
            </a:r>
          </a:p>
          <a:p>
            <a:pPr lvl="1"/>
            <a:r>
              <a:rPr lang="en-US" dirty="0"/>
              <a:t>Veteran information</a:t>
            </a:r>
          </a:p>
          <a:p>
            <a:pPr lvl="1"/>
            <a:r>
              <a:rPr lang="en-US" dirty="0"/>
              <a:t>Auth information</a:t>
            </a:r>
          </a:p>
          <a:p>
            <a:pPr lvl="2"/>
            <a:r>
              <a:rPr lang="en-US" dirty="0"/>
              <a:t> authorized care, authorization number, valid dates</a:t>
            </a:r>
          </a:p>
          <a:p>
            <a:pPr lvl="1"/>
            <a:r>
              <a:rPr lang="en-US" dirty="0"/>
              <a:t>Initial appointment date</a:t>
            </a:r>
          </a:p>
          <a:p>
            <a:pPr lvl="1"/>
            <a:r>
              <a:rPr lang="en-US" dirty="0"/>
              <a:t>Service description, duration and overview</a:t>
            </a:r>
          </a:p>
          <a:p>
            <a:pPr lvl="1"/>
            <a:r>
              <a:rPr lang="en-US" dirty="0"/>
              <a:t>Outlines situations where additional auth is needed.</a:t>
            </a:r>
          </a:p>
          <a:p>
            <a:pPr lvl="1"/>
            <a:r>
              <a:rPr lang="en-US" dirty="0"/>
              <a:t>Required on claim or claim will deny 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7FDF0-B828-4475-AB07-4E75318A48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SEOC Authorization</a:t>
            </a:r>
          </a:p>
          <a:p>
            <a:pPr lvl="1"/>
            <a:r>
              <a:rPr lang="en-US" dirty="0"/>
              <a:t>Provider information</a:t>
            </a:r>
          </a:p>
          <a:p>
            <a:pPr lvl="1"/>
            <a:r>
              <a:rPr lang="en-US" dirty="0"/>
              <a:t>Authorizing VAMC</a:t>
            </a:r>
          </a:p>
          <a:p>
            <a:pPr lvl="1"/>
            <a:r>
              <a:rPr lang="en-US" dirty="0"/>
              <a:t>Veteran Information</a:t>
            </a:r>
          </a:p>
          <a:p>
            <a:pPr lvl="1"/>
            <a:r>
              <a:rPr lang="en-US" dirty="0"/>
              <a:t>Auth information</a:t>
            </a:r>
          </a:p>
          <a:p>
            <a:pPr lvl="2"/>
            <a:r>
              <a:rPr lang="en-US" dirty="0"/>
              <a:t>authorized care, authorization number, valid dates</a:t>
            </a:r>
          </a:p>
          <a:p>
            <a:pPr lvl="1"/>
            <a:r>
              <a:rPr lang="en-US" dirty="0"/>
              <a:t>Claim submission information </a:t>
            </a:r>
          </a:p>
          <a:p>
            <a:pPr lvl="1"/>
            <a:r>
              <a:rPr lang="en-US" dirty="0"/>
              <a:t>Initial appointment date</a:t>
            </a:r>
          </a:p>
          <a:p>
            <a:pPr lvl="1"/>
            <a:r>
              <a:rPr lang="en-US" dirty="0"/>
              <a:t>Service description, duration and overview</a:t>
            </a:r>
          </a:p>
          <a:p>
            <a:pPr lvl="1"/>
            <a:r>
              <a:rPr lang="en-US" dirty="0"/>
              <a:t>Code Range: CPT codes that are covered under this authorization </a:t>
            </a:r>
          </a:p>
          <a:p>
            <a:pPr lvl="2"/>
            <a:r>
              <a:rPr lang="en-US" sz="1900" dirty="0"/>
              <a:t>If CPT code is not listed, a Secondary Authorization Request (SAR) must be submitted.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94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We Will Cover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64736"/>
          </a:xfrm>
        </p:spPr>
        <p:txBody>
          <a:bodyPr>
            <a:normAutofit fontScale="92500" lnSpcReduction="20000"/>
          </a:bodyPr>
          <a:lstStyle/>
          <a:p>
            <a:endParaRPr lang="en-US" sz="3600" dirty="0">
              <a:latin typeface="Calibri" panose="020F0502020204030204" pitchFamily="34" charset="0"/>
            </a:endParaRPr>
          </a:p>
          <a:p>
            <a:r>
              <a:rPr lang="en-US" sz="3600" dirty="0">
                <a:latin typeface="Calibri" panose="020F0502020204030204" pitchFamily="34" charset="0"/>
              </a:rPr>
              <a:t>Overview of Today’s VA</a:t>
            </a:r>
          </a:p>
          <a:p>
            <a:r>
              <a:rPr lang="en-US" sz="3600" dirty="0">
                <a:latin typeface="Calibri" panose="020F0502020204030204" pitchFamily="34" charset="0"/>
              </a:rPr>
              <a:t>Types of VA Community Claims</a:t>
            </a:r>
          </a:p>
          <a:p>
            <a:pPr lvl="1"/>
            <a:r>
              <a:rPr lang="en-US" sz="3400" dirty="0">
                <a:latin typeface="Calibri" panose="020F0502020204030204" pitchFamily="34" charset="0"/>
              </a:rPr>
              <a:t>Emergent</a:t>
            </a:r>
          </a:p>
          <a:p>
            <a:pPr lvl="1"/>
            <a:r>
              <a:rPr lang="en-US" sz="3400" dirty="0">
                <a:latin typeface="Calibri" panose="020F0502020204030204" pitchFamily="34" charset="0"/>
              </a:rPr>
              <a:t>Purchased</a:t>
            </a:r>
          </a:p>
          <a:p>
            <a:pPr lvl="1"/>
            <a:r>
              <a:rPr lang="en-US" sz="3400" dirty="0" err="1">
                <a:latin typeface="Calibri" panose="020F0502020204030204" pitchFamily="34" charset="0"/>
              </a:rPr>
              <a:t>ChampVA</a:t>
            </a:r>
            <a:endParaRPr lang="en-US" sz="3400" dirty="0">
              <a:latin typeface="Calibri" panose="020F0502020204030204" pitchFamily="34" charset="0"/>
            </a:endParaRPr>
          </a:p>
          <a:p>
            <a:r>
              <a:rPr lang="en-US" sz="3600" dirty="0">
                <a:latin typeface="Calibri" panose="020F0502020204030204" pitchFamily="34" charset="0"/>
              </a:rPr>
              <a:t>Billing and Collecting VA</a:t>
            </a:r>
          </a:p>
          <a:p>
            <a:r>
              <a:rPr lang="en-US" sz="3600" dirty="0">
                <a:latin typeface="Calibri" panose="020F0502020204030204" pitchFamily="34" charset="0"/>
              </a:rPr>
              <a:t>General Recommendations</a:t>
            </a:r>
          </a:p>
          <a:p>
            <a:r>
              <a:rPr lang="en-US" sz="3600" dirty="0">
                <a:latin typeface="Calibri" panose="020F0502020204030204" pitchFamily="34" charset="0"/>
              </a:rPr>
              <a:t>Questions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863600"/>
            <a:ext cx="8229600" cy="11430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32244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Purchased Care Treatment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Only provide tx as indicated by the authorization</a:t>
            </a:r>
          </a:p>
          <a:p>
            <a:r>
              <a:rPr lang="en-US" dirty="0"/>
              <a:t>Facility must be listed on the authorization</a:t>
            </a:r>
          </a:p>
          <a:p>
            <a:r>
              <a:rPr lang="en-US" dirty="0"/>
              <a:t>Pay attention to which VA is submitting the auth</a:t>
            </a:r>
          </a:p>
          <a:p>
            <a:pPr lvl="1"/>
            <a:r>
              <a:rPr lang="en-US" dirty="0"/>
              <a:t>Contact the authorizing VA or submit SAR:</a:t>
            </a:r>
          </a:p>
          <a:p>
            <a:pPr lvl="2"/>
            <a:r>
              <a:rPr lang="en-US" dirty="0"/>
              <a:t>If care deviates from the approved care plan</a:t>
            </a:r>
          </a:p>
          <a:p>
            <a:pPr lvl="2"/>
            <a:r>
              <a:rPr lang="en-US" dirty="0"/>
              <a:t>Additional treatment is needed</a:t>
            </a:r>
          </a:p>
          <a:p>
            <a:pPr lvl="1"/>
            <a:r>
              <a:rPr lang="en-US" dirty="0"/>
              <a:t>The claim must be submitted to the appropriate payer as indicated on auth</a:t>
            </a:r>
          </a:p>
          <a:p>
            <a:pPr lvl="2"/>
            <a:r>
              <a:rPr lang="en-US" dirty="0"/>
              <a:t>VAMC auth- submit claim and medical records directly to VAMC authorizing</a:t>
            </a:r>
          </a:p>
          <a:p>
            <a:pPr lvl="2"/>
            <a:r>
              <a:rPr lang="en-US" dirty="0"/>
              <a:t>TriWest/SEOC- submit claim to TriWest, submit medical records to authorizing VAMC. </a:t>
            </a:r>
          </a:p>
          <a:p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08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en-US" dirty="0"/>
              <a:t>Purchased Care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r>
              <a:rPr lang="en-US" dirty="0"/>
              <a:t>Pre-approval is not required if emergent care becomes necessary during the authorized care/treatment</a:t>
            </a:r>
          </a:p>
          <a:p>
            <a:pPr lvl="1"/>
            <a:r>
              <a:rPr lang="en-US" dirty="0"/>
              <a:t>Contact the VA within 24 hours but no later than 72 hours</a:t>
            </a:r>
          </a:p>
          <a:p>
            <a:pPr lvl="1"/>
            <a:r>
              <a:rPr lang="en-US" dirty="0"/>
              <a:t>If VA has capacity, patient must be transferred when stabilized</a:t>
            </a:r>
          </a:p>
          <a:p>
            <a:pPr lvl="1"/>
            <a:r>
              <a:rPr lang="en-US" dirty="0"/>
              <a:t>If patient refuses transfer, VA will only pay for treatment up to the point of stabilization.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59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600" dirty="0"/>
              <a:t>Purchased Care</a:t>
            </a:r>
            <a:br>
              <a:rPr lang="en-US" sz="3600" dirty="0"/>
            </a:br>
            <a:r>
              <a:rPr lang="en-US" sz="2800" dirty="0"/>
              <a:t>Claims and Payments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/>
          <a:lstStyle/>
          <a:p>
            <a:r>
              <a:rPr lang="en-US" dirty="0"/>
              <a:t>VA is the primary and exclusive payer for the Non-VA care it authorizes.</a:t>
            </a:r>
          </a:p>
          <a:p>
            <a:r>
              <a:rPr lang="en-US" dirty="0"/>
              <a:t>Both VA and other coverage can only be used if patient received authorized and non-authorized services and payers are not being billed for the same services.</a:t>
            </a:r>
          </a:p>
          <a:p>
            <a:r>
              <a:rPr lang="en-US" dirty="0"/>
              <a:t>Veterans may still be responsible for co-payments</a:t>
            </a:r>
          </a:p>
          <a:p>
            <a:pPr lvl="1"/>
            <a:r>
              <a:rPr lang="en-US" dirty="0"/>
              <a:t>Some Veterans are exempt from co-payments </a:t>
            </a:r>
          </a:p>
        </p:txBody>
      </p:sp>
    </p:spTree>
    <p:extLst>
      <p:ext uri="{BB962C8B-B14F-4D97-AF65-F5344CB8AC3E}">
        <p14:creationId xmlns:p14="http://schemas.microsoft.com/office/powerpoint/2010/main" val="3022919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Claim Submissions</a:t>
            </a:r>
            <a:br>
              <a:rPr lang="en-US" dirty="0"/>
            </a:br>
            <a:r>
              <a:rPr lang="en-US" dirty="0"/>
              <a:t>Preauthorized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As soon as possible but no later than 2 years for NSC and 6 years for SC</a:t>
            </a:r>
          </a:p>
          <a:p>
            <a:r>
              <a:rPr lang="en-US" dirty="0"/>
              <a:t>Facility Charges</a:t>
            </a:r>
          </a:p>
          <a:p>
            <a:pPr lvl="1"/>
            <a:r>
              <a:rPr lang="en-US" dirty="0"/>
              <a:t>837 EDI or UB-04 and Itemized statement</a:t>
            </a:r>
          </a:p>
          <a:p>
            <a:pPr lvl="1"/>
            <a:r>
              <a:rPr lang="en-US" dirty="0"/>
              <a:t>Hospital Discharge summary or outpatient tx records and progress notes</a:t>
            </a:r>
          </a:p>
          <a:p>
            <a:pPr lvl="1"/>
            <a:r>
              <a:rPr lang="en-US" dirty="0"/>
              <a:t>Authorization Form</a:t>
            </a:r>
          </a:p>
          <a:p>
            <a:r>
              <a:rPr lang="en-US" dirty="0"/>
              <a:t>Physician or other professional fees</a:t>
            </a:r>
          </a:p>
          <a:p>
            <a:pPr lvl="1"/>
            <a:r>
              <a:rPr lang="en-US" dirty="0"/>
              <a:t>837 EDI or CMS 1500 and Itemized statement</a:t>
            </a:r>
          </a:p>
          <a:p>
            <a:pPr lvl="1"/>
            <a:r>
              <a:rPr lang="en-US" dirty="0"/>
              <a:t>Outpatient Hospital Emergency tx records/progress notes</a:t>
            </a:r>
          </a:p>
          <a:p>
            <a:pPr lvl="1"/>
            <a:r>
              <a:rPr lang="en-US" dirty="0"/>
              <a:t>Authorization form</a:t>
            </a:r>
          </a:p>
        </p:txBody>
      </p:sp>
    </p:spTree>
    <p:extLst>
      <p:ext uri="{BB962C8B-B14F-4D97-AF65-F5344CB8AC3E}">
        <p14:creationId xmlns:p14="http://schemas.microsoft.com/office/powerpoint/2010/main" val="2828162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ABEB1-EA3F-474D-A9A7-2D4C83D23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4 private sector contractors</a:t>
            </a:r>
          </a:p>
          <a:p>
            <a:r>
              <a:rPr lang="en-US" dirty="0"/>
              <a:t>Develop and administer regional networks of high performing licensed health care providers</a:t>
            </a:r>
          </a:p>
          <a:p>
            <a:r>
              <a:rPr lang="en-US" dirty="0"/>
              <a:t>Provides local flexibility and increased access to care</a:t>
            </a:r>
          </a:p>
          <a:p>
            <a:r>
              <a:rPr lang="en-US" dirty="0"/>
              <a:t>Contract vehicle for VA to purchase care in the community. </a:t>
            </a:r>
          </a:p>
          <a:p>
            <a:r>
              <a:rPr lang="en-US" dirty="0"/>
              <a:t>“The CCN contracts were developed with a focus on transparency, accountability, quality, and increased communications between VA and Veterans.”- VA.gov</a:t>
            </a:r>
          </a:p>
          <a:p>
            <a:endParaRPr lang="en-US" dirty="0"/>
          </a:p>
          <a:p>
            <a:r>
              <a:rPr lang="en-US" dirty="0"/>
              <a:t>HealthNet and TriWest were temporary solutions, CCN will be a permanent solution to providing veterans with flexible and increased access to care.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38A51C-2FE9-4C65-878C-443A1B19C7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VA Community Care Network (CCN) 	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236009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0B62-E3FC-405A-9C05-6D7505DF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CCN Eligibility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A6C33-FF4A-40FC-A270-AF2A6EF4A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Best Medical Interest of the Veteran</a:t>
            </a:r>
          </a:p>
          <a:p>
            <a:r>
              <a:rPr lang="en-US" dirty="0"/>
              <a:t>Required care or services are not offered by VA</a:t>
            </a:r>
          </a:p>
          <a:p>
            <a:r>
              <a:rPr lang="en-US" dirty="0"/>
              <a:t>Lack of full-service medical facility</a:t>
            </a:r>
          </a:p>
          <a:p>
            <a:r>
              <a:rPr lang="en-US" dirty="0"/>
              <a:t>Care or services are non-complaint with VA’s standards for quality</a:t>
            </a:r>
          </a:p>
          <a:p>
            <a:r>
              <a:rPr lang="en-US" dirty="0"/>
              <a:t>Care or services not provided within designated access standards</a:t>
            </a:r>
          </a:p>
          <a:p>
            <a:r>
              <a:rPr lang="en-US" dirty="0"/>
              <a:t>Grandfathered eligibility from Veterans Choice Program</a:t>
            </a:r>
          </a:p>
        </p:txBody>
      </p:sp>
    </p:spTree>
    <p:extLst>
      <p:ext uri="{BB962C8B-B14F-4D97-AF65-F5344CB8AC3E}">
        <p14:creationId xmlns:p14="http://schemas.microsoft.com/office/powerpoint/2010/main" val="3146359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05CED-F5B3-4573-A42E-10030AE0C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Primary Care, Mental Health, Non-institutional Extended care</a:t>
            </a:r>
          </a:p>
          <a:p>
            <a:pPr lvl="2"/>
            <a:r>
              <a:rPr lang="en-US" dirty="0"/>
              <a:t>Drive Time 30 minutes</a:t>
            </a:r>
          </a:p>
          <a:p>
            <a:pPr lvl="2"/>
            <a:r>
              <a:rPr lang="en-US" dirty="0"/>
              <a:t>Wait time 20 days</a:t>
            </a:r>
          </a:p>
          <a:p>
            <a:pPr lvl="1"/>
            <a:r>
              <a:rPr lang="en-US" dirty="0"/>
              <a:t>Specialty Care</a:t>
            </a:r>
          </a:p>
          <a:p>
            <a:pPr lvl="2"/>
            <a:r>
              <a:rPr lang="en-US" dirty="0"/>
              <a:t>Drive Time 60 minutes</a:t>
            </a:r>
          </a:p>
          <a:p>
            <a:pPr lvl="2"/>
            <a:r>
              <a:rPr lang="en-US" dirty="0"/>
              <a:t>Wait time 28 days</a:t>
            </a:r>
          </a:p>
          <a:p>
            <a:pPr lvl="2"/>
            <a:endParaRPr lang="en-US" dirty="0"/>
          </a:p>
          <a:p>
            <a:pPr marL="916686" lvl="1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733FFF-AB31-489A-98DD-91DA5BFF7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CCN-Eligibility Access Standards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6126081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86369-01CF-4E64-9428-AD93F4CA5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dirty="0"/>
              <a:t>New Third-Party Administrator (TPA) for VA in Regions 1, 2, and 3. </a:t>
            </a:r>
          </a:p>
          <a:p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631AA7-63CD-4FDB-BFC4-1B151EAD9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276600"/>
            <a:ext cx="4724400" cy="2657475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36DEF33-BF8A-4288-B9DE-7F7780558F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CCN-Optum	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498949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6D36F-6A92-4E5D-B300-07D3C189C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7C683-C95B-43BD-B346-471081CF6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Previously awarded contract for Region 4. </a:t>
            </a:r>
          </a:p>
          <a:p>
            <a:r>
              <a:rPr lang="en-US" sz="2400" dirty="0"/>
              <a:t>As of 08/19/2019, under protest and “stop work order” until further notice. </a:t>
            </a:r>
          </a:p>
          <a:p>
            <a:r>
              <a:rPr lang="en-US" sz="2400" dirty="0"/>
              <a:t>Per Update from Veterans Health Administration: This does not impact community providers who are currently in partnership with TriWest as PC3. 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16D090-B6B4-430F-AF5A-5A164564E619}"/>
              </a:ext>
            </a:extLst>
          </p:cNvPr>
          <p:cNvSpPr txBox="1">
            <a:spLocks/>
          </p:cNvSpPr>
          <p:nvPr/>
        </p:nvSpPr>
        <p:spPr>
          <a:xfrm>
            <a:off x="459509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CCN-TriWest</a:t>
            </a:r>
            <a:endParaRPr lang="en-US" sz="31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C3BB44-43A6-4F52-AEA6-CA9D72797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4572000"/>
            <a:ext cx="32004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554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85EE3-3421-4437-951E-AF930CAC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Transition from TriWest (PC3) to Optum will take place:</a:t>
            </a:r>
          </a:p>
          <a:p>
            <a:pPr lvl="1"/>
            <a:r>
              <a:rPr lang="en-US" b="1" dirty="0"/>
              <a:t>Region 1: </a:t>
            </a:r>
            <a:r>
              <a:rPr lang="en-US" dirty="0"/>
              <a:t>July 29, 2019-December 28, 2019 and will be deployed in 5 phases. </a:t>
            </a:r>
          </a:p>
          <a:p>
            <a:pPr lvl="1"/>
            <a:r>
              <a:rPr lang="en-US" b="1" dirty="0"/>
              <a:t>Region 2: </a:t>
            </a:r>
            <a:r>
              <a:rPr lang="en-US" dirty="0"/>
              <a:t>October 8, 2019-April 9, 2020 and will be deployed in 5 phases. </a:t>
            </a:r>
          </a:p>
          <a:p>
            <a:pPr lvl="1"/>
            <a:r>
              <a:rPr lang="en-US" b="1" dirty="0"/>
              <a:t>Region 3: </a:t>
            </a:r>
            <a:r>
              <a:rPr lang="en-US" dirty="0"/>
              <a:t>TBD</a:t>
            </a:r>
          </a:p>
          <a:p>
            <a:r>
              <a:rPr lang="en-US" dirty="0"/>
              <a:t>TriWest will continue authorize care during the 30-day transitional phase of each VAMC. </a:t>
            </a:r>
          </a:p>
          <a:p>
            <a:r>
              <a:rPr lang="en-US" dirty="0"/>
              <a:t>For more information regarding which phase your VAMC is in and to sign up for training, visit: </a:t>
            </a:r>
            <a:r>
              <a:rPr lang="en-US" dirty="0">
                <a:hlinkClick r:id="rId2"/>
              </a:rPr>
              <a:t>https://provider.vacommunitycare.com/tpa-ap-web/?navDeepDive=VACCN%20publicNewsAnnouncementsMenu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4B40DE-55F7-4C4C-8E72-BC97E645B1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CCN-Optum	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52805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820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/>
              <a:t>A Look at The Veterans Health Administration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2264"/>
            <a:ext cx="8382000" cy="4440936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Provides health care services and benefits programs for American’s Veterans</a:t>
            </a:r>
          </a:p>
          <a:p>
            <a:r>
              <a:rPr lang="en-US" dirty="0">
                <a:latin typeface="Calibri" panose="020F0502020204030204" pitchFamily="34" charset="0"/>
              </a:rPr>
              <a:t>Nation’s largest integrated health care system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Over 1400 sites of care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Hospitals, clinics, nursing homes, counseling centers, etc.</a:t>
            </a:r>
          </a:p>
          <a:p>
            <a:r>
              <a:rPr lang="en-US" dirty="0">
                <a:latin typeface="Calibri" panose="020F0502020204030204" pitchFamily="34" charset="0"/>
              </a:rPr>
              <a:t>Manages largest medical education and health professions training program in the US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Train 90,000 health professionals each year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553200"/>
            <a:ext cx="9055100" cy="0"/>
          </a:xfrm>
          <a:prstGeom prst="line">
            <a:avLst/>
          </a:prstGeom>
          <a:noFill/>
          <a:ln w="9525">
            <a:solidFill>
              <a:srgbClr val="1D4296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05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F63D-F676-462D-ABFC-6DA4748D0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92A12-F7B0-4D21-9AAD-0CD5B3F9D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 algn="ctr">
              <a:buNone/>
            </a:pPr>
            <a:r>
              <a:rPr lang="en-US" dirty="0"/>
              <a:t>To become a registered provider with Optum, send the following information to the email listed below: </a:t>
            </a:r>
            <a:r>
              <a:rPr lang="en-US" u="sng" dirty="0">
                <a:hlinkClick r:id="rId2"/>
              </a:rPr>
              <a:t>vaccnprovidercontracting@optum.com</a:t>
            </a:r>
            <a:endParaRPr lang="en-US" dirty="0"/>
          </a:p>
          <a:p>
            <a:pPr lvl="1"/>
            <a:r>
              <a:rPr lang="en-US" u="sng" dirty="0"/>
              <a:t>Business Name</a:t>
            </a:r>
            <a:r>
              <a:rPr lang="en-US" dirty="0"/>
              <a:t>: </a:t>
            </a:r>
          </a:p>
          <a:p>
            <a:pPr lvl="1"/>
            <a:r>
              <a:rPr lang="en-US" u="sng" dirty="0"/>
              <a:t>State located</a:t>
            </a:r>
            <a:r>
              <a:rPr lang="en-US" dirty="0"/>
              <a:t>: </a:t>
            </a:r>
          </a:p>
          <a:p>
            <a:pPr lvl="1"/>
            <a:r>
              <a:rPr lang="en-US" u="sng" dirty="0"/>
              <a:t>Phone number</a:t>
            </a:r>
            <a:r>
              <a:rPr lang="en-US" dirty="0"/>
              <a:t>: </a:t>
            </a:r>
          </a:p>
          <a:p>
            <a:pPr lvl="1"/>
            <a:r>
              <a:rPr lang="en-US" u="sng" dirty="0"/>
              <a:t>Email Address</a:t>
            </a:r>
            <a:r>
              <a:rPr lang="en-US" dirty="0"/>
              <a:t>: </a:t>
            </a:r>
          </a:p>
          <a:p>
            <a:pPr lvl="1"/>
            <a:r>
              <a:rPr lang="en-US" u="sng" dirty="0"/>
              <a:t>Tax ID</a:t>
            </a:r>
            <a:r>
              <a:rPr lang="en-US" dirty="0"/>
              <a:t>: </a:t>
            </a:r>
          </a:p>
          <a:p>
            <a:pPr lvl="1"/>
            <a:r>
              <a:rPr lang="en-US" u="sng" dirty="0"/>
              <a:t>NPI</a:t>
            </a:r>
            <a:r>
              <a:rPr lang="en-US" dirty="0"/>
              <a:t>:          </a:t>
            </a:r>
          </a:p>
          <a:p>
            <a:pPr lvl="1"/>
            <a:r>
              <a:rPr lang="en-US" u="sng" dirty="0"/>
              <a:t>Provider Type (medical, behavioral health, physical health, home health, etc.): </a:t>
            </a:r>
            <a:endParaRPr lang="en-US" dirty="0"/>
          </a:p>
          <a:p>
            <a:pPr lvl="1"/>
            <a:r>
              <a:rPr lang="en-US" u="sng" dirty="0"/>
              <a:t>How can we help you?:</a:t>
            </a:r>
            <a:r>
              <a:rPr lang="en-US" dirty="0"/>
              <a:t> contract with VA CCN 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F269C5-2DF8-4E62-AB8F-452EC693F185}"/>
              </a:ext>
            </a:extLst>
          </p:cNvPr>
          <p:cNvSpPr txBox="1">
            <a:spLocks/>
          </p:cNvSpPr>
          <p:nvPr/>
        </p:nvSpPr>
        <p:spPr>
          <a:xfrm>
            <a:off x="471055" y="1103376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CCN-Optum	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512828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1E763-D82A-46E0-BB47-7AB50F90E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 Submission Address: </a:t>
            </a:r>
          </a:p>
          <a:p>
            <a:pPr marL="676656" lvl="2" indent="0">
              <a:buNone/>
            </a:pPr>
            <a:r>
              <a:rPr lang="en-US" dirty="0"/>
              <a:t>VA CCN Optum</a:t>
            </a:r>
          </a:p>
          <a:p>
            <a:pPr marL="676656" lvl="2" indent="0">
              <a:buNone/>
            </a:pPr>
            <a:r>
              <a:rPr lang="en-US" dirty="0"/>
              <a:t>PO Box 202117</a:t>
            </a:r>
          </a:p>
          <a:p>
            <a:pPr marL="676656" lvl="2" indent="0">
              <a:buNone/>
            </a:pPr>
            <a:r>
              <a:rPr lang="en-US" dirty="0"/>
              <a:t>Florence, SC 29502</a:t>
            </a:r>
          </a:p>
          <a:p>
            <a:pPr marL="676656" lvl="2" indent="0">
              <a:buNone/>
            </a:pPr>
            <a:endParaRPr lang="en-US" dirty="0"/>
          </a:p>
          <a:p>
            <a:pPr marL="365760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Electronic Claim Submission Payer ID: </a:t>
            </a:r>
          </a:p>
          <a:p>
            <a:pPr marL="676656" lvl="2" indent="0">
              <a:buNone/>
            </a:pPr>
            <a:r>
              <a:rPr lang="en-US" dirty="0"/>
              <a:t>VACCN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A60A23-1B03-4C75-93EF-6C9D8C2D1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CCN-Optum	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8068973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0"/>
            <a:ext cx="7772400" cy="1362075"/>
          </a:xfrm>
        </p:spPr>
        <p:txBody>
          <a:bodyPr/>
          <a:lstStyle/>
          <a:p>
            <a:r>
              <a:rPr lang="en-US" dirty="0"/>
              <a:t>CHAMP VA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862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84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en-US" dirty="0"/>
              <a:t>CHAMP 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/>
              <a:t>Health Care Benefits program shares the cost of health care services with eligible beneficiaries</a:t>
            </a:r>
          </a:p>
          <a:p>
            <a:r>
              <a:rPr lang="en-US" dirty="0"/>
              <a:t>Managed by the CBOPC in Denver, CO</a:t>
            </a:r>
          </a:p>
          <a:p>
            <a:r>
              <a:rPr lang="en-US" dirty="0"/>
              <a:t>Eligibility checked 24/7 via IVR</a:t>
            </a:r>
          </a:p>
          <a:p>
            <a:pPr lvl="1"/>
            <a:r>
              <a:rPr lang="en-US" dirty="0"/>
              <a:t>1-800-733-8387</a:t>
            </a:r>
          </a:p>
          <a:p>
            <a:r>
              <a:rPr lang="en-US" dirty="0"/>
              <a:t>No contract providers</a:t>
            </a:r>
          </a:p>
          <a:p>
            <a:r>
              <a:rPr lang="en-US" dirty="0"/>
              <a:t>Some pre-authorizations are required</a:t>
            </a:r>
          </a:p>
          <a:p>
            <a:pPr lvl="1"/>
            <a:r>
              <a:rPr lang="en-US" dirty="0"/>
              <a:t>DME</a:t>
            </a:r>
          </a:p>
          <a:p>
            <a:pPr lvl="1"/>
            <a:r>
              <a:rPr lang="en-US" dirty="0"/>
              <a:t> Mental Health/Substance Abuse</a:t>
            </a:r>
          </a:p>
          <a:p>
            <a:pPr lvl="1"/>
            <a:r>
              <a:rPr lang="en-US" dirty="0"/>
              <a:t>Organ and Bone Marrow Transplants</a:t>
            </a:r>
          </a:p>
        </p:txBody>
      </p:sp>
    </p:spTree>
    <p:extLst>
      <p:ext uri="{BB962C8B-B14F-4D97-AF65-F5344CB8AC3E}">
        <p14:creationId xmlns:p14="http://schemas.microsoft.com/office/powerpoint/2010/main" val="40204796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0"/>
            <a:ext cx="7772400" cy="1362075"/>
          </a:xfrm>
        </p:spPr>
        <p:txBody>
          <a:bodyPr/>
          <a:lstStyle/>
          <a:p>
            <a:r>
              <a:rPr lang="en-US" dirty="0"/>
              <a:t>BILLING AND COLLECTING ON VA CLAIMS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862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339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13DCD-57FF-47F2-AF86-C53CACF55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9972E-B929-4D7F-A52F-C2607D808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VA encourages the use of electronic health care claims for timely payment.  </a:t>
            </a:r>
          </a:p>
          <a:p>
            <a:r>
              <a:rPr lang="en-US" dirty="0"/>
              <a:t>Community Providers must use EDI for which care is authorized:</a:t>
            </a:r>
          </a:p>
          <a:p>
            <a:pPr lvl="1"/>
            <a:r>
              <a:rPr lang="en-US" dirty="0"/>
              <a:t>PC3/CCN  to TriWest or CCN Contractor (Optum)</a:t>
            </a:r>
          </a:p>
          <a:p>
            <a:pPr lvl="1"/>
            <a:r>
              <a:rPr lang="en-US" dirty="0"/>
              <a:t>VCP Provider Agreements  to VA</a:t>
            </a:r>
          </a:p>
          <a:p>
            <a:pPr lvl="1"/>
            <a:r>
              <a:rPr lang="en-US" dirty="0"/>
              <a:t>Traditional Community Care (9/30/20) to VA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A2D955-B639-444E-ABE1-86C693BB877C}"/>
              </a:ext>
            </a:extLst>
          </p:cNvPr>
          <p:cNvSpPr txBox="1">
            <a:spLocks/>
          </p:cNvSpPr>
          <p:nvPr/>
        </p:nvSpPr>
        <p:spPr>
          <a:xfrm>
            <a:off x="457200" y="1066800"/>
            <a:ext cx="8229600" cy="1143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VA Claims Processing</a:t>
            </a:r>
          </a:p>
        </p:txBody>
      </p:sp>
    </p:spTree>
    <p:extLst>
      <p:ext uri="{BB962C8B-B14F-4D97-AF65-F5344CB8AC3E}">
        <p14:creationId xmlns:p14="http://schemas.microsoft.com/office/powerpoint/2010/main" val="16237476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20107-133F-4317-8741-66307DA6B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4588"/>
            <a:ext cx="82296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39739-D07D-4E88-B82E-0032683BE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Past</a:t>
            </a:r>
          </a:p>
          <a:p>
            <a:pPr lvl="1"/>
            <a:r>
              <a:rPr lang="en-US" dirty="0"/>
              <a:t>Mailed paper claims to local VA medical centers</a:t>
            </a:r>
          </a:p>
          <a:p>
            <a:pPr lvl="1"/>
            <a:r>
              <a:rPr lang="en-US" dirty="0"/>
              <a:t>Manual entry and verification of paper claims</a:t>
            </a:r>
          </a:p>
          <a:p>
            <a:pPr lvl="1"/>
            <a:r>
              <a:rPr lang="en-US" dirty="0"/>
              <a:t>Corrected errors manually throughout processing</a:t>
            </a:r>
          </a:p>
          <a:p>
            <a:r>
              <a:rPr lang="en-US" dirty="0"/>
              <a:t>Current</a:t>
            </a:r>
          </a:p>
          <a:p>
            <a:pPr lvl="1"/>
            <a:r>
              <a:rPr lang="en-US" dirty="0"/>
              <a:t>Consolidating mailed paper claims and sending to single location</a:t>
            </a:r>
          </a:p>
          <a:p>
            <a:pPr lvl="1"/>
            <a:r>
              <a:rPr lang="en-US" dirty="0"/>
              <a:t>Separating claims from attachments, scanning and converting to electronic format</a:t>
            </a:r>
          </a:p>
          <a:p>
            <a:pPr lvl="1"/>
            <a:r>
              <a:rPr lang="en-US" dirty="0"/>
              <a:t>Automatically identifying errors up front based on industry standards</a:t>
            </a:r>
          </a:p>
          <a:p>
            <a:pPr lvl="1"/>
            <a:r>
              <a:rPr lang="en-US" dirty="0"/>
              <a:t>Sending rejection letters to correct the errors</a:t>
            </a:r>
          </a:p>
          <a:p>
            <a:r>
              <a:rPr lang="en-US" dirty="0"/>
              <a:t>Future</a:t>
            </a:r>
          </a:p>
          <a:p>
            <a:pPr lvl="1"/>
            <a:r>
              <a:rPr lang="en-US" dirty="0"/>
              <a:t>Nearly all claims will be submitted electronically</a:t>
            </a:r>
          </a:p>
          <a:p>
            <a:pPr lvl="1"/>
            <a:r>
              <a:rPr lang="en-US" dirty="0"/>
              <a:t>Processing of exceptions for paper will require mailing to a new location directly for conversion to electronic format</a:t>
            </a:r>
          </a:p>
          <a:p>
            <a:pPr lvl="1"/>
            <a:r>
              <a:rPr lang="en-US" dirty="0"/>
              <a:t>Enhancing current process to attach medical documentation to electronic claims submissions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F56039E-A50D-47D3-A44B-5F2B3795678E}"/>
              </a:ext>
            </a:extLst>
          </p:cNvPr>
          <p:cNvSpPr txBox="1">
            <a:spLocks/>
          </p:cNvSpPr>
          <p:nvPr/>
        </p:nvSpPr>
        <p:spPr>
          <a:xfrm>
            <a:off x="685800" y="767957"/>
            <a:ext cx="8229600" cy="1143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Claim Submission Process Overview</a:t>
            </a:r>
          </a:p>
        </p:txBody>
      </p:sp>
    </p:spTree>
    <p:extLst>
      <p:ext uri="{BB962C8B-B14F-4D97-AF65-F5344CB8AC3E}">
        <p14:creationId xmlns:p14="http://schemas.microsoft.com/office/powerpoint/2010/main" val="10348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1B0CE-7B6A-41DE-A81E-5E8459CE8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84EDD-C8FE-4C02-84C2-13801721E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Submit electronically via Change Healthcare</a:t>
            </a:r>
          </a:p>
          <a:p>
            <a:pPr lvl="1"/>
            <a:r>
              <a:rPr lang="en-US" dirty="0"/>
              <a:t>Preferred method</a:t>
            </a:r>
          </a:p>
          <a:p>
            <a:pPr lvl="2"/>
            <a:r>
              <a:rPr lang="en-US" dirty="0"/>
              <a:t>If  not connected to Change Healthcare</a:t>
            </a:r>
          </a:p>
          <a:p>
            <a:pPr lvl="3"/>
            <a:r>
              <a:rPr lang="en-US" dirty="0"/>
              <a:t>Add payer ID to your EDI clearinghouse</a:t>
            </a:r>
          </a:p>
          <a:p>
            <a:pPr lvl="4"/>
            <a:r>
              <a:rPr lang="en-US" dirty="0"/>
              <a:t>‘12115’ for medical claims/ERA</a:t>
            </a:r>
          </a:p>
          <a:p>
            <a:pPr lvl="4"/>
            <a:r>
              <a:rPr lang="en-US" dirty="0"/>
              <a:t>‘VAFEE’ for an eligibility inquiry transaction (270/271)</a:t>
            </a:r>
          </a:p>
          <a:p>
            <a:pPr lvl="1"/>
            <a:r>
              <a:rPr lang="en-US" dirty="0"/>
              <a:t>Expedites claims processing</a:t>
            </a:r>
          </a:p>
          <a:p>
            <a:pPr lvl="2"/>
            <a:r>
              <a:rPr lang="en-US" dirty="0"/>
              <a:t>Future will include adding EDI 275 Attachments as supporting medical documentation</a:t>
            </a:r>
          </a:p>
          <a:p>
            <a:r>
              <a:rPr lang="en-US" dirty="0"/>
              <a:t>Mailing Claims</a:t>
            </a:r>
          </a:p>
          <a:p>
            <a:pPr lvl="1"/>
            <a:r>
              <a:rPr lang="en-US" dirty="0"/>
              <a:t>Mail to designated claims processing unit</a:t>
            </a:r>
          </a:p>
          <a:p>
            <a:pPr lvl="1"/>
            <a:r>
              <a:rPr lang="en-US" dirty="0"/>
              <a:t>Use original UB or 1500</a:t>
            </a:r>
          </a:p>
          <a:p>
            <a:pPr lvl="1"/>
            <a:r>
              <a:rPr lang="en-US" dirty="0"/>
              <a:t>Strongly encouraged to transition to electronic format asap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B898B59-C0B6-4F3F-85C2-31A944CDC660}"/>
              </a:ext>
            </a:extLst>
          </p:cNvPr>
          <p:cNvSpPr txBox="1">
            <a:spLocks/>
          </p:cNvSpPr>
          <p:nvPr/>
        </p:nvSpPr>
        <p:spPr>
          <a:xfrm>
            <a:off x="422564" y="1192230"/>
            <a:ext cx="8229600" cy="1057194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Current Method for Submitting Claims</a:t>
            </a:r>
          </a:p>
        </p:txBody>
      </p:sp>
    </p:spTree>
    <p:extLst>
      <p:ext uri="{BB962C8B-B14F-4D97-AF65-F5344CB8AC3E}">
        <p14:creationId xmlns:p14="http://schemas.microsoft.com/office/powerpoint/2010/main" val="10356047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en-US" dirty="0"/>
              <a:t>Billing and Collection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  <a:ln>
            <a:solidFill>
              <a:schemeClr val="tx2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/>
              <a:t>PFRAR</a:t>
            </a:r>
          </a:p>
          <a:p>
            <a:pPr lvl="1"/>
            <a:r>
              <a:rPr lang="en-US" dirty="0"/>
              <a:t>Mailed weekly</a:t>
            </a:r>
          </a:p>
          <a:p>
            <a:pPr lvl="1"/>
            <a:r>
              <a:rPr lang="en-US" dirty="0"/>
              <a:t>Explains the payment that will be issued or reason for denial/rejection</a:t>
            </a:r>
          </a:p>
          <a:p>
            <a:pPr lvl="1"/>
            <a:r>
              <a:rPr lang="en-US" dirty="0"/>
              <a:t>Only access for any denial reasons</a:t>
            </a:r>
          </a:p>
          <a:p>
            <a:r>
              <a:rPr lang="en-US" dirty="0"/>
              <a:t>CEP- Customer Engagement Portal </a:t>
            </a:r>
          </a:p>
          <a:p>
            <a:pPr lvl="1"/>
            <a:r>
              <a:rPr lang="en-US" dirty="0"/>
              <a:t>Obtain claim status- VA Fee Basis claims only</a:t>
            </a:r>
          </a:p>
          <a:p>
            <a:pPr lvl="1"/>
            <a:r>
              <a:rPr lang="en-US" dirty="0"/>
              <a:t>Run payment reports</a:t>
            </a:r>
          </a:p>
          <a:p>
            <a:r>
              <a:rPr lang="en-US" dirty="0"/>
              <a:t>Availity</a:t>
            </a:r>
          </a:p>
          <a:p>
            <a:pPr lvl="1"/>
            <a:r>
              <a:rPr lang="en-US" dirty="0"/>
              <a:t>Check eligibility</a:t>
            </a:r>
          </a:p>
          <a:p>
            <a:pPr lvl="1"/>
            <a:r>
              <a:rPr lang="en-US" dirty="0"/>
              <a:t>Check VA Choice claim status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900" dirty="0">
                <a:solidFill>
                  <a:schemeClr val="tx1"/>
                </a:solidFill>
              </a:rPr>
              <a:t>TriWest Portal</a:t>
            </a:r>
          </a:p>
          <a:p>
            <a:pPr lvl="1"/>
            <a:r>
              <a:rPr lang="en-US" dirty="0"/>
              <a:t>View authorization information</a:t>
            </a:r>
          </a:p>
          <a:p>
            <a:pPr lvl="1"/>
            <a:r>
              <a:rPr lang="en-US" dirty="0"/>
              <a:t>View TW claim status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900" dirty="0" err="1">
                <a:solidFill>
                  <a:schemeClr val="tx1"/>
                </a:solidFill>
              </a:rPr>
              <a:t>eCAMS</a:t>
            </a:r>
            <a:endParaRPr lang="en-US" sz="2900" dirty="0">
              <a:solidFill>
                <a:schemeClr val="tx1"/>
              </a:solidFill>
            </a:endParaRPr>
          </a:p>
          <a:p>
            <a:pPr lvl="1"/>
            <a:r>
              <a:rPr lang="en-US" dirty="0"/>
              <a:t>Modernizes the processing of claims received by community providers outside VA’s Community Care Network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900" dirty="0">
                <a:solidFill>
                  <a:schemeClr val="tx1"/>
                </a:solidFill>
              </a:rPr>
              <a:t>HSRM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r>
              <a:rPr lang="en-US" sz="2800" dirty="0">
                <a:solidFill>
                  <a:schemeClr val="accent2"/>
                </a:solidFill>
              </a:rPr>
              <a:t>New portal allowing direct and immediate communication between VA provider and non-VA community care provider. </a:t>
            </a:r>
          </a:p>
          <a:p>
            <a:pPr marL="630936" lvl="2" indent="-256032">
              <a:buClr>
                <a:schemeClr val="accent3"/>
              </a:buClr>
              <a:buFont typeface="Georgia"/>
              <a:buChar char="•"/>
            </a:pPr>
            <a:endParaRPr lang="en-US" sz="2700" dirty="0">
              <a:solidFill>
                <a:schemeClr val="tx1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677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42D8-48B6-4931-87C7-CF85CEC5D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05A4C-69B7-4C43-B520-9A093784E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Accepted</a:t>
            </a:r>
          </a:p>
          <a:p>
            <a:pPr lvl="1"/>
            <a:r>
              <a:rPr lang="en-US" dirty="0"/>
              <a:t>Correctly billed and pre-authorized</a:t>
            </a:r>
          </a:p>
          <a:p>
            <a:r>
              <a:rPr lang="en-US" dirty="0"/>
              <a:t>Denied</a:t>
            </a:r>
          </a:p>
          <a:p>
            <a:pPr lvl="1"/>
            <a:r>
              <a:rPr lang="en-US" dirty="0"/>
              <a:t>No pre-authorization</a:t>
            </a:r>
          </a:p>
          <a:p>
            <a:pPr lvl="1"/>
            <a:r>
              <a:rPr lang="en-US" dirty="0"/>
              <a:t>Veteran not eligible for emergency care</a:t>
            </a:r>
          </a:p>
          <a:p>
            <a:r>
              <a:rPr lang="en-US" dirty="0"/>
              <a:t>Rejected</a:t>
            </a:r>
          </a:p>
          <a:p>
            <a:pPr lvl="1"/>
            <a:r>
              <a:rPr lang="en-US" dirty="0"/>
              <a:t>Billing errors </a:t>
            </a:r>
          </a:p>
          <a:p>
            <a:pPr lvl="1"/>
            <a:r>
              <a:rPr lang="en-US" dirty="0"/>
              <a:t>Additional information needed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6DDB32-4231-426C-A8DE-9761452E8DD4}"/>
              </a:ext>
            </a:extLst>
          </p:cNvPr>
          <p:cNvSpPr txBox="1">
            <a:spLocks/>
          </p:cNvSpPr>
          <p:nvPr/>
        </p:nvSpPr>
        <p:spPr>
          <a:xfrm>
            <a:off x="457200" y="914400"/>
            <a:ext cx="8229600" cy="1143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Classification of Processed Claims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8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820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alibri" pitchFamily="34" charset="0"/>
                <a:cs typeface="Calibri" pitchFamily="34" charset="0"/>
              </a:rPr>
              <a:t>So why is 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your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volume of VA patients increasing?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2264"/>
            <a:ext cx="8382000" cy="4440936"/>
          </a:xfrm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pPr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Increased volume of VA patients</a:t>
            </a:r>
          </a:p>
          <a:p>
            <a:pPr lvl="1"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9 million veterans</a:t>
            </a:r>
          </a:p>
          <a:p>
            <a:pPr lvl="1"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6 million are actively receiving treatment</a:t>
            </a:r>
          </a:p>
          <a:p>
            <a:pPr lvl="1"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Downsizing Military means more VA traffic at non-VA facilities</a:t>
            </a:r>
          </a:p>
          <a:p>
            <a:pPr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VA facilities can not handle the volume alone</a:t>
            </a:r>
          </a:p>
          <a:p>
            <a:pPr lvl="1">
              <a:buSzPct val="80000"/>
            </a:pPr>
            <a:r>
              <a:rPr lang="en-US" sz="3000" dirty="0">
                <a:latin typeface="Calibri" pitchFamily="34" charset="0"/>
                <a:cs typeface="Calibri" pitchFamily="34" charset="0"/>
              </a:rPr>
              <a:t>Lack of available specialists</a:t>
            </a:r>
          </a:p>
          <a:p>
            <a:pPr lvl="1">
              <a:buSzPct val="80000"/>
            </a:pPr>
            <a:r>
              <a:rPr lang="en-US" sz="3000" dirty="0">
                <a:latin typeface="Calibri" pitchFamily="34" charset="0"/>
                <a:cs typeface="Calibri" pitchFamily="34" charset="0"/>
              </a:rPr>
              <a:t>Long wait times</a:t>
            </a:r>
          </a:p>
          <a:p>
            <a:pPr lvl="1">
              <a:buSzPct val="80000"/>
            </a:pPr>
            <a:r>
              <a:rPr lang="en-US" sz="3000" dirty="0">
                <a:latin typeface="Calibri" pitchFamily="34" charset="0"/>
                <a:cs typeface="Calibri" pitchFamily="34" charset="0"/>
              </a:rPr>
              <a:t>Distance between VA Medical Centers</a:t>
            </a:r>
          </a:p>
          <a:p>
            <a:pPr>
              <a:buSzPct val="80000"/>
            </a:pPr>
            <a:r>
              <a:rPr lang="en-US" sz="3200" dirty="0">
                <a:latin typeface="Calibri" pitchFamily="34" charset="0"/>
                <a:cs typeface="Calibri" pitchFamily="34" charset="0"/>
              </a:rPr>
              <a:t>Recent legislation changes have made it easier for the Veteran to obtain care at a non-VA facility</a:t>
            </a:r>
          </a:p>
          <a:p>
            <a:pPr>
              <a:buSzPct val="80000"/>
            </a:pPr>
            <a:endParaRPr lang="en-US" sz="3200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553200"/>
            <a:ext cx="9055100" cy="0"/>
          </a:xfrm>
          <a:prstGeom prst="line">
            <a:avLst/>
          </a:prstGeom>
          <a:noFill/>
          <a:ln w="9525">
            <a:solidFill>
              <a:srgbClr val="1D4296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314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0E043-4489-4A8C-AF08-01BA58334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218" y="1066800"/>
            <a:ext cx="8229600" cy="1066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80725-076C-4AF6-8264-A72ED6A50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Duplicate Claims/Previously Paid</a:t>
            </a:r>
          </a:p>
          <a:p>
            <a:r>
              <a:rPr lang="en-US" dirty="0"/>
              <a:t>Medical Records needed</a:t>
            </a:r>
          </a:p>
          <a:p>
            <a:r>
              <a:rPr lang="en-US" dirty="0"/>
              <a:t>Billing/Coding Errors</a:t>
            </a:r>
          </a:p>
          <a:p>
            <a:r>
              <a:rPr lang="en-US" dirty="0"/>
              <a:t>Submit claim to wrong Contractor</a:t>
            </a:r>
          </a:p>
          <a:p>
            <a:r>
              <a:rPr lang="en-US" dirty="0"/>
              <a:t>Authorization Errors</a:t>
            </a:r>
          </a:p>
          <a:p>
            <a:pPr lvl="1"/>
            <a:r>
              <a:rPr lang="en-US" dirty="0"/>
              <a:t>Exceeds Visits, Not Authorized, location of treatment, etc.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EBA565-F912-4418-AA32-3689AB29A15E}"/>
              </a:ext>
            </a:extLst>
          </p:cNvPr>
          <p:cNvSpPr txBox="1">
            <a:spLocks/>
          </p:cNvSpPr>
          <p:nvPr/>
        </p:nvSpPr>
        <p:spPr>
          <a:xfrm>
            <a:off x="457200" y="889600"/>
            <a:ext cx="8229600" cy="1143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Top Reasons for Rejected Claims</a:t>
            </a:r>
          </a:p>
        </p:txBody>
      </p:sp>
    </p:spTree>
    <p:extLst>
      <p:ext uri="{BB962C8B-B14F-4D97-AF65-F5344CB8AC3E}">
        <p14:creationId xmlns:p14="http://schemas.microsoft.com/office/powerpoint/2010/main" val="855581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9EF2B-7360-4DA2-B951-D6A69A4B6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89287-0AF8-434D-92F8-D67B990B9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Timely Filed</a:t>
            </a:r>
          </a:p>
          <a:p>
            <a:r>
              <a:rPr lang="en-US" dirty="0"/>
              <a:t>Non Emergent Care</a:t>
            </a:r>
          </a:p>
          <a:p>
            <a:r>
              <a:rPr lang="en-US" dirty="0"/>
              <a:t>Not Authorized</a:t>
            </a:r>
          </a:p>
          <a:p>
            <a:r>
              <a:rPr lang="en-US" dirty="0"/>
              <a:t>Not registered and/or no treatment in 24 months</a:t>
            </a:r>
          </a:p>
          <a:p>
            <a:r>
              <a:rPr lang="en-US" dirty="0"/>
              <a:t>VA available</a:t>
            </a:r>
          </a:p>
          <a:p>
            <a:r>
              <a:rPr lang="en-US" dirty="0"/>
              <a:t>OHI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49104F-1896-4355-A7B2-7D0F507D5196}"/>
              </a:ext>
            </a:extLst>
          </p:cNvPr>
          <p:cNvSpPr txBox="1">
            <a:spLocks/>
          </p:cNvSpPr>
          <p:nvPr/>
        </p:nvSpPr>
        <p:spPr>
          <a:xfrm>
            <a:off x="533400" y="1066800"/>
            <a:ext cx="8229600" cy="1143000"/>
          </a:xfrm>
          <a:prstGeom prst="rect">
            <a:avLst/>
          </a:prstGeo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Top Reasons for Denied Claims</a:t>
            </a:r>
          </a:p>
        </p:txBody>
      </p:sp>
    </p:spTree>
    <p:extLst>
      <p:ext uri="{BB962C8B-B14F-4D97-AF65-F5344CB8AC3E}">
        <p14:creationId xmlns:p14="http://schemas.microsoft.com/office/powerpoint/2010/main" val="17004788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/>
          <a:lstStyle/>
          <a:p>
            <a:pPr algn="ctr"/>
            <a:r>
              <a:rPr lang="en-US" dirty="0"/>
              <a:t>General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US" dirty="0"/>
              <a:t>Patient Access Training</a:t>
            </a:r>
          </a:p>
          <a:p>
            <a:pPr lvl="1"/>
            <a:r>
              <a:rPr lang="en-US" dirty="0"/>
              <a:t>Identify correct VA payer</a:t>
            </a:r>
          </a:p>
          <a:p>
            <a:pPr lvl="2"/>
            <a:r>
              <a:rPr lang="en-US" dirty="0"/>
              <a:t>Check Auth form</a:t>
            </a:r>
          </a:p>
          <a:p>
            <a:pPr lvl="2"/>
            <a:r>
              <a:rPr lang="en-US" dirty="0"/>
              <a:t>Ask patient for SC emergency claims</a:t>
            </a:r>
          </a:p>
          <a:p>
            <a:pPr lvl="2"/>
            <a:r>
              <a:rPr lang="en-US" dirty="0"/>
              <a:t>Send NSC emergency to closest VA Medical Center</a:t>
            </a:r>
          </a:p>
          <a:p>
            <a:pPr lvl="1"/>
            <a:r>
              <a:rPr lang="en-US" dirty="0"/>
              <a:t>Eligibility Determination</a:t>
            </a:r>
          </a:p>
          <a:p>
            <a:pPr lvl="2"/>
            <a:r>
              <a:rPr lang="en-US" dirty="0"/>
              <a:t>Use patient SS#, not DOD number or Benefits ID number</a:t>
            </a:r>
          </a:p>
          <a:p>
            <a:pPr lvl="2"/>
            <a:r>
              <a:rPr lang="en-US" dirty="0"/>
              <a:t>Is patient registered with the VA?</a:t>
            </a:r>
          </a:p>
          <a:p>
            <a:pPr lvl="2"/>
            <a:r>
              <a:rPr lang="en-US" dirty="0"/>
              <a:t>Last VA treatment date within 24 months?</a:t>
            </a:r>
          </a:p>
          <a:p>
            <a:pPr lvl="2"/>
            <a:r>
              <a:rPr lang="en-US" dirty="0"/>
              <a:t>Where are they assigned for treatment?</a:t>
            </a:r>
          </a:p>
          <a:p>
            <a:pPr lvl="1"/>
            <a:r>
              <a:rPr lang="en-US" b="1" dirty="0"/>
              <a:t>Be proactive about authorizations</a:t>
            </a:r>
          </a:p>
          <a:p>
            <a:pPr lvl="1"/>
            <a:r>
              <a:rPr lang="en-US" dirty="0"/>
              <a:t>Timely Notification Requirements</a:t>
            </a:r>
          </a:p>
          <a:p>
            <a:r>
              <a:rPr lang="en-US" dirty="0"/>
              <a:t>Take advantage of VA training webinars</a:t>
            </a:r>
          </a:p>
          <a:p>
            <a:pPr lvl="1"/>
            <a:r>
              <a:rPr lang="en-US" dirty="0"/>
              <a:t>www.va.gov/COMMUNITYCARE/providers</a:t>
            </a:r>
          </a:p>
          <a:p>
            <a:r>
              <a:rPr lang="en-US" dirty="0"/>
              <a:t>Provide Patient Education</a:t>
            </a:r>
          </a:p>
          <a:p>
            <a:pPr lvl="1"/>
            <a:r>
              <a:rPr lang="en-US" dirty="0"/>
              <a:t>Eligibility for Emergency Care</a:t>
            </a:r>
          </a:p>
          <a:p>
            <a:pPr lvl="1"/>
            <a:r>
              <a:rPr lang="en-US" dirty="0"/>
              <a:t>Transfer refusal consequences and consent</a:t>
            </a:r>
          </a:p>
        </p:txBody>
      </p:sp>
    </p:spTree>
    <p:extLst>
      <p:ext uri="{BB962C8B-B14F-4D97-AF65-F5344CB8AC3E}">
        <p14:creationId xmlns:p14="http://schemas.microsoft.com/office/powerpoint/2010/main" val="17246407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43000"/>
            <a:ext cx="8382000" cy="5430838"/>
          </a:xfrm>
          <a:ln>
            <a:solidFill>
              <a:schemeClr val="tx2"/>
            </a:solidFill>
          </a:ln>
        </p:spPr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sz="2400" dirty="0"/>
              <a:t>Billing</a:t>
            </a:r>
          </a:p>
          <a:p>
            <a:pPr lvl="1"/>
            <a:r>
              <a:rPr lang="en-US" sz="2400" dirty="0"/>
              <a:t>Submit Electronically</a:t>
            </a:r>
          </a:p>
          <a:p>
            <a:pPr lvl="1"/>
            <a:r>
              <a:rPr lang="en-US" sz="2400" dirty="0"/>
              <a:t>Submit paper  claims quickly to allow time for scanning and identification within timely filing limitations</a:t>
            </a:r>
          </a:p>
          <a:p>
            <a:r>
              <a:rPr lang="en-US" sz="2400" dirty="0"/>
              <a:t>Follow up</a:t>
            </a:r>
          </a:p>
          <a:p>
            <a:pPr lvl="1"/>
            <a:r>
              <a:rPr lang="en-US" sz="2400" dirty="0"/>
              <a:t>Establish process for PFRAR scanning</a:t>
            </a:r>
          </a:p>
          <a:p>
            <a:pPr lvl="1"/>
            <a:r>
              <a:rPr lang="en-US" sz="2400" dirty="0"/>
              <a:t>Work with your VA to implement efficient follow up procedures</a:t>
            </a:r>
          </a:p>
          <a:p>
            <a:pPr lvl="1"/>
            <a:r>
              <a:rPr lang="en-US" sz="2400" dirty="0"/>
              <a:t>Begin follow up at 30 days after claim submission</a:t>
            </a:r>
            <a:r>
              <a:rPr lang="en-US" sz="2100" dirty="0"/>
              <a:t>* </a:t>
            </a:r>
          </a:p>
          <a:p>
            <a:r>
              <a:rPr lang="en-US" sz="2400" dirty="0"/>
              <a:t>Denials</a:t>
            </a:r>
          </a:p>
          <a:p>
            <a:pPr lvl="1"/>
            <a:r>
              <a:rPr lang="en-US" sz="2400" dirty="0"/>
              <a:t>Track your denials to identify causes that can be corrected</a:t>
            </a:r>
          </a:p>
          <a:p>
            <a:r>
              <a:rPr lang="en-US" sz="2400" dirty="0"/>
              <a:t>Coding </a:t>
            </a:r>
          </a:p>
          <a:p>
            <a:pPr lvl="1"/>
            <a:r>
              <a:rPr lang="en-US" sz="2400" dirty="0"/>
              <a:t>VA follows CMS guidelines</a:t>
            </a:r>
          </a:p>
          <a:p>
            <a:pPr lvl="1"/>
            <a:r>
              <a:rPr lang="en-US" sz="2400" dirty="0"/>
              <a:t>Track your denials</a:t>
            </a:r>
            <a:endParaRPr lang="en-US" sz="2100" dirty="0"/>
          </a:p>
          <a:p>
            <a:r>
              <a:rPr lang="en-US" sz="2400" dirty="0"/>
              <a:t>Appeals</a:t>
            </a:r>
          </a:p>
          <a:p>
            <a:pPr lvl="1"/>
            <a:r>
              <a:rPr lang="en-US" sz="2100" dirty="0"/>
              <a:t>C</a:t>
            </a:r>
            <a:r>
              <a:rPr lang="en-US" sz="2400" dirty="0"/>
              <a:t>an be submitted with documentation within 1 year</a:t>
            </a:r>
          </a:p>
          <a:p>
            <a:pPr lvl="1"/>
            <a:r>
              <a:rPr lang="en-US" sz="2400" dirty="0"/>
              <a:t>May need to involve the patient</a:t>
            </a:r>
          </a:p>
        </p:txBody>
      </p:sp>
    </p:spTree>
    <p:extLst>
      <p:ext uri="{BB962C8B-B14F-4D97-AF65-F5344CB8AC3E}">
        <p14:creationId xmlns:p14="http://schemas.microsoft.com/office/powerpoint/2010/main" val="37024192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37CC706-01E1-40CC-AF54-543D42F5823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990600"/>
            <a:ext cx="73914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3417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/>
              <a:t>QUESTIONS?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Lori Lipocky, CPCU</a:t>
            </a:r>
          </a:p>
          <a:p>
            <a:r>
              <a:rPr lang="en-US" dirty="0">
                <a:hlinkClick r:id="rId2"/>
              </a:rPr>
              <a:t>Lori.Lipocky@AspirionHealth.com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29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82000" cy="1066800"/>
          </a:xfrm>
          <a:solidFill>
            <a:schemeClr val="bg2"/>
          </a:solidFill>
          <a:ln w="57150">
            <a:solidFill>
              <a:schemeClr val="tx2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dirty="0">
                <a:latin typeface="Calibri" pitchFamily="34" charset="0"/>
                <a:cs typeface="Calibri" pitchFamily="34" charset="0"/>
              </a:rPr>
              <a:t>What does it mean for most medical providers?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12264"/>
            <a:ext cx="8382000" cy="4440936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buSzPct val="80000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VA claim process can be tedious, time intensive and complicated</a:t>
            </a:r>
          </a:p>
          <a:p>
            <a:pPr>
              <a:buSzPct val="80000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A/R builds up quickly, even at smaller facilities</a:t>
            </a:r>
          </a:p>
          <a:p>
            <a:pPr>
              <a:buSzPct val="80000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Low reimbursement makes it hard to allocate the resources necessary for successful collection</a:t>
            </a:r>
          </a:p>
          <a:p>
            <a:pPr>
              <a:buSzPct val="80000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Lack of confidence in timely and accurate reimbursement</a:t>
            </a:r>
          </a:p>
          <a:p>
            <a:pPr>
              <a:buSzPct val="80000"/>
            </a:pPr>
            <a:r>
              <a:rPr lang="en-US" sz="2400" dirty="0">
                <a:latin typeface="Calibri" pitchFamily="34" charset="0"/>
                <a:cs typeface="Calibri" pitchFamily="34" charset="0"/>
              </a:rPr>
              <a:t>Multiple changes are occurring as the VA restructures to fulfill commitments made in the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Mission Act of 2018</a:t>
            </a:r>
          </a:p>
          <a:p>
            <a:pPr lvl="1"/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lvl="1"/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0" y="6553200"/>
            <a:ext cx="9055100" cy="0"/>
          </a:xfrm>
          <a:prstGeom prst="line">
            <a:avLst/>
          </a:prstGeom>
          <a:noFill/>
          <a:ln w="9525">
            <a:solidFill>
              <a:srgbClr val="1D4296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680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68D33-062B-42E2-A1E3-3C2E2983B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Intent of the Mission Act</a:t>
            </a:r>
          </a:p>
          <a:p>
            <a:pPr lvl="1"/>
            <a:r>
              <a:rPr lang="en-US" dirty="0"/>
              <a:t>Give Veterans access to health care where and when they need it</a:t>
            </a:r>
          </a:p>
          <a:p>
            <a:pPr lvl="2"/>
            <a:r>
              <a:rPr lang="en-US" dirty="0"/>
              <a:t>Replace Veteran’s Choice</a:t>
            </a:r>
          </a:p>
          <a:p>
            <a:pPr lvl="2"/>
            <a:r>
              <a:rPr lang="en-US" dirty="0"/>
              <a:t>Access to Urgent Care</a:t>
            </a:r>
          </a:p>
          <a:p>
            <a:pPr lvl="2"/>
            <a:r>
              <a:rPr lang="en-US" dirty="0"/>
              <a:t>Established Community Care Network</a:t>
            </a:r>
          </a:p>
          <a:p>
            <a:pPr lvl="1"/>
            <a:r>
              <a:rPr lang="en-US" dirty="0"/>
              <a:t>Improve community care for Veterans, their families, community providers and VA employees</a:t>
            </a:r>
          </a:p>
          <a:p>
            <a:pPr lvl="1"/>
            <a:endParaRPr lang="en-US" dirty="0"/>
          </a:p>
          <a:p>
            <a:pPr marL="109728" indent="0" algn="ctr">
              <a:buNone/>
            </a:pP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8A60C9-79CE-4B77-ADFC-BC93276DCF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MISSION Act of 2018</a:t>
            </a:r>
          </a:p>
        </p:txBody>
      </p:sp>
    </p:spTree>
    <p:extLst>
      <p:ext uri="{BB962C8B-B14F-4D97-AF65-F5344CB8AC3E}">
        <p14:creationId xmlns:p14="http://schemas.microsoft.com/office/powerpoint/2010/main" val="300323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3E725-2AC7-4A4A-B5CA-F2A1FE741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800" dirty="0"/>
              <a:t>Access to Urgent Care/Walk-In Clinics for emergency services without authorization</a:t>
            </a:r>
          </a:p>
          <a:p>
            <a:pPr marL="41148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Streamlined eligibility criteria</a:t>
            </a:r>
          </a:p>
          <a:p>
            <a:pPr marL="41148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Improved customer service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Telehealth– care through phone or computer</a:t>
            </a:r>
          </a:p>
          <a:p>
            <a:pPr marL="41148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Easier Access to community care providers</a:t>
            </a:r>
          </a:p>
          <a:p>
            <a:pPr marL="41148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Better coordination between regions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967D97-D395-41A4-A36D-13AEB6B5CE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Benefit to Veterans</a:t>
            </a:r>
          </a:p>
        </p:txBody>
      </p:sp>
    </p:spTree>
    <p:extLst>
      <p:ext uri="{BB962C8B-B14F-4D97-AF65-F5344CB8AC3E}">
        <p14:creationId xmlns:p14="http://schemas.microsoft.com/office/powerpoint/2010/main" val="310644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3E725-2AC7-4A4A-B5CA-F2A1FE741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Easier interaction with the VA</a:t>
            </a:r>
          </a:p>
          <a:p>
            <a:r>
              <a:rPr lang="en-US" dirty="0"/>
              <a:t>Faster payment</a:t>
            </a:r>
          </a:p>
          <a:p>
            <a:pPr lvl="1"/>
            <a:r>
              <a:rPr lang="en-US" dirty="0"/>
              <a:t>Electronic claims paid within 30 days</a:t>
            </a:r>
          </a:p>
          <a:p>
            <a:pPr lvl="2"/>
            <a:r>
              <a:rPr lang="en-US" dirty="0"/>
              <a:t>Denial response within 30 day</a:t>
            </a:r>
          </a:p>
          <a:p>
            <a:pPr lvl="1"/>
            <a:r>
              <a:rPr lang="en-US" dirty="0"/>
              <a:t>Paper claims paid within 45 days</a:t>
            </a:r>
          </a:p>
          <a:p>
            <a:pPr lvl="2"/>
            <a:r>
              <a:rPr lang="en-US" dirty="0"/>
              <a:t>Denial response within 45 days</a:t>
            </a:r>
          </a:p>
          <a:p>
            <a:r>
              <a:rPr lang="en-US" dirty="0"/>
              <a:t>Electronic platform for submissions </a:t>
            </a:r>
          </a:p>
          <a:p>
            <a:pPr lvl="1"/>
            <a:r>
              <a:rPr lang="en-US" dirty="0"/>
              <a:t>Late 2019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967D97-D395-41A4-A36D-13AEB6B5CE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Benefit to Community Providers</a:t>
            </a:r>
          </a:p>
        </p:txBody>
      </p:sp>
    </p:spTree>
    <p:extLst>
      <p:ext uri="{BB962C8B-B14F-4D97-AF65-F5344CB8AC3E}">
        <p14:creationId xmlns:p14="http://schemas.microsoft.com/office/powerpoint/2010/main" val="353322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>
            <a:normAutofit/>
          </a:bodyPr>
          <a:lstStyle/>
          <a:p>
            <a:r>
              <a:rPr lang="en-US" dirty="0"/>
              <a:t>Types of VA care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sz="3600" dirty="0"/>
              <a:t>Emergency Care</a:t>
            </a:r>
          </a:p>
          <a:p>
            <a:pPr lvl="1"/>
            <a:endParaRPr lang="en-US" sz="3600" dirty="0"/>
          </a:p>
          <a:p>
            <a:pPr lvl="1"/>
            <a:r>
              <a:rPr lang="en-US" sz="3600" dirty="0"/>
              <a:t>Purchased Care</a:t>
            </a:r>
          </a:p>
          <a:p>
            <a:pPr marL="411480" lvl="1" indent="0">
              <a:buNone/>
            </a:pPr>
            <a:endParaRPr lang="en-US" sz="3600" dirty="0"/>
          </a:p>
          <a:p>
            <a:pPr lvl="1"/>
            <a:r>
              <a:rPr lang="en-US" sz="3600" dirty="0"/>
              <a:t>Champ VA</a:t>
            </a:r>
          </a:p>
          <a:p>
            <a:pPr lvl="1"/>
            <a:endParaRPr lang="en-US" sz="3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  <a:solidFill>
            <a:schemeClr val="bg2"/>
          </a:solidFill>
          <a:ln w="76200">
            <a:solidFill>
              <a:schemeClr val="tx2"/>
            </a:solidFill>
          </a:ln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Types of Non-VA Claims</a:t>
            </a:r>
          </a:p>
        </p:txBody>
      </p:sp>
    </p:spTree>
    <p:extLst>
      <p:ext uri="{BB962C8B-B14F-4D97-AF65-F5344CB8AC3E}">
        <p14:creationId xmlns:p14="http://schemas.microsoft.com/office/powerpoint/2010/main" val="3066770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03A7A4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9D1201665AF64FB19C6BC1A0C497D4" ma:contentTypeVersion="4" ma:contentTypeDescription="Create a new document." ma:contentTypeScope="" ma:versionID="5106fdd54ab823e3a927dc55b4f59dec">
  <xsd:schema xmlns:xsd="http://www.w3.org/2001/XMLSchema" xmlns:xs="http://www.w3.org/2001/XMLSchema" xmlns:p="http://schemas.microsoft.com/office/2006/metadata/properties" xmlns:ns3="b51b63e1-465e-4b03-9cfb-e926f2bcf178" targetNamespace="http://schemas.microsoft.com/office/2006/metadata/properties" ma:root="true" ma:fieldsID="88427f29d210f89a26d0b0d51cceaa8f" ns3:_="">
    <xsd:import namespace="b51b63e1-465e-4b03-9cfb-e926f2bcf1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1b63e1-465e-4b03-9cfb-e926f2bcf1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2B1E1C-C6DF-4E4B-8DDF-C6B633CF42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8822FF-4E2F-437B-A940-E109F835BD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1b63e1-465e-4b03-9cfb-e926f2bcf1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1D1270-2F29-4B63-95DB-7CF5B6E16BC7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b51b63e1-465e-4b03-9cfb-e926f2bcf1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61455</TotalTime>
  <Words>2389</Words>
  <Application>Microsoft Office PowerPoint</Application>
  <PresentationFormat>On-screen Show (4:3)</PresentationFormat>
  <Paragraphs>423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1" baseType="lpstr">
      <vt:lpstr>Arial</vt:lpstr>
      <vt:lpstr>Calibri</vt:lpstr>
      <vt:lpstr>Georgia</vt:lpstr>
      <vt:lpstr>Trebuchet MS</vt:lpstr>
      <vt:lpstr>Wingdings 2</vt:lpstr>
      <vt:lpstr>Urban</vt:lpstr>
      <vt:lpstr>VETERANS ADMINISTRATION CLAIMS </vt:lpstr>
      <vt:lpstr>What We Will Cover Today</vt:lpstr>
      <vt:lpstr>A Look at The Veterans Health Administration</vt:lpstr>
      <vt:lpstr>So why is your volume of VA patients increasing?</vt:lpstr>
      <vt:lpstr>What does it mean for most medical providers?</vt:lpstr>
      <vt:lpstr>MISSION Act of 2018</vt:lpstr>
      <vt:lpstr>Benefit to Veterans</vt:lpstr>
      <vt:lpstr>Benefit to Community Providers</vt:lpstr>
      <vt:lpstr>PowerPoint Presentation</vt:lpstr>
      <vt:lpstr>EMERGENT CARE </vt:lpstr>
      <vt:lpstr>EMERGENT CARE Title 38  (Service Connected)</vt:lpstr>
      <vt:lpstr>EMERGENT CARE Title 38  (Service Connected)</vt:lpstr>
      <vt:lpstr>EMERGENT CARE Mill Bill  (not service connected)</vt:lpstr>
      <vt:lpstr>EMERGENT CARE Mill Bill</vt:lpstr>
      <vt:lpstr>VA as Secondary</vt:lpstr>
      <vt:lpstr>PURCHASED CARE</vt:lpstr>
      <vt:lpstr>Purchased Care Programs (Pre-Approved Medical Care authorized by VA) </vt:lpstr>
      <vt:lpstr>Authorizations</vt:lpstr>
      <vt:lpstr>VAMC Authorization/SEOC Form</vt:lpstr>
      <vt:lpstr> Purchased Care Treatment </vt:lpstr>
      <vt:lpstr>Purchased Care Considerations</vt:lpstr>
      <vt:lpstr>Purchased Care Claims and Payments</vt:lpstr>
      <vt:lpstr>Claim Submissions Preauthorized Claims</vt:lpstr>
      <vt:lpstr>VA Community Care Network (CCN)  </vt:lpstr>
      <vt:lpstr>CCN Eligibility Criteria</vt:lpstr>
      <vt:lpstr>CCN-Eligibility Access Standards</vt:lpstr>
      <vt:lpstr>CCN-Optum </vt:lpstr>
      <vt:lpstr> </vt:lpstr>
      <vt:lpstr>CCN-Optum </vt:lpstr>
      <vt:lpstr>PowerPoint Presentation</vt:lpstr>
      <vt:lpstr>CCN-Optum </vt:lpstr>
      <vt:lpstr>CHAMP VA</vt:lpstr>
      <vt:lpstr>CHAMP VA</vt:lpstr>
      <vt:lpstr>BILLING AND COLLECTING ON VA CLAIMS</vt:lpstr>
      <vt:lpstr>PowerPoint Presentation</vt:lpstr>
      <vt:lpstr>PowerPoint Presentation</vt:lpstr>
      <vt:lpstr>PowerPoint Presentation</vt:lpstr>
      <vt:lpstr>Billing and Collection Resources</vt:lpstr>
      <vt:lpstr>PowerPoint Presentation</vt:lpstr>
      <vt:lpstr>PowerPoint Presentation</vt:lpstr>
      <vt:lpstr>PowerPoint Presentation</vt:lpstr>
      <vt:lpstr>General Recommendations</vt:lpstr>
      <vt:lpstr>PowerPoint Presentation</vt:lpstr>
      <vt:lpstr>PowerPoint Presentation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Beth</dc:creator>
  <cp:lastModifiedBy>Sarah Miller</cp:lastModifiedBy>
  <cp:revision>257</cp:revision>
  <cp:lastPrinted>2019-09-16T15:13:24Z</cp:lastPrinted>
  <dcterms:created xsi:type="dcterms:W3CDTF">2012-10-08T20:53:31Z</dcterms:created>
  <dcterms:modified xsi:type="dcterms:W3CDTF">2022-07-18T18:29:47Z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0x010100889D1201665AF64FB19C6BC1A0C497D4</vt:lpwstr>
  </property>
</Properties>
</file>