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60" r:id="rId6"/>
    <p:sldId id="311" r:id="rId7"/>
    <p:sldId id="284" r:id="rId8"/>
    <p:sldId id="287" r:id="rId9"/>
    <p:sldId id="334" r:id="rId10"/>
    <p:sldId id="313" r:id="rId11"/>
    <p:sldId id="314" r:id="rId12"/>
    <p:sldId id="315" r:id="rId13"/>
    <p:sldId id="321" r:id="rId14"/>
    <p:sldId id="322" r:id="rId15"/>
    <p:sldId id="323" r:id="rId16"/>
    <p:sldId id="324" r:id="rId17"/>
    <p:sldId id="325" r:id="rId18"/>
    <p:sldId id="327" r:id="rId19"/>
    <p:sldId id="326" r:id="rId20"/>
    <p:sldId id="328" r:id="rId21"/>
    <p:sldId id="329" r:id="rId22"/>
    <p:sldId id="330" r:id="rId23"/>
    <p:sldId id="331" r:id="rId24"/>
    <p:sldId id="332" r:id="rId25"/>
    <p:sldId id="333" r:id="rId26"/>
    <p:sldId id="339" r:id="rId27"/>
    <p:sldId id="340" r:id="rId28"/>
    <p:sldId id="337" r:id="rId29"/>
    <p:sldId id="316" r:id="rId30"/>
    <p:sldId id="317" r:id="rId31"/>
    <p:sldId id="318" r:id="rId32"/>
    <p:sldId id="320" r:id="rId33"/>
    <p:sldId id="335" r:id="rId34"/>
    <p:sldId id="29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Gaul" initials="CG" lastIdx="15" clrIdx="0"/>
  <p:cmAuthor id="2" name="Shannon Ehrola" initials="S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5CF"/>
    <a:srgbClr val="F1B434"/>
    <a:srgbClr val="606060"/>
    <a:srgbClr val="0078AB"/>
    <a:srgbClr val="FD8241"/>
    <a:srgbClr val="FD8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00" autoAdjust="0"/>
    <p:restoredTop sz="94660"/>
  </p:normalViewPr>
  <p:slideViewPr>
    <p:cSldViewPr snapToGrid="0">
      <p:cViewPr varScale="1">
        <p:scale>
          <a:sx n="86" d="100"/>
          <a:sy n="86" d="100"/>
        </p:scale>
        <p:origin x="610" y="58"/>
      </p:cViewPr>
      <p:guideLst>
        <p:guide orient="horz" pos="2160"/>
        <p:guide pos="3840"/>
      </p:guideLst>
    </p:cSldViewPr>
  </p:slideViewPr>
  <p:notesTextViewPr>
    <p:cViewPr>
      <p:scale>
        <a:sx n="1" d="1"/>
        <a:sy n="1" d="1"/>
      </p:scale>
      <p:origin x="0" y="0"/>
    </p:cViewPr>
  </p:notesTextViewPr>
  <p:sorterViewPr>
    <p:cViewPr>
      <p:scale>
        <a:sx n="100" d="100"/>
        <a:sy n="100" d="100"/>
      </p:scale>
      <p:origin x="0" y="-9732"/>
    </p:cViewPr>
  </p:sorterViewPr>
  <p:notesViewPr>
    <p:cSldViewPr snapToGrid="0">
      <p:cViewPr varScale="1">
        <p:scale>
          <a:sx n="95" d="100"/>
          <a:sy n="95" d="100"/>
        </p:scale>
        <p:origin x="3187"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2702E6-C6EE-4E6D-82F4-610653B210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00A78F-B964-4817-B741-A762F82302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74575-6D2E-4669-A3E1-9C4B1B5D15BB}" type="datetimeFigureOut">
              <a:rPr lang="en-US" smtClean="0"/>
              <a:t>7/18/2022</a:t>
            </a:fld>
            <a:endParaRPr lang="en-US"/>
          </a:p>
        </p:txBody>
      </p:sp>
      <p:sp>
        <p:nvSpPr>
          <p:cNvPr id="4" name="Footer Placeholder 3">
            <a:extLst>
              <a:ext uri="{FF2B5EF4-FFF2-40B4-BE49-F238E27FC236}">
                <a16:creationId xmlns:a16="http://schemas.microsoft.com/office/drawing/2014/main" id="{71F61B14-5578-4C1D-9937-08FD50E46E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B9812C-C149-46DB-8E2E-FAD16CC33E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9011FF5-4468-42BF-A8E2-64D5A8F6FC1E}" type="slidenum">
              <a:rPr lang="en-US" smtClean="0"/>
              <a:t>‹#›</a:t>
            </a:fld>
            <a:endParaRPr lang="en-US"/>
          </a:p>
        </p:txBody>
      </p:sp>
    </p:spTree>
    <p:extLst>
      <p:ext uri="{BB962C8B-B14F-4D97-AF65-F5344CB8AC3E}">
        <p14:creationId xmlns:p14="http://schemas.microsoft.com/office/powerpoint/2010/main" val="3149784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96498-529E-4D57-A22E-B07CE589BE33}"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2AEBB-7F39-4682-9237-8C0FA08A0D23}" type="slidenum">
              <a:rPr lang="en-US" smtClean="0"/>
              <a:t>‹#›</a:t>
            </a:fld>
            <a:endParaRPr lang="en-US"/>
          </a:p>
        </p:txBody>
      </p:sp>
    </p:spTree>
    <p:extLst>
      <p:ext uri="{BB962C8B-B14F-4D97-AF65-F5344CB8AC3E}">
        <p14:creationId xmlns:p14="http://schemas.microsoft.com/office/powerpoint/2010/main" val="1542681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D5A7AE-5B9A-4750-8A9E-F3D4ECFBBC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616"/>
          <a:stretch/>
        </p:blipFill>
        <p:spPr>
          <a:xfrm>
            <a:off x="0" y="0"/>
            <a:ext cx="8017328" cy="6858000"/>
          </a:xfrm>
          <a:prstGeom prst="rect">
            <a:avLst/>
          </a:prstGeom>
        </p:spPr>
      </p:pic>
      <p:pic>
        <p:nvPicPr>
          <p:cNvPr id="13" name="Graphic 12">
            <a:extLst>
              <a:ext uri="{FF2B5EF4-FFF2-40B4-BE49-F238E27FC236}">
                <a16:creationId xmlns:a16="http://schemas.microsoft.com/office/drawing/2014/main" id="{065B65E6-B4BA-4B06-8BA2-2C03DAB425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847659" y="0"/>
            <a:ext cx="9344341" cy="6858000"/>
          </a:xfrm>
          <a:prstGeom prst="rect">
            <a:avLst/>
          </a:prstGeom>
        </p:spPr>
      </p:pic>
      <p:sp>
        <p:nvSpPr>
          <p:cNvPr id="2" name="Title 1">
            <a:extLst>
              <a:ext uri="{FF2B5EF4-FFF2-40B4-BE49-F238E27FC236}">
                <a16:creationId xmlns:a16="http://schemas.microsoft.com/office/drawing/2014/main" id="{7D87B77A-7B49-45E1-AC9A-214704E85481}"/>
              </a:ext>
            </a:extLst>
          </p:cNvPr>
          <p:cNvSpPr>
            <a:spLocks noGrp="1"/>
          </p:cNvSpPr>
          <p:nvPr>
            <p:ph type="ctrTitle"/>
          </p:nvPr>
        </p:nvSpPr>
        <p:spPr>
          <a:xfrm>
            <a:off x="6579909" y="3429000"/>
            <a:ext cx="5081048" cy="2387600"/>
          </a:xfrm>
        </p:spPr>
        <p:txBody>
          <a:bodyPr anchor="t">
            <a:normAutofit/>
          </a:bodyPr>
          <a:lstStyle>
            <a:lvl1pPr algn="l">
              <a:defRPr sz="2800">
                <a:solidFill>
                  <a:schemeClr val="bg1"/>
                </a:solidFill>
              </a:defRPr>
            </a:lvl1pPr>
          </a:lstStyle>
          <a:p>
            <a:r>
              <a:rPr lang="en-US" dirty="0"/>
              <a:t>Click to edit Master title style</a:t>
            </a:r>
          </a:p>
        </p:txBody>
      </p:sp>
      <p:pic>
        <p:nvPicPr>
          <p:cNvPr id="11" name="Graphic 10">
            <a:extLst>
              <a:ext uri="{FF2B5EF4-FFF2-40B4-BE49-F238E27FC236}">
                <a16:creationId xmlns:a16="http://schemas.microsoft.com/office/drawing/2014/main" id="{09B4DF01-E947-4382-9860-FD3F007AF2B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52601" y="725863"/>
            <a:ext cx="5556626" cy="3046271"/>
          </a:xfrm>
          <a:prstGeom prst="rect">
            <a:avLst/>
          </a:prstGeom>
        </p:spPr>
      </p:pic>
    </p:spTree>
    <p:extLst>
      <p:ext uri="{BB962C8B-B14F-4D97-AF65-F5344CB8AC3E}">
        <p14:creationId xmlns:p14="http://schemas.microsoft.com/office/powerpoint/2010/main" val="185284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079EF-E7F0-4A25-8CEC-0AB3F4FF2E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E2E55B-56C0-4CE2-A630-B0790E5315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A19BD9-E0D9-487E-A5B4-D8CF5C72A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Graphic 9">
            <a:extLst>
              <a:ext uri="{FF2B5EF4-FFF2-40B4-BE49-F238E27FC236}">
                <a16:creationId xmlns:a16="http://schemas.microsoft.com/office/drawing/2014/main" id="{90D054CA-95A7-46DD-8931-FD4991B156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11" name="Graphic 10">
            <a:extLst>
              <a:ext uri="{FF2B5EF4-FFF2-40B4-BE49-F238E27FC236}">
                <a16:creationId xmlns:a16="http://schemas.microsoft.com/office/drawing/2014/main" id="{410DFB6E-EB9C-43D6-8DDC-F0CC90E18C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3" name="TextBox 12">
            <a:extLst>
              <a:ext uri="{FF2B5EF4-FFF2-40B4-BE49-F238E27FC236}">
                <a16:creationId xmlns:a16="http://schemas.microsoft.com/office/drawing/2014/main" id="{D8BB7AD3-2693-4439-9EC7-3935F9D7EA24}"/>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5" name="Slide Number Placeholder 4">
            <a:extLst>
              <a:ext uri="{FF2B5EF4-FFF2-40B4-BE49-F238E27FC236}">
                <a16:creationId xmlns:a16="http://schemas.microsoft.com/office/drawing/2014/main" id="{6907ABAD-096D-4E2F-9E06-1FA87791B4CA}"/>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85112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5877-F71A-4BBD-86D9-A495497D3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9F414E-EDC8-4CD0-8199-BCB0CE0601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6D9C27-4AC4-46AB-91EC-F114CCA4D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Graphic 9">
            <a:extLst>
              <a:ext uri="{FF2B5EF4-FFF2-40B4-BE49-F238E27FC236}">
                <a16:creationId xmlns:a16="http://schemas.microsoft.com/office/drawing/2014/main" id="{C8F5F99F-FF3A-46C0-AF4F-A5A2BA960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11" name="Graphic 10">
            <a:extLst>
              <a:ext uri="{FF2B5EF4-FFF2-40B4-BE49-F238E27FC236}">
                <a16:creationId xmlns:a16="http://schemas.microsoft.com/office/drawing/2014/main" id="{B1811EE4-3658-4D3F-A9F2-BCFFA520E5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3" name="TextBox 12">
            <a:extLst>
              <a:ext uri="{FF2B5EF4-FFF2-40B4-BE49-F238E27FC236}">
                <a16:creationId xmlns:a16="http://schemas.microsoft.com/office/drawing/2014/main" id="{747C5C08-4D9D-42D2-9178-0D373594AEE0}"/>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5" name="Slide Number Placeholder 4">
            <a:extLst>
              <a:ext uri="{FF2B5EF4-FFF2-40B4-BE49-F238E27FC236}">
                <a16:creationId xmlns:a16="http://schemas.microsoft.com/office/drawing/2014/main" id="{AB656E8E-39EB-4CBF-BE2B-E16F3823D029}"/>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369450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_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5877-F71A-4BBD-86D9-A495497D3761}"/>
              </a:ext>
            </a:extLst>
          </p:cNvPr>
          <p:cNvSpPr>
            <a:spLocks noGrp="1"/>
          </p:cNvSpPr>
          <p:nvPr>
            <p:ph type="title"/>
          </p:nvPr>
        </p:nvSpPr>
        <p:spPr>
          <a:xfrm>
            <a:off x="5590898" y="808037"/>
            <a:ext cx="5589292" cy="1600200"/>
          </a:xfrm>
        </p:spPr>
        <p:txBody>
          <a:bodyPr anchor="b"/>
          <a:lstStyle>
            <a:lvl1pPr>
              <a:defRPr sz="3200">
                <a:solidFill>
                  <a:srgbClr val="1475CF"/>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D6D9C27-4AC4-46AB-91EC-F114CCA4D556}"/>
              </a:ext>
            </a:extLst>
          </p:cNvPr>
          <p:cNvSpPr>
            <a:spLocks noGrp="1"/>
          </p:cNvSpPr>
          <p:nvPr>
            <p:ph type="body" sz="half" idx="2"/>
          </p:nvPr>
        </p:nvSpPr>
        <p:spPr>
          <a:xfrm>
            <a:off x="5590898" y="2408237"/>
            <a:ext cx="5589292" cy="3811588"/>
          </a:xfrm>
        </p:spPr>
        <p:txBody>
          <a:bodyPr/>
          <a:lstStyle>
            <a:lvl1pPr marL="0" indent="0">
              <a:buNone/>
              <a:defRPr sz="1600">
                <a:solidFill>
                  <a:srgbClr val="1475C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Box 10">
            <a:extLst>
              <a:ext uri="{FF2B5EF4-FFF2-40B4-BE49-F238E27FC236}">
                <a16:creationId xmlns:a16="http://schemas.microsoft.com/office/drawing/2014/main" id="{BBC26B82-276D-41AE-B685-96A86C210BB1}"/>
              </a:ext>
            </a:extLst>
          </p:cNvPr>
          <p:cNvSpPr txBox="1"/>
          <p:nvPr userDrawn="1"/>
        </p:nvSpPr>
        <p:spPr>
          <a:xfrm>
            <a:off x="5590896" y="6268038"/>
            <a:ext cx="5589293"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12" name="Picture Placeholder 4">
            <a:extLst>
              <a:ext uri="{FF2B5EF4-FFF2-40B4-BE49-F238E27FC236}">
                <a16:creationId xmlns:a16="http://schemas.microsoft.com/office/drawing/2014/main" id="{E45DB267-0C31-4D2E-A535-C33AE40FA742}"/>
              </a:ext>
            </a:extLst>
          </p:cNvPr>
          <p:cNvSpPr>
            <a:spLocks noGrp="1"/>
          </p:cNvSpPr>
          <p:nvPr>
            <p:ph type="pic" sz="quarter" idx="12"/>
          </p:nvPr>
        </p:nvSpPr>
        <p:spPr>
          <a:xfrm>
            <a:off x="0" y="0"/>
            <a:ext cx="5590898" cy="6858000"/>
          </a:xfrm>
          <a:custGeom>
            <a:avLst/>
            <a:gdLst>
              <a:gd name="connsiteX0" fmla="*/ 0 w 5590898"/>
              <a:gd name="connsiteY0" fmla="*/ 0 h 6858000"/>
              <a:gd name="connsiteX1" fmla="*/ 5590898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898" h="6858000">
                <a:moveTo>
                  <a:pt x="0" y="0"/>
                </a:moveTo>
                <a:lnTo>
                  <a:pt x="3262477" y="0"/>
                </a:lnTo>
                <a:cubicBezTo>
                  <a:pt x="3064514" y="3354370"/>
                  <a:pt x="4403120" y="5492687"/>
                  <a:pt x="5590898" y="6858000"/>
                </a:cubicBezTo>
                <a:lnTo>
                  <a:pt x="0" y="6858000"/>
                </a:lnTo>
                <a:lnTo>
                  <a:pt x="0" y="0"/>
                </a:lnTo>
                <a:close/>
              </a:path>
            </a:pathLst>
          </a:custGeom>
        </p:spPr>
        <p:txBody>
          <a:bodyPr/>
          <a:lstStyle/>
          <a:p>
            <a:endParaRPr lang="en-US" dirty="0"/>
          </a:p>
        </p:txBody>
      </p:sp>
      <p:sp>
        <p:nvSpPr>
          <p:cNvPr id="3" name="Slide Number Placeholder 2">
            <a:extLst>
              <a:ext uri="{FF2B5EF4-FFF2-40B4-BE49-F238E27FC236}">
                <a16:creationId xmlns:a16="http://schemas.microsoft.com/office/drawing/2014/main" id="{F9F44AEB-A70F-4E3B-9D28-0920C9E97555}"/>
              </a:ext>
            </a:extLst>
          </p:cNvPr>
          <p:cNvSpPr>
            <a:spLocks noGrp="1"/>
          </p:cNvSpPr>
          <p:nvPr>
            <p:ph type="sldNum" sz="quarter" idx="13"/>
          </p:nvPr>
        </p:nvSpPr>
        <p:spPr>
          <a:xfrm>
            <a:off x="8610600" y="6223974"/>
            <a:ext cx="2743200" cy="365125"/>
          </a:xfrm>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3586025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Blue Background">
    <p:bg>
      <p:bgPr>
        <a:solidFill>
          <a:srgbClr val="147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5877-F71A-4BBD-86D9-A495497D3761}"/>
              </a:ext>
            </a:extLst>
          </p:cNvPr>
          <p:cNvSpPr>
            <a:spLocks noGrp="1"/>
          </p:cNvSpPr>
          <p:nvPr>
            <p:ph type="title"/>
          </p:nvPr>
        </p:nvSpPr>
        <p:spPr>
          <a:xfrm>
            <a:off x="5590898" y="808037"/>
            <a:ext cx="5589292" cy="1600200"/>
          </a:xfr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9D6D9C27-4AC4-46AB-91EC-F114CCA4D556}"/>
              </a:ext>
            </a:extLst>
          </p:cNvPr>
          <p:cNvSpPr>
            <a:spLocks noGrp="1"/>
          </p:cNvSpPr>
          <p:nvPr>
            <p:ph type="body" sz="half" idx="2"/>
          </p:nvPr>
        </p:nvSpPr>
        <p:spPr>
          <a:xfrm>
            <a:off x="5590898" y="2408237"/>
            <a:ext cx="5589292"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Picture Placeholder 4">
            <a:extLst>
              <a:ext uri="{FF2B5EF4-FFF2-40B4-BE49-F238E27FC236}">
                <a16:creationId xmlns:a16="http://schemas.microsoft.com/office/drawing/2014/main" id="{F22196DF-18D1-4D43-B32E-34BEBE2CEBDE}"/>
              </a:ext>
            </a:extLst>
          </p:cNvPr>
          <p:cNvSpPr>
            <a:spLocks noGrp="1"/>
          </p:cNvSpPr>
          <p:nvPr>
            <p:ph type="pic" sz="quarter" idx="12"/>
          </p:nvPr>
        </p:nvSpPr>
        <p:spPr>
          <a:xfrm>
            <a:off x="0" y="0"/>
            <a:ext cx="5590898" cy="6858000"/>
          </a:xfrm>
          <a:custGeom>
            <a:avLst/>
            <a:gdLst>
              <a:gd name="connsiteX0" fmla="*/ 0 w 5590898"/>
              <a:gd name="connsiteY0" fmla="*/ 0 h 6858000"/>
              <a:gd name="connsiteX1" fmla="*/ 5590898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898" h="6858000">
                <a:moveTo>
                  <a:pt x="0" y="0"/>
                </a:moveTo>
                <a:lnTo>
                  <a:pt x="3262477" y="0"/>
                </a:lnTo>
                <a:cubicBezTo>
                  <a:pt x="3064514" y="3354370"/>
                  <a:pt x="4403120" y="5492687"/>
                  <a:pt x="5590898" y="6858000"/>
                </a:cubicBezTo>
                <a:lnTo>
                  <a:pt x="0" y="6858000"/>
                </a:lnTo>
                <a:lnTo>
                  <a:pt x="0" y="0"/>
                </a:lnTo>
                <a:close/>
              </a:path>
            </a:pathLst>
          </a:custGeom>
        </p:spPr>
        <p:txBody>
          <a:bodyPr/>
          <a:lstStyle/>
          <a:p>
            <a:endParaRPr lang="en-US" dirty="0"/>
          </a:p>
        </p:txBody>
      </p:sp>
      <p:sp>
        <p:nvSpPr>
          <p:cNvPr id="11" name="TextBox 10">
            <a:extLst>
              <a:ext uri="{FF2B5EF4-FFF2-40B4-BE49-F238E27FC236}">
                <a16:creationId xmlns:a16="http://schemas.microsoft.com/office/drawing/2014/main" id="{B7E5EBE1-A22C-445D-AE16-16A2BFFBC61C}"/>
              </a:ext>
            </a:extLst>
          </p:cNvPr>
          <p:cNvSpPr txBox="1"/>
          <p:nvPr userDrawn="1"/>
        </p:nvSpPr>
        <p:spPr>
          <a:xfrm>
            <a:off x="5590896" y="6268038"/>
            <a:ext cx="5589293" cy="276999"/>
          </a:xfrm>
          <a:prstGeom prst="rect">
            <a:avLst/>
          </a:prstGeom>
          <a:noFill/>
        </p:spPr>
        <p:txBody>
          <a:bodyPr wrap="square" rtlCol="0">
            <a:spAutoFit/>
          </a:bodyPr>
          <a:lstStyle/>
          <a:p>
            <a:pPr algn="ctr"/>
            <a:r>
              <a:rPr lang="en-US" sz="1200" dirty="0">
                <a:solidFill>
                  <a:schemeClr val="bg1"/>
                </a:solidFill>
              </a:rPr>
              <a:t>Confidential. Not for Distribution.</a:t>
            </a:r>
          </a:p>
        </p:txBody>
      </p:sp>
      <p:pic>
        <p:nvPicPr>
          <p:cNvPr id="7" name="Graphic 6">
            <a:extLst>
              <a:ext uri="{FF2B5EF4-FFF2-40B4-BE49-F238E27FC236}">
                <a16:creationId xmlns:a16="http://schemas.microsoft.com/office/drawing/2014/main" id="{C4DD4E56-9054-4E83-A531-14409626D62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4700" y="244331"/>
            <a:ext cx="1857080" cy="1018094"/>
          </a:xfrm>
          <a:prstGeom prst="rect">
            <a:avLst/>
          </a:prstGeom>
        </p:spPr>
      </p:pic>
      <p:sp>
        <p:nvSpPr>
          <p:cNvPr id="3" name="Slide Number Placeholder 2">
            <a:extLst>
              <a:ext uri="{FF2B5EF4-FFF2-40B4-BE49-F238E27FC236}">
                <a16:creationId xmlns:a16="http://schemas.microsoft.com/office/drawing/2014/main" id="{AAFA9A5D-887F-4499-A636-A1ED8F1D10F4}"/>
              </a:ext>
            </a:extLst>
          </p:cNvPr>
          <p:cNvSpPr>
            <a:spLocks noGrp="1"/>
          </p:cNvSpPr>
          <p:nvPr>
            <p:ph type="sldNum" sz="quarter" idx="13"/>
          </p:nvPr>
        </p:nvSpPr>
        <p:spPr>
          <a:xfrm>
            <a:off x="8603100" y="6223974"/>
            <a:ext cx="2743200" cy="365125"/>
          </a:xfrm>
        </p:spPr>
        <p:txBody>
          <a:bodyPr/>
          <a:lstStyle>
            <a:lvl1pPr>
              <a:defRPr>
                <a:solidFill>
                  <a:schemeClr val="bg1"/>
                </a:solidFill>
              </a:defRPr>
            </a:lvl1p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88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Altern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B77A-7B49-45E1-AC9A-214704E85481}"/>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99EE4A3-4CBE-4B30-867F-828FD790D867}"/>
              </a:ext>
            </a:extLst>
          </p:cNvPr>
          <p:cNvSpPr>
            <a:spLocks noGrp="1"/>
          </p:cNvSpPr>
          <p:nvPr>
            <p:ph type="subTitle" idx="1"/>
          </p:nvPr>
        </p:nvSpPr>
        <p:spPr>
          <a:xfrm>
            <a:off x="1524000" y="3602038"/>
            <a:ext cx="9144000" cy="1655762"/>
          </a:xfrm>
        </p:spPr>
        <p:txBody>
          <a:bodyPr/>
          <a:lstStyle>
            <a:lvl1pPr marL="0" indent="0" algn="ctr">
              <a:buNone/>
              <a:defRPr sz="2400">
                <a:solidFill>
                  <a:srgbClr val="F1B4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Graphic 12">
            <a:extLst>
              <a:ext uri="{FF2B5EF4-FFF2-40B4-BE49-F238E27FC236}">
                <a16:creationId xmlns:a16="http://schemas.microsoft.com/office/drawing/2014/main" id="{8096E8B0-F439-4224-B4D7-E7496A4F05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14" name="Graphic 13">
            <a:extLst>
              <a:ext uri="{FF2B5EF4-FFF2-40B4-BE49-F238E27FC236}">
                <a16:creationId xmlns:a16="http://schemas.microsoft.com/office/drawing/2014/main" id="{DC73F351-E490-4785-BBC4-006A30D63B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5" name="TextBox 14">
            <a:extLst>
              <a:ext uri="{FF2B5EF4-FFF2-40B4-BE49-F238E27FC236}">
                <a16:creationId xmlns:a16="http://schemas.microsoft.com/office/drawing/2014/main" id="{73DCCAA8-3BA7-451C-BF00-A2EF2FF79F42}"/>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9" name="Slide Number Placeholder 8">
            <a:extLst>
              <a:ext uri="{FF2B5EF4-FFF2-40B4-BE49-F238E27FC236}">
                <a16:creationId xmlns:a16="http://schemas.microsoft.com/office/drawing/2014/main" id="{BE10CA36-E18A-4AF0-8103-A3643328D7D5}"/>
              </a:ext>
            </a:extLst>
          </p:cNvPr>
          <p:cNvSpPr>
            <a:spLocks noGrp="1"/>
          </p:cNvSpPr>
          <p:nvPr>
            <p:ph type="sldNum" sz="quarter" idx="11"/>
          </p:nvPr>
        </p:nvSpPr>
        <p:spPr/>
        <p:txBody>
          <a:bodyPr/>
          <a:lstStyle/>
          <a:p>
            <a:fld id="{925E882E-DE31-474C-A92B-34B522B30492}" type="slidenum">
              <a:rPr lang="en-US" smtClean="0"/>
              <a:t>‹#›</a:t>
            </a:fld>
            <a:endParaRPr lang="en-US"/>
          </a:p>
        </p:txBody>
      </p:sp>
    </p:spTree>
    <p:extLst>
      <p:ext uri="{BB962C8B-B14F-4D97-AF65-F5344CB8AC3E}">
        <p14:creationId xmlns:p14="http://schemas.microsoft.com/office/powerpoint/2010/main" val="76719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A1143BA-7045-42C0-8717-34E6D90781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sp>
        <p:nvSpPr>
          <p:cNvPr id="2" name="Title 1">
            <a:extLst>
              <a:ext uri="{FF2B5EF4-FFF2-40B4-BE49-F238E27FC236}">
                <a16:creationId xmlns:a16="http://schemas.microsoft.com/office/drawing/2014/main" id="{7F90A472-98AC-482A-A2E6-9E6858AAB85B}"/>
              </a:ext>
            </a:extLst>
          </p:cNvPr>
          <p:cNvSpPr>
            <a:spLocks noGrp="1"/>
          </p:cNvSpPr>
          <p:nvPr>
            <p:ph type="title"/>
          </p:nvPr>
        </p:nvSpPr>
        <p:spPr>
          <a:xfrm>
            <a:off x="838200" y="497103"/>
            <a:ext cx="10515600" cy="869787"/>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A9E21AB0-4FE7-4570-9E6F-58E2702076BE}"/>
              </a:ext>
            </a:extLst>
          </p:cNvPr>
          <p:cNvSpPr>
            <a:spLocks noGrp="1"/>
          </p:cNvSpPr>
          <p:nvPr>
            <p:ph idx="1"/>
          </p:nvPr>
        </p:nvSpPr>
        <p:spPr>
          <a:xfrm>
            <a:off x="838200" y="1979628"/>
            <a:ext cx="10515600" cy="331014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CECF569A-E9B4-42BC-861E-35813C0520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9" name="Subtitle 2">
            <a:extLst>
              <a:ext uri="{FF2B5EF4-FFF2-40B4-BE49-F238E27FC236}">
                <a16:creationId xmlns:a16="http://schemas.microsoft.com/office/drawing/2014/main" id="{A45D9A33-70E5-45CA-9E5B-A1C79BF27E35}"/>
              </a:ext>
            </a:extLst>
          </p:cNvPr>
          <p:cNvSpPr>
            <a:spLocks noGrp="1"/>
          </p:cNvSpPr>
          <p:nvPr>
            <p:ph type="subTitle" idx="10"/>
          </p:nvPr>
        </p:nvSpPr>
        <p:spPr>
          <a:xfrm>
            <a:off x="838200" y="1290828"/>
            <a:ext cx="9144000" cy="465088"/>
          </a:xfrm>
        </p:spPr>
        <p:txBody>
          <a:bodyPr/>
          <a:lstStyle>
            <a:lvl1pPr marL="0" indent="0" algn="l">
              <a:buNone/>
              <a:defRPr sz="2400">
                <a:solidFill>
                  <a:srgbClr val="F1B4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4EC512A8-87C7-4F56-8646-4CEB82C334E4}"/>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16" name="Text Placeholder 15">
            <a:extLst>
              <a:ext uri="{FF2B5EF4-FFF2-40B4-BE49-F238E27FC236}">
                <a16:creationId xmlns:a16="http://schemas.microsoft.com/office/drawing/2014/main" id="{AB875E17-D0C4-43DF-B108-03D7E9EA0E00}"/>
              </a:ext>
            </a:extLst>
          </p:cNvPr>
          <p:cNvSpPr>
            <a:spLocks noGrp="1"/>
          </p:cNvSpPr>
          <p:nvPr>
            <p:ph type="body" sz="quarter" idx="11"/>
          </p:nvPr>
        </p:nvSpPr>
        <p:spPr>
          <a:xfrm>
            <a:off x="838200" y="5602739"/>
            <a:ext cx="10515600" cy="528637"/>
          </a:xfrm>
        </p:spPr>
        <p:txBody>
          <a:bodyPr anchor="b">
            <a:noAutofit/>
          </a:bodyPr>
          <a:lstStyle>
            <a:lvl1pPr marL="82296" indent="0">
              <a:buNone/>
              <a:defRPr sz="1050"/>
            </a:lvl1pPr>
            <a:lvl2pPr marL="539496" indent="0">
              <a:buNone/>
              <a:defRPr sz="1050"/>
            </a:lvl2pPr>
            <a:lvl3pPr marL="996696" indent="0">
              <a:buNone/>
              <a:defRPr sz="1050"/>
            </a:lvl3pPr>
            <a:lvl4pPr marL="1453896" indent="0">
              <a:buNone/>
              <a:defRPr sz="1050"/>
            </a:lvl4pPr>
            <a:lvl5pPr marL="1911096" indent="0">
              <a:buNone/>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5700582B-A591-4D20-B287-C42C4119F623}"/>
              </a:ext>
            </a:extLst>
          </p:cNvPr>
          <p:cNvSpPr>
            <a:spLocks noGrp="1"/>
          </p:cNvSpPr>
          <p:nvPr>
            <p:ph type="sldNum" sz="quarter" idx="12"/>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250403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47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7C38-29E4-4343-A056-18A9F2A33D98}"/>
              </a:ext>
            </a:extLst>
          </p:cNvPr>
          <p:cNvSpPr>
            <a:spLocks noGrp="1"/>
          </p:cNvSpPr>
          <p:nvPr>
            <p:ph type="title"/>
          </p:nvPr>
        </p:nvSpPr>
        <p:spPr>
          <a:xfrm>
            <a:off x="4590854" y="1018094"/>
            <a:ext cx="6756595" cy="2852737"/>
          </a:xfrm>
        </p:spPr>
        <p:txBody>
          <a:bodyPr anchor="b">
            <a:normAutofit/>
          </a:bodyPr>
          <a:lstStyle>
            <a:lvl1pPr>
              <a:defRPr sz="4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E4D2811-0648-4168-AE37-79EC941F2D16}"/>
              </a:ext>
            </a:extLst>
          </p:cNvPr>
          <p:cNvSpPr>
            <a:spLocks noGrp="1"/>
          </p:cNvSpPr>
          <p:nvPr>
            <p:ph type="body" idx="1"/>
          </p:nvPr>
        </p:nvSpPr>
        <p:spPr>
          <a:xfrm>
            <a:off x="4590854" y="3897819"/>
            <a:ext cx="6756595" cy="1500187"/>
          </a:xfrm>
        </p:spPr>
        <p:txBody>
          <a:bodyPr/>
          <a:lstStyle>
            <a:lvl1pPr marL="0" indent="0">
              <a:buNone/>
              <a:defRPr sz="2400">
                <a:solidFill>
                  <a:srgbClr val="F1B43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4" name="TextBox 13">
            <a:extLst>
              <a:ext uri="{FF2B5EF4-FFF2-40B4-BE49-F238E27FC236}">
                <a16:creationId xmlns:a16="http://schemas.microsoft.com/office/drawing/2014/main" id="{75A3A573-F214-46D6-936D-760CD6247D88}"/>
              </a:ext>
            </a:extLst>
          </p:cNvPr>
          <p:cNvSpPr txBox="1"/>
          <p:nvPr userDrawn="1"/>
        </p:nvSpPr>
        <p:spPr>
          <a:xfrm>
            <a:off x="4590854" y="6314868"/>
            <a:ext cx="6756595" cy="276999"/>
          </a:xfrm>
          <a:prstGeom prst="rect">
            <a:avLst/>
          </a:prstGeom>
          <a:noFill/>
        </p:spPr>
        <p:txBody>
          <a:bodyPr wrap="square" rtlCol="0">
            <a:spAutoFit/>
          </a:bodyPr>
          <a:lstStyle/>
          <a:p>
            <a:pPr algn="ctr"/>
            <a:r>
              <a:rPr lang="en-US" sz="1200" dirty="0">
                <a:solidFill>
                  <a:schemeClr val="bg1"/>
                </a:solidFill>
              </a:rPr>
              <a:t>Confidential. Not for Distribution.</a:t>
            </a:r>
          </a:p>
        </p:txBody>
      </p:sp>
      <p:sp>
        <p:nvSpPr>
          <p:cNvPr id="15" name="Picture Placeholder 4">
            <a:extLst>
              <a:ext uri="{FF2B5EF4-FFF2-40B4-BE49-F238E27FC236}">
                <a16:creationId xmlns:a16="http://schemas.microsoft.com/office/drawing/2014/main" id="{6DB39A4C-DCD6-459C-871D-BBA572F45FC2}"/>
              </a:ext>
            </a:extLst>
          </p:cNvPr>
          <p:cNvSpPr>
            <a:spLocks noGrp="1"/>
          </p:cNvSpPr>
          <p:nvPr>
            <p:ph type="pic" sz="quarter" idx="12"/>
          </p:nvPr>
        </p:nvSpPr>
        <p:spPr>
          <a:xfrm>
            <a:off x="0" y="0"/>
            <a:ext cx="5590898" cy="6858000"/>
          </a:xfrm>
          <a:custGeom>
            <a:avLst/>
            <a:gdLst>
              <a:gd name="connsiteX0" fmla="*/ 0 w 5590898"/>
              <a:gd name="connsiteY0" fmla="*/ 0 h 6858000"/>
              <a:gd name="connsiteX1" fmla="*/ 5590898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9427 h 6867427"/>
              <a:gd name="connsiteX1" fmla="*/ 3271904 w 5590898"/>
              <a:gd name="connsiteY1" fmla="*/ 0 h 6867427"/>
              <a:gd name="connsiteX2" fmla="*/ 5590898 w 5590898"/>
              <a:gd name="connsiteY2" fmla="*/ 6867427 h 6867427"/>
              <a:gd name="connsiteX3" fmla="*/ 0 w 5590898"/>
              <a:gd name="connsiteY3" fmla="*/ 6867427 h 6867427"/>
              <a:gd name="connsiteX4" fmla="*/ 0 w 5590898"/>
              <a:gd name="connsiteY4" fmla="*/ 9427 h 6867427"/>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24770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 name="connsiteX0" fmla="*/ 0 w 5590898"/>
              <a:gd name="connsiteY0" fmla="*/ 0 h 6858000"/>
              <a:gd name="connsiteX1" fmla="*/ 3262477 w 5590898"/>
              <a:gd name="connsiteY1" fmla="*/ 0 h 6858000"/>
              <a:gd name="connsiteX2" fmla="*/ 5590898 w 5590898"/>
              <a:gd name="connsiteY2" fmla="*/ 6858000 h 6858000"/>
              <a:gd name="connsiteX3" fmla="*/ 0 w 5590898"/>
              <a:gd name="connsiteY3" fmla="*/ 6858000 h 6858000"/>
              <a:gd name="connsiteX4" fmla="*/ 0 w 559089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0898" h="6858000">
                <a:moveTo>
                  <a:pt x="0" y="0"/>
                </a:moveTo>
                <a:lnTo>
                  <a:pt x="3262477" y="0"/>
                </a:lnTo>
                <a:cubicBezTo>
                  <a:pt x="3064514" y="3354370"/>
                  <a:pt x="4403120" y="5492687"/>
                  <a:pt x="5590898" y="6858000"/>
                </a:cubicBezTo>
                <a:lnTo>
                  <a:pt x="0" y="6858000"/>
                </a:lnTo>
                <a:lnTo>
                  <a:pt x="0" y="0"/>
                </a:lnTo>
                <a:close/>
              </a:path>
            </a:pathLst>
          </a:custGeom>
        </p:spPr>
        <p:txBody>
          <a:bodyPr/>
          <a:lstStyle/>
          <a:p>
            <a:endParaRPr lang="en-US" dirty="0"/>
          </a:p>
        </p:txBody>
      </p:sp>
      <p:pic>
        <p:nvPicPr>
          <p:cNvPr id="7" name="Graphic 6">
            <a:extLst>
              <a:ext uri="{FF2B5EF4-FFF2-40B4-BE49-F238E27FC236}">
                <a16:creationId xmlns:a16="http://schemas.microsoft.com/office/drawing/2014/main" id="{F27A1E39-D76F-40EE-811A-2041B8024C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4700" y="244331"/>
            <a:ext cx="1857080" cy="1018094"/>
          </a:xfrm>
          <a:prstGeom prst="rect">
            <a:avLst/>
          </a:prstGeom>
        </p:spPr>
      </p:pic>
      <p:sp>
        <p:nvSpPr>
          <p:cNvPr id="4" name="Slide Number Placeholder 3">
            <a:extLst>
              <a:ext uri="{FF2B5EF4-FFF2-40B4-BE49-F238E27FC236}">
                <a16:creationId xmlns:a16="http://schemas.microsoft.com/office/drawing/2014/main" id="{52CDCCD3-A42B-4FCB-900E-2987B685AACF}"/>
              </a:ext>
            </a:extLst>
          </p:cNvPr>
          <p:cNvSpPr>
            <a:spLocks noGrp="1"/>
          </p:cNvSpPr>
          <p:nvPr>
            <p:ph type="sldNum" sz="quarter" idx="13"/>
          </p:nvPr>
        </p:nvSpPr>
        <p:spPr>
          <a:xfrm>
            <a:off x="8610600" y="6248544"/>
            <a:ext cx="2743200" cy="365125"/>
          </a:xfrm>
        </p:spPr>
        <p:txBody>
          <a:bodyPr/>
          <a:lstStyle>
            <a:lvl1pPr>
              <a:defRPr>
                <a:solidFill>
                  <a:schemeClr val="bg1"/>
                </a:solidFill>
              </a:defRPr>
            </a:lvl1p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345918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oint Callout">
    <p:bg>
      <p:bgPr>
        <a:solidFill>
          <a:srgbClr val="147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C7C38-29E4-4343-A056-18A9F2A33D98}"/>
              </a:ext>
            </a:extLst>
          </p:cNvPr>
          <p:cNvSpPr>
            <a:spLocks noGrp="1"/>
          </p:cNvSpPr>
          <p:nvPr>
            <p:ph type="title"/>
          </p:nvPr>
        </p:nvSpPr>
        <p:spPr>
          <a:xfrm>
            <a:off x="1027522" y="1847654"/>
            <a:ext cx="10319927" cy="3139125"/>
          </a:xfrm>
        </p:spPr>
        <p:txBody>
          <a:bodyPr anchor="b">
            <a:normAutofit/>
          </a:bodyPr>
          <a:lstStyle>
            <a:lvl1pPr>
              <a:defRPr sz="4400">
                <a:solidFill>
                  <a:schemeClr val="bg1"/>
                </a:solidFill>
              </a:defRPr>
            </a:lvl1pPr>
          </a:lstStyle>
          <a:p>
            <a:r>
              <a:rPr lang="en-US" dirty="0"/>
              <a:t>Click to edit Master title style</a:t>
            </a:r>
          </a:p>
        </p:txBody>
      </p:sp>
      <p:sp>
        <p:nvSpPr>
          <p:cNvPr id="9" name="TextBox 8">
            <a:extLst>
              <a:ext uri="{FF2B5EF4-FFF2-40B4-BE49-F238E27FC236}">
                <a16:creationId xmlns:a16="http://schemas.microsoft.com/office/drawing/2014/main" id="{8B0B3EB5-2A33-40E3-8BAE-BFC973272FF2}"/>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chemeClr val="bg1"/>
                </a:solidFill>
              </a:rPr>
              <a:t>Confidential. Not for Distribution.</a:t>
            </a:r>
          </a:p>
        </p:txBody>
      </p:sp>
      <p:pic>
        <p:nvPicPr>
          <p:cNvPr id="5" name="Graphic 4">
            <a:extLst>
              <a:ext uri="{FF2B5EF4-FFF2-40B4-BE49-F238E27FC236}">
                <a16:creationId xmlns:a16="http://schemas.microsoft.com/office/drawing/2014/main" id="{35BE4093-0FF2-42E4-8CA9-22267C89987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974700" y="244331"/>
            <a:ext cx="1857080" cy="1018094"/>
          </a:xfrm>
          <a:prstGeom prst="rect">
            <a:avLst/>
          </a:prstGeom>
        </p:spPr>
      </p:pic>
      <p:sp>
        <p:nvSpPr>
          <p:cNvPr id="3" name="Slide Number Placeholder 2">
            <a:extLst>
              <a:ext uri="{FF2B5EF4-FFF2-40B4-BE49-F238E27FC236}">
                <a16:creationId xmlns:a16="http://schemas.microsoft.com/office/drawing/2014/main" id="{DDC2B3AA-070B-4C33-B577-B875C2B9A3C1}"/>
              </a:ext>
            </a:extLst>
          </p:cNvPr>
          <p:cNvSpPr>
            <a:spLocks noGrp="1"/>
          </p:cNvSpPr>
          <p:nvPr>
            <p:ph type="sldNum" sz="quarter" idx="10"/>
          </p:nvPr>
        </p:nvSpPr>
        <p:spPr>
          <a:xfrm>
            <a:off x="8610600" y="6223974"/>
            <a:ext cx="2743200" cy="365125"/>
          </a:xfrm>
        </p:spPr>
        <p:txBody>
          <a:bodyPr/>
          <a:lstStyle>
            <a:lvl1pPr>
              <a:defRPr>
                <a:solidFill>
                  <a:schemeClr val="bg1"/>
                </a:solidFill>
              </a:defRPr>
            </a:lvl1p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250835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208E-D0AA-4897-A261-BAA9921C0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1A52D-7BE1-453C-94C9-354EBB39089D}"/>
              </a:ext>
            </a:extLst>
          </p:cNvPr>
          <p:cNvSpPr>
            <a:spLocks noGrp="1"/>
          </p:cNvSpPr>
          <p:nvPr>
            <p:ph sz="half" idx="1"/>
          </p:nvPr>
        </p:nvSpPr>
        <p:spPr>
          <a:xfrm>
            <a:off x="838200" y="1825625"/>
            <a:ext cx="5181600" cy="4351338"/>
          </a:xfrm>
        </p:spPr>
        <p:txBody>
          <a:bodyPr/>
          <a:lstStyle>
            <a:lvl1pPr marL="457200" indent="-457200">
              <a:buFont typeface="Arial" panose="020B0604020202020204" pitchFamily="34" charset="0"/>
              <a:buChar char="•"/>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3B3723-F9E2-4B07-BB7B-A9AA2E5126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850715CE-1DDC-466C-95BC-7D36A9159D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11" name="Graphic 10">
            <a:extLst>
              <a:ext uri="{FF2B5EF4-FFF2-40B4-BE49-F238E27FC236}">
                <a16:creationId xmlns:a16="http://schemas.microsoft.com/office/drawing/2014/main" id="{090BC8A5-57CC-4EEC-8CE7-E2870AC6BC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3" name="TextBox 12">
            <a:extLst>
              <a:ext uri="{FF2B5EF4-FFF2-40B4-BE49-F238E27FC236}">
                <a16:creationId xmlns:a16="http://schemas.microsoft.com/office/drawing/2014/main" id="{7CB8F8CC-B438-413C-8DB3-61B63DDB8113}"/>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5" name="Slide Number Placeholder 4">
            <a:extLst>
              <a:ext uri="{FF2B5EF4-FFF2-40B4-BE49-F238E27FC236}">
                <a16:creationId xmlns:a16="http://schemas.microsoft.com/office/drawing/2014/main" id="{20FE2BC7-DE34-48B5-A931-0B0CB56B6E9D}"/>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87888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165D-9F8B-4394-A69D-4C748D431E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0F39A6-1A92-48BA-ADF3-F2AACCB08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DCDB4A-7056-4155-8328-AB7DB9A17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98022B-7EF6-4CB2-95A2-44E6702D4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5A9B6-7C96-415A-96BD-411048F200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1">
            <a:extLst>
              <a:ext uri="{FF2B5EF4-FFF2-40B4-BE49-F238E27FC236}">
                <a16:creationId xmlns:a16="http://schemas.microsoft.com/office/drawing/2014/main" id="{FCD417F3-65E6-442A-8D81-DF6C87B25E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13" name="Graphic 12">
            <a:extLst>
              <a:ext uri="{FF2B5EF4-FFF2-40B4-BE49-F238E27FC236}">
                <a16:creationId xmlns:a16="http://schemas.microsoft.com/office/drawing/2014/main" id="{286358EF-83B6-4C02-95BE-427A8CAAC93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5" name="TextBox 14">
            <a:extLst>
              <a:ext uri="{FF2B5EF4-FFF2-40B4-BE49-F238E27FC236}">
                <a16:creationId xmlns:a16="http://schemas.microsoft.com/office/drawing/2014/main" id="{2AF072CE-F74A-4E21-9CCD-1B6036333E96}"/>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7" name="Slide Number Placeholder 6">
            <a:extLst>
              <a:ext uri="{FF2B5EF4-FFF2-40B4-BE49-F238E27FC236}">
                <a16:creationId xmlns:a16="http://schemas.microsoft.com/office/drawing/2014/main" id="{F1E7059C-41BB-498F-9E5B-B81844AA06D7}"/>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46152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4294-A1A2-4A49-9F4B-AAB3B13D065C}"/>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B26B7839-EC65-46F3-9342-E3FD6DE5F9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9" name="Graphic 8">
            <a:extLst>
              <a:ext uri="{FF2B5EF4-FFF2-40B4-BE49-F238E27FC236}">
                <a16:creationId xmlns:a16="http://schemas.microsoft.com/office/drawing/2014/main" id="{6E8D2322-6CC0-4AF4-AA0E-7FDCB7367D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1" name="TextBox 10">
            <a:extLst>
              <a:ext uri="{FF2B5EF4-FFF2-40B4-BE49-F238E27FC236}">
                <a16:creationId xmlns:a16="http://schemas.microsoft.com/office/drawing/2014/main" id="{F8386B8B-B02E-4329-B07C-1EA6BC84907D}"/>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3" name="Slide Number Placeholder 2">
            <a:extLst>
              <a:ext uri="{FF2B5EF4-FFF2-40B4-BE49-F238E27FC236}">
                <a16:creationId xmlns:a16="http://schemas.microsoft.com/office/drawing/2014/main" id="{373F2D05-09C9-48B9-8777-C99A830E7477}"/>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130913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FD8D3C-7A22-4A4D-ADDE-0CE6308D6E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6466788"/>
            <a:ext cx="12192000" cy="391212"/>
          </a:xfrm>
          <a:prstGeom prst="rect">
            <a:avLst/>
          </a:prstGeom>
        </p:spPr>
      </p:pic>
      <p:pic>
        <p:nvPicPr>
          <p:cNvPr id="8" name="Graphic 7">
            <a:extLst>
              <a:ext uri="{FF2B5EF4-FFF2-40B4-BE49-F238E27FC236}">
                <a16:creationId xmlns:a16="http://schemas.microsoft.com/office/drawing/2014/main" id="{C8A1A6A6-EE90-4542-84AD-6B11ADB43C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6324600"/>
            <a:ext cx="12192000" cy="533400"/>
          </a:xfrm>
          <a:prstGeom prst="rect">
            <a:avLst/>
          </a:prstGeom>
        </p:spPr>
      </p:pic>
      <p:sp>
        <p:nvSpPr>
          <p:cNvPr id="10" name="TextBox 9">
            <a:extLst>
              <a:ext uri="{FF2B5EF4-FFF2-40B4-BE49-F238E27FC236}">
                <a16:creationId xmlns:a16="http://schemas.microsoft.com/office/drawing/2014/main" id="{2C2FB195-6FB8-4F25-BEA0-9E45BF12CC9E}"/>
              </a:ext>
            </a:extLst>
          </p:cNvPr>
          <p:cNvSpPr txBox="1"/>
          <p:nvPr userDrawn="1"/>
        </p:nvSpPr>
        <p:spPr>
          <a:xfrm>
            <a:off x="0" y="6268038"/>
            <a:ext cx="12192000" cy="276999"/>
          </a:xfrm>
          <a:prstGeom prst="rect">
            <a:avLst/>
          </a:prstGeom>
          <a:noFill/>
        </p:spPr>
        <p:txBody>
          <a:bodyPr wrap="square" rtlCol="0">
            <a:spAutoFit/>
          </a:bodyPr>
          <a:lstStyle/>
          <a:p>
            <a:pPr algn="ctr"/>
            <a:r>
              <a:rPr lang="en-US" sz="1200" dirty="0">
                <a:solidFill>
                  <a:srgbClr val="1475CF"/>
                </a:solidFill>
              </a:rPr>
              <a:t>Confidential. Not for Distribution.</a:t>
            </a:r>
          </a:p>
        </p:txBody>
      </p:sp>
      <p:sp>
        <p:nvSpPr>
          <p:cNvPr id="2" name="Slide Number Placeholder 1">
            <a:extLst>
              <a:ext uri="{FF2B5EF4-FFF2-40B4-BE49-F238E27FC236}">
                <a16:creationId xmlns:a16="http://schemas.microsoft.com/office/drawing/2014/main" id="{D6E91D48-17A9-4EC2-BFA5-5FC1BCE07482}"/>
              </a:ext>
            </a:extLst>
          </p:cNvPr>
          <p:cNvSpPr>
            <a:spLocks noGrp="1"/>
          </p:cNvSpPr>
          <p:nvPr>
            <p:ph type="sldNum" sz="quarter" idx="10"/>
          </p:nvPr>
        </p:nvSpPr>
        <p:spPr/>
        <p:txBody>
          <a:body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373206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996A5-A1E7-4DB6-B211-F125F84A0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C401EE-5E39-495D-AFF6-CFB1789B7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FAEF287-6B22-4E0A-A52B-DB8B53BD73D5}"/>
              </a:ext>
            </a:extLst>
          </p:cNvPr>
          <p:cNvPicPr>
            <a:picLocks noChangeAspect="1"/>
          </p:cNvPicPr>
          <p:nvPr userDrawn="1"/>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974700" y="244331"/>
            <a:ext cx="1857080" cy="1018095"/>
          </a:xfrm>
          <a:prstGeom prst="rect">
            <a:avLst/>
          </a:prstGeom>
        </p:spPr>
      </p:pic>
      <p:sp>
        <p:nvSpPr>
          <p:cNvPr id="4" name="Slide Number Placeholder 3">
            <a:extLst>
              <a:ext uri="{FF2B5EF4-FFF2-40B4-BE49-F238E27FC236}">
                <a16:creationId xmlns:a16="http://schemas.microsoft.com/office/drawing/2014/main" id="{495A6D9B-0562-473F-AF3B-389980A614E4}"/>
              </a:ext>
            </a:extLst>
          </p:cNvPr>
          <p:cNvSpPr>
            <a:spLocks noGrp="1"/>
          </p:cNvSpPr>
          <p:nvPr>
            <p:ph type="sldNum" sz="quarter" idx="4"/>
          </p:nvPr>
        </p:nvSpPr>
        <p:spPr>
          <a:xfrm>
            <a:off x="8610600" y="6045740"/>
            <a:ext cx="2743200" cy="365125"/>
          </a:xfrm>
          <a:prstGeom prst="rect">
            <a:avLst/>
          </a:prstGeom>
        </p:spPr>
        <p:txBody>
          <a:bodyPr vert="horz" lIns="91440" tIns="45720" rIns="91440" bIns="45720" rtlCol="0" anchor="ctr"/>
          <a:lstStyle>
            <a:lvl1pPr algn="r">
              <a:defRPr sz="1000">
                <a:solidFill>
                  <a:srgbClr val="1475CF"/>
                </a:solidFill>
              </a:defRPr>
            </a:lvl1pPr>
          </a:lstStyle>
          <a:p>
            <a:fld id="{925E882E-DE31-474C-A92B-34B522B30492}" type="slidenum">
              <a:rPr lang="en-US" smtClean="0"/>
              <a:pPr/>
              <a:t>‹#›</a:t>
            </a:fld>
            <a:endParaRPr lang="en-US" dirty="0"/>
          </a:p>
        </p:txBody>
      </p:sp>
    </p:spTree>
    <p:extLst>
      <p:ext uri="{BB962C8B-B14F-4D97-AF65-F5344CB8AC3E}">
        <p14:creationId xmlns:p14="http://schemas.microsoft.com/office/powerpoint/2010/main" val="3930883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63" r:id="rId5"/>
    <p:sldLayoutId id="2147483652" r:id="rId6"/>
    <p:sldLayoutId id="2147483653" r:id="rId7"/>
    <p:sldLayoutId id="2147483654" r:id="rId8"/>
    <p:sldLayoutId id="2147483655" r:id="rId9"/>
    <p:sldLayoutId id="2147483656" r:id="rId10"/>
    <p:sldLayoutId id="2147483657" r:id="rId11"/>
    <p:sldLayoutId id="2147483661" r:id="rId12"/>
    <p:sldLayoutId id="2147483665" r:id="rId13"/>
  </p:sldLayoutIdLst>
  <p:hf hdr="0" ftr="0" dt="0"/>
  <p:txStyles>
    <p:titleStyle>
      <a:lvl1pPr algn="l" defTabSz="914400" rtl="0" eaLnBrk="1" latinLnBrk="0" hangingPunct="1">
        <a:lnSpc>
          <a:spcPct val="90000"/>
        </a:lnSpc>
        <a:spcBef>
          <a:spcPct val="0"/>
        </a:spcBef>
        <a:buNone/>
        <a:defRPr sz="4000" b="0" kern="1200">
          <a:solidFill>
            <a:srgbClr val="1475CF"/>
          </a:solidFill>
          <a:latin typeface="Arial" panose="020B0604020202020204" pitchFamily="34" charset="0"/>
          <a:ea typeface="+mj-ea"/>
          <a:cs typeface="Arial" panose="020B0604020202020204" pitchFamily="34" charset="0"/>
        </a:defRPr>
      </a:lvl1pPr>
    </p:titleStyle>
    <p:bodyStyle>
      <a:lvl1pPr marL="2286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3.xml"/><Relationship Id="rId5" Type="http://schemas.openxmlformats.org/officeDocument/2006/relationships/image" Target="../media/image83.svg"/><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CECE-6509-4AFF-AAB6-C511A6D22EBE}"/>
              </a:ext>
            </a:extLst>
          </p:cNvPr>
          <p:cNvSpPr>
            <a:spLocks noGrp="1"/>
          </p:cNvSpPr>
          <p:nvPr>
            <p:ph type="ctrTitle"/>
          </p:nvPr>
        </p:nvSpPr>
        <p:spPr>
          <a:xfrm>
            <a:off x="6579909" y="3645816"/>
            <a:ext cx="5081048" cy="2387600"/>
          </a:xfrm>
        </p:spPr>
        <p:txBody>
          <a:bodyPr>
            <a:normAutofit/>
          </a:bodyPr>
          <a:lstStyle/>
          <a:p>
            <a:r>
              <a:rPr lang="en-US" dirty="0"/>
              <a:t>Carisk Intelligent Clearinghouse Capabilities</a:t>
            </a:r>
            <a:br>
              <a:rPr lang="en-US" dirty="0"/>
            </a:br>
            <a:br>
              <a:rPr lang="en-US" dirty="0"/>
            </a:br>
            <a:br>
              <a:rPr lang="en-US" dirty="0"/>
            </a:br>
            <a:r>
              <a:rPr lang="en-US" sz="2000" dirty="0"/>
              <a:t>November 2019</a:t>
            </a:r>
            <a:br>
              <a:rPr lang="en-US" sz="2000" dirty="0"/>
            </a:br>
            <a:endParaRPr lang="en-US" dirty="0"/>
          </a:p>
        </p:txBody>
      </p:sp>
    </p:spTree>
    <p:extLst>
      <p:ext uri="{BB962C8B-B14F-4D97-AF65-F5344CB8AC3E}">
        <p14:creationId xmlns:p14="http://schemas.microsoft.com/office/powerpoint/2010/main" val="26704487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E19D-C04F-4387-A0BC-504B555EBFB4}"/>
              </a:ext>
            </a:extLst>
          </p:cNvPr>
          <p:cNvSpPr>
            <a:spLocks noGrp="1"/>
          </p:cNvSpPr>
          <p:nvPr>
            <p:ph type="title"/>
          </p:nvPr>
        </p:nvSpPr>
        <p:spPr/>
        <p:txBody>
          <a:bodyPr>
            <a:normAutofit/>
          </a:bodyPr>
          <a:lstStyle/>
          <a:p>
            <a:r>
              <a:rPr lang="en-US" dirty="0"/>
              <a:t>Electronic Claim Processing </a:t>
            </a:r>
          </a:p>
        </p:txBody>
      </p:sp>
      <p:sp>
        <p:nvSpPr>
          <p:cNvPr id="3" name="Content Placeholder 2">
            <a:extLst>
              <a:ext uri="{FF2B5EF4-FFF2-40B4-BE49-F238E27FC236}">
                <a16:creationId xmlns:a16="http://schemas.microsoft.com/office/drawing/2014/main" id="{415A4119-3368-4057-A4CE-8539B10F00DD}"/>
              </a:ext>
            </a:extLst>
          </p:cNvPr>
          <p:cNvSpPr>
            <a:spLocks noGrp="1"/>
          </p:cNvSpPr>
          <p:nvPr>
            <p:ph idx="1"/>
          </p:nvPr>
        </p:nvSpPr>
        <p:spPr>
          <a:xfrm>
            <a:off x="838200" y="1979628"/>
            <a:ext cx="10515600" cy="3310147"/>
          </a:xfrm>
        </p:spPr>
        <p:txBody>
          <a:bodyPr/>
          <a:lstStyle/>
          <a:p>
            <a:pPr>
              <a:spcAft>
                <a:spcPts val="1200"/>
              </a:spcAft>
            </a:pPr>
            <a:r>
              <a:rPr lang="en-US" dirty="0"/>
              <a:t>Validate for Completion Prior to Transmission to Payer </a:t>
            </a:r>
          </a:p>
          <a:p>
            <a:pPr>
              <a:spcAft>
                <a:spcPts val="1200"/>
              </a:spcAft>
            </a:pPr>
            <a:r>
              <a:rPr lang="en-US" dirty="0"/>
              <a:t>Notify Provider if Data is Missing or in Error  </a:t>
            </a:r>
          </a:p>
          <a:p>
            <a:pPr>
              <a:spcAft>
                <a:spcPts val="1200"/>
              </a:spcAft>
            </a:pPr>
            <a:r>
              <a:rPr lang="en-US" dirty="0"/>
              <a:t>Transmit Supporting Documents / Medical Reports to Payer with CMS-1500 or UB-04</a:t>
            </a:r>
          </a:p>
          <a:p>
            <a:pPr>
              <a:spcAft>
                <a:spcPts val="1200"/>
              </a:spcAft>
            </a:pPr>
            <a:r>
              <a:rPr lang="en-US" dirty="0"/>
              <a:t>Pass Payer Acknowledgement of Claim back to Providers</a:t>
            </a:r>
          </a:p>
          <a:p>
            <a:pPr>
              <a:spcAft>
                <a:spcPts val="1200"/>
              </a:spcAft>
            </a:pPr>
            <a:r>
              <a:rPr lang="en-US" dirty="0"/>
              <a:t>Assist in EFT Payment via 835 EOR transmission to Provider</a:t>
            </a:r>
          </a:p>
          <a:p>
            <a:pPr marL="82296" indent="0">
              <a:spcAft>
                <a:spcPts val="1200"/>
              </a:spcAft>
              <a:buNone/>
            </a:pPr>
            <a:endParaRPr lang="en-US" dirty="0"/>
          </a:p>
        </p:txBody>
      </p:sp>
      <p:sp>
        <p:nvSpPr>
          <p:cNvPr id="4" name="Subtitle 3">
            <a:extLst>
              <a:ext uri="{FF2B5EF4-FFF2-40B4-BE49-F238E27FC236}">
                <a16:creationId xmlns:a16="http://schemas.microsoft.com/office/drawing/2014/main" id="{BC37B965-319C-409E-A2EE-B23DDF3AA4A2}"/>
              </a:ext>
            </a:extLst>
          </p:cNvPr>
          <p:cNvSpPr>
            <a:spLocks noGrp="1"/>
          </p:cNvSpPr>
          <p:nvPr>
            <p:ph type="subTitle" idx="10"/>
          </p:nvPr>
        </p:nvSpPr>
        <p:spPr/>
        <p:txBody>
          <a:bodyPr/>
          <a:lstStyle/>
          <a:p>
            <a:r>
              <a:rPr lang="en-US" dirty="0"/>
              <a:t>Clearinghouse responsibilities</a:t>
            </a:r>
          </a:p>
        </p:txBody>
      </p:sp>
      <p:sp>
        <p:nvSpPr>
          <p:cNvPr id="5" name="Text Placeholder 4">
            <a:extLst>
              <a:ext uri="{FF2B5EF4-FFF2-40B4-BE49-F238E27FC236}">
                <a16:creationId xmlns:a16="http://schemas.microsoft.com/office/drawing/2014/main" id="{3033698B-E6F4-4911-B219-078DF2A0FBFE}"/>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ACD459EA-3C2B-4E83-9932-38B61871E6F5}"/>
              </a:ext>
            </a:extLst>
          </p:cNvPr>
          <p:cNvSpPr>
            <a:spLocks noGrp="1"/>
          </p:cNvSpPr>
          <p:nvPr>
            <p:ph type="sldNum" sz="quarter" idx="12"/>
          </p:nvPr>
        </p:nvSpPr>
        <p:spPr/>
        <p:txBody>
          <a:bodyPr/>
          <a:lstStyle/>
          <a:p>
            <a:fld id="{925E882E-DE31-474C-A92B-34B522B30492}" type="slidenum">
              <a:rPr lang="en-US" smtClean="0"/>
              <a:pPr/>
              <a:t>10</a:t>
            </a:fld>
            <a:endParaRPr lang="en-US" dirty="0"/>
          </a:p>
        </p:txBody>
      </p:sp>
    </p:spTree>
    <p:extLst>
      <p:ext uri="{BB962C8B-B14F-4D97-AF65-F5344CB8AC3E}">
        <p14:creationId xmlns:p14="http://schemas.microsoft.com/office/powerpoint/2010/main" val="37970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22E5-FECE-48A9-811D-F16D31791AB5}"/>
              </a:ext>
            </a:extLst>
          </p:cNvPr>
          <p:cNvSpPr>
            <a:spLocks noGrp="1"/>
          </p:cNvSpPr>
          <p:nvPr>
            <p:ph type="title"/>
          </p:nvPr>
        </p:nvSpPr>
        <p:spPr/>
        <p:txBody>
          <a:bodyPr>
            <a:normAutofit/>
          </a:bodyPr>
          <a:lstStyle/>
          <a:p>
            <a:r>
              <a:rPr lang="en-US" sz="4000" dirty="0"/>
              <a:t>Carisk Intelligent Clearinghouse Capabilities</a:t>
            </a:r>
          </a:p>
        </p:txBody>
      </p:sp>
      <p:sp>
        <p:nvSpPr>
          <p:cNvPr id="3" name="Text Placeholder 2">
            <a:extLst>
              <a:ext uri="{FF2B5EF4-FFF2-40B4-BE49-F238E27FC236}">
                <a16:creationId xmlns:a16="http://schemas.microsoft.com/office/drawing/2014/main" id="{9B99404F-3613-4D40-A22D-FABA4955C5C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77FC5C83-EE2D-4331-AF11-D13C3C906CE9}"/>
              </a:ext>
            </a:extLst>
          </p:cNvPr>
          <p:cNvSpPr>
            <a:spLocks noGrp="1"/>
          </p:cNvSpPr>
          <p:nvPr>
            <p:ph type="sldNum" sz="quarter" idx="13"/>
          </p:nvPr>
        </p:nvSpPr>
        <p:spPr/>
        <p:txBody>
          <a:bodyPr/>
          <a:lstStyle/>
          <a:p>
            <a:fld id="{925E882E-DE31-474C-A92B-34B522B30492}" type="slidenum">
              <a:rPr lang="en-US" smtClean="0"/>
              <a:pPr/>
              <a:t>11</a:t>
            </a:fld>
            <a:endParaRPr lang="en-US" dirty="0"/>
          </a:p>
        </p:txBody>
      </p:sp>
      <p:pic>
        <p:nvPicPr>
          <p:cNvPr id="8" name="Picture Placeholder 7">
            <a:extLst>
              <a:ext uri="{FF2B5EF4-FFF2-40B4-BE49-F238E27FC236}">
                <a16:creationId xmlns:a16="http://schemas.microsoft.com/office/drawing/2014/main" id="{8C4350FB-AE89-4CF7-AED3-147F4B93AB37}"/>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0"/>
            <a:ext cx="5590898" cy="6858000"/>
          </a:xfrm>
        </p:spPr>
      </p:pic>
    </p:spTree>
    <p:extLst>
      <p:ext uri="{BB962C8B-B14F-4D97-AF65-F5344CB8AC3E}">
        <p14:creationId xmlns:p14="http://schemas.microsoft.com/office/powerpoint/2010/main" val="400638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7CB5-B82C-4A01-BE1F-591A15EA1733}"/>
              </a:ext>
            </a:extLst>
          </p:cNvPr>
          <p:cNvSpPr>
            <a:spLocks noGrp="1"/>
          </p:cNvSpPr>
          <p:nvPr>
            <p:ph type="title"/>
          </p:nvPr>
        </p:nvSpPr>
        <p:spPr/>
        <p:txBody>
          <a:bodyPr>
            <a:normAutofit/>
          </a:bodyPr>
          <a:lstStyle/>
          <a:p>
            <a:r>
              <a:rPr lang="en-US" dirty="0"/>
              <a:t>Workers’ Compensation &amp; Auto </a:t>
            </a:r>
          </a:p>
        </p:txBody>
      </p:sp>
      <p:sp>
        <p:nvSpPr>
          <p:cNvPr id="3" name="Content Placeholder 2">
            <a:extLst>
              <a:ext uri="{FF2B5EF4-FFF2-40B4-BE49-F238E27FC236}">
                <a16:creationId xmlns:a16="http://schemas.microsoft.com/office/drawing/2014/main" id="{98BD93CA-C4F4-4BD1-BC8A-C3E49FFDC881}"/>
              </a:ext>
            </a:extLst>
          </p:cNvPr>
          <p:cNvSpPr>
            <a:spLocks noGrp="1"/>
          </p:cNvSpPr>
          <p:nvPr>
            <p:ph idx="1"/>
          </p:nvPr>
        </p:nvSpPr>
        <p:spPr>
          <a:xfrm>
            <a:off x="838200" y="2245754"/>
            <a:ext cx="3587496" cy="3310147"/>
          </a:xfrm>
        </p:spPr>
        <p:txBody>
          <a:bodyPr/>
          <a:lstStyle/>
          <a:p>
            <a:pPr marL="82296" indent="0">
              <a:buNone/>
            </a:pPr>
            <a:r>
              <a:rPr lang="en-US" dirty="0">
                <a:solidFill>
                  <a:srgbClr val="1475CF"/>
                </a:solidFill>
              </a:rPr>
              <a:t>Submitters:</a:t>
            </a:r>
          </a:p>
          <a:p>
            <a:r>
              <a:rPr lang="en-US" dirty="0"/>
              <a:t> Hospital, Provider Practice, Management/Billing Systems </a:t>
            </a:r>
          </a:p>
          <a:p>
            <a:r>
              <a:rPr lang="en-US" dirty="0"/>
              <a:t>Files may be any accepted format as well as scanned or keyed data: </a:t>
            </a:r>
          </a:p>
          <a:p>
            <a:pPr lvl="1"/>
            <a:r>
              <a:rPr lang="en-US" dirty="0"/>
              <a:t>EDI (ANSI x12 837)</a:t>
            </a:r>
          </a:p>
          <a:p>
            <a:pPr lvl="1"/>
            <a:r>
              <a:rPr lang="en-US" dirty="0"/>
              <a:t>XML</a:t>
            </a:r>
          </a:p>
          <a:p>
            <a:pPr lvl="1"/>
            <a:r>
              <a:rPr lang="en-US" dirty="0"/>
              <a:t>CSV</a:t>
            </a:r>
          </a:p>
          <a:p>
            <a:pPr lvl="1"/>
            <a:r>
              <a:rPr lang="en-US" dirty="0"/>
              <a:t>NSF</a:t>
            </a:r>
          </a:p>
          <a:p>
            <a:r>
              <a:rPr lang="en-US" dirty="0"/>
              <a:t>Supporting documents attached </a:t>
            </a:r>
          </a:p>
          <a:p>
            <a:pPr marL="82296" indent="0">
              <a:buNone/>
            </a:pPr>
            <a:endParaRPr lang="en-US" dirty="0"/>
          </a:p>
        </p:txBody>
      </p:sp>
      <p:sp>
        <p:nvSpPr>
          <p:cNvPr id="4" name="Subtitle 3">
            <a:extLst>
              <a:ext uri="{FF2B5EF4-FFF2-40B4-BE49-F238E27FC236}">
                <a16:creationId xmlns:a16="http://schemas.microsoft.com/office/drawing/2014/main" id="{308C0FDB-8B5A-4AC4-A4EC-A0CBC72EA557}"/>
              </a:ext>
            </a:extLst>
          </p:cNvPr>
          <p:cNvSpPr>
            <a:spLocks noGrp="1"/>
          </p:cNvSpPr>
          <p:nvPr>
            <p:ph type="subTitle" idx="10"/>
          </p:nvPr>
        </p:nvSpPr>
        <p:spPr/>
        <p:txBody>
          <a:bodyPr/>
          <a:lstStyle/>
          <a:p>
            <a:r>
              <a:rPr lang="en-US" dirty="0"/>
              <a:t>E-billing administrative process </a:t>
            </a:r>
          </a:p>
        </p:txBody>
      </p:sp>
      <p:sp>
        <p:nvSpPr>
          <p:cNvPr id="6" name="Slide Number Placeholder 5">
            <a:extLst>
              <a:ext uri="{FF2B5EF4-FFF2-40B4-BE49-F238E27FC236}">
                <a16:creationId xmlns:a16="http://schemas.microsoft.com/office/drawing/2014/main" id="{A6332AFB-0C22-4416-BDF8-8BD71B0A45A6}"/>
              </a:ext>
            </a:extLst>
          </p:cNvPr>
          <p:cNvSpPr>
            <a:spLocks noGrp="1"/>
          </p:cNvSpPr>
          <p:nvPr>
            <p:ph type="sldNum" sz="quarter" idx="12"/>
          </p:nvPr>
        </p:nvSpPr>
        <p:spPr/>
        <p:txBody>
          <a:bodyPr/>
          <a:lstStyle/>
          <a:p>
            <a:fld id="{925E882E-DE31-474C-A92B-34B522B30492}" type="slidenum">
              <a:rPr lang="en-US" smtClean="0"/>
              <a:pPr/>
              <a:t>12</a:t>
            </a:fld>
            <a:endParaRPr lang="en-US" dirty="0"/>
          </a:p>
        </p:txBody>
      </p:sp>
      <p:sp>
        <p:nvSpPr>
          <p:cNvPr id="7" name="Content Placeholder 2">
            <a:extLst>
              <a:ext uri="{FF2B5EF4-FFF2-40B4-BE49-F238E27FC236}">
                <a16:creationId xmlns:a16="http://schemas.microsoft.com/office/drawing/2014/main" id="{1223C3D2-96F7-4DB4-98FD-4958C75FA44B}"/>
              </a:ext>
            </a:extLst>
          </p:cNvPr>
          <p:cNvSpPr txBox="1">
            <a:spLocks/>
          </p:cNvSpPr>
          <p:nvPr/>
        </p:nvSpPr>
        <p:spPr>
          <a:xfrm>
            <a:off x="7132123" y="2245754"/>
            <a:ext cx="3587496" cy="3310147"/>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None/>
            </a:pPr>
            <a:r>
              <a:rPr lang="en-US" dirty="0">
                <a:solidFill>
                  <a:srgbClr val="1475CF"/>
                </a:solidFill>
              </a:rPr>
              <a:t>Receivers:</a:t>
            </a:r>
          </a:p>
          <a:p>
            <a:r>
              <a:rPr lang="en-US" dirty="0"/>
              <a:t> Payer, Carrier, or Bill Review Company</a:t>
            </a:r>
          </a:p>
          <a:p>
            <a:r>
              <a:rPr lang="en-US" dirty="0"/>
              <a:t>Files may be ANSI or custom formats for special data feeds such as B&amp;E:</a:t>
            </a:r>
          </a:p>
          <a:p>
            <a:pPr lvl="1"/>
            <a:r>
              <a:rPr lang="en-US" dirty="0"/>
              <a:t>EDI (ANSI x12 837)</a:t>
            </a:r>
          </a:p>
          <a:p>
            <a:pPr lvl="1"/>
            <a:r>
              <a:rPr lang="en-US" dirty="0"/>
              <a:t>XML</a:t>
            </a:r>
          </a:p>
          <a:p>
            <a:pPr lvl="1"/>
            <a:r>
              <a:rPr lang="en-US" dirty="0"/>
              <a:t>CSV</a:t>
            </a:r>
          </a:p>
          <a:p>
            <a:pPr lvl="1"/>
            <a:r>
              <a:rPr lang="en-US" dirty="0"/>
              <a:t>NSF</a:t>
            </a:r>
          </a:p>
          <a:p>
            <a:endParaRPr lang="en-US" dirty="0"/>
          </a:p>
        </p:txBody>
      </p:sp>
      <p:pic>
        <p:nvPicPr>
          <p:cNvPr id="9" name="Graphic 8">
            <a:extLst>
              <a:ext uri="{FF2B5EF4-FFF2-40B4-BE49-F238E27FC236}">
                <a16:creationId xmlns:a16="http://schemas.microsoft.com/office/drawing/2014/main" id="{9E05886D-A500-4DB1-AE3E-F727C1362B4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08231" y="2245754"/>
            <a:ext cx="2178806" cy="2178806"/>
          </a:xfrm>
          <a:prstGeom prst="rect">
            <a:avLst/>
          </a:prstGeom>
        </p:spPr>
      </p:pic>
      <p:sp>
        <p:nvSpPr>
          <p:cNvPr id="10" name="Content Placeholder 2">
            <a:extLst>
              <a:ext uri="{FF2B5EF4-FFF2-40B4-BE49-F238E27FC236}">
                <a16:creationId xmlns:a16="http://schemas.microsoft.com/office/drawing/2014/main" id="{88D7F14C-F9E1-4E7D-99A6-8A78DBB2B9CA}"/>
              </a:ext>
            </a:extLst>
          </p:cNvPr>
          <p:cNvSpPr txBox="1">
            <a:spLocks/>
          </p:cNvSpPr>
          <p:nvPr/>
        </p:nvSpPr>
        <p:spPr>
          <a:xfrm>
            <a:off x="5026469" y="4310263"/>
            <a:ext cx="1654472" cy="385620"/>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Font typeface="Arial" panose="020B0604020202020204" pitchFamily="34" charset="0"/>
              <a:buNone/>
            </a:pPr>
            <a:r>
              <a:rPr lang="en-US" dirty="0">
                <a:solidFill>
                  <a:srgbClr val="1475CF"/>
                </a:solidFill>
              </a:rPr>
              <a:t>Clearinghouse</a:t>
            </a:r>
            <a:endParaRPr lang="en-US" dirty="0"/>
          </a:p>
        </p:txBody>
      </p:sp>
      <p:pic>
        <p:nvPicPr>
          <p:cNvPr id="11" name="Graphic 10">
            <a:extLst>
              <a:ext uri="{FF2B5EF4-FFF2-40B4-BE49-F238E27FC236}">
                <a16:creationId xmlns:a16="http://schemas.microsoft.com/office/drawing/2014/main" id="{C102A286-3048-49FF-99E8-F2BB1415390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01376" y="4184282"/>
            <a:ext cx="613282" cy="613282"/>
          </a:xfrm>
          <a:prstGeom prst="rect">
            <a:avLst/>
          </a:prstGeom>
        </p:spPr>
      </p:pic>
      <p:pic>
        <p:nvPicPr>
          <p:cNvPr id="12" name="Graphic 11">
            <a:extLst>
              <a:ext uri="{FF2B5EF4-FFF2-40B4-BE49-F238E27FC236}">
                <a16:creationId xmlns:a16="http://schemas.microsoft.com/office/drawing/2014/main" id="{FF1BFB8E-8C46-4C02-86C8-C89107F15CA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4498552" y="4184282"/>
            <a:ext cx="613282" cy="613282"/>
          </a:xfrm>
          <a:prstGeom prst="rect">
            <a:avLst/>
          </a:prstGeom>
        </p:spPr>
      </p:pic>
    </p:spTree>
    <p:extLst>
      <p:ext uri="{BB962C8B-B14F-4D97-AF65-F5344CB8AC3E}">
        <p14:creationId xmlns:p14="http://schemas.microsoft.com/office/powerpoint/2010/main" val="12161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aphic 10">
            <a:extLst>
              <a:ext uri="{FF2B5EF4-FFF2-40B4-BE49-F238E27FC236}">
                <a16:creationId xmlns:a16="http://schemas.microsoft.com/office/drawing/2014/main" id="{CAC1D287-A1E7-4418-9F06-4C815E06E6AD}"/>
              </a:ext>
            </a:extLst>
          </p:cNvPr>
          <p:cNvGrpSpPr/>
          <p:nvPr/>
        </p:nvGrpSpPr>
        <p:grpSpPr>
          <a:xfrm>
            <a:off x="2722054" y="1944829"/>
            <a:ext cx="2285619" cy="2285619"/>
            <a:chOff x="2722054" y="1944829"/>
            <a:chExt cx="2285619" cy="2285619"/>
          </a:xfrm>
        </p:grpSpPr>
        <p:sp>
          <p:nvSpPr>
            <p:cNvPr id="19" name="Freeform: Shape 18">
              <a:extLst>
                <a:ext uri="{FF2B5EF4-FFF2-40B4-BE49-F238E27FC236}">
                  <a16:creationId xmlns:a16="http://schemas.microsoft.com/office/drawing/2014/main" id="{8B26C102-AE7E-47AE-BCA0-0220E6AF34E7}"/>
                </a:ext>
              </a:extLst>
            </p:cNvPr>
            <p:cNvSpPr/>
            <p:nvPr/>
          </p:nvSpPr>
          <p:spPr>
            <a:xfrm>
              <a:off x="3648023" y="1944829"/>
              <a:ext cx="214887" cy="1139554"/>
            </a:xfrm>
            <a:custGeom>
              <a:avLst/>
              <a:gdLst>
                <a:gd name="connsiteX0" fmla="*/ 218404 w 214887"/>
                <a:gd name="connsiteY0" fmla="*/ 1144372 h 1139553"/>
                <a:gd name="connsiteX1" fmla="*/ 0 w 214887"/>
                <a:gd name="connsiteY1" fmla="*/ 21033 h 1139553"/>
                <a:gd name="connsiteX2" fmla="*/ 218404 w 214887"/>
                <a:gd name="connsiteY2" fmla="*/ 0 h 1139553"/>
                <a:gd name="connsiteX3" fmla="*/ 218404 w 214887"/>
                <a:gd name="connsiteY3" fmla="*/ 1144372 h 1139553"/>
              </a:gdLst>
              <a:ahLst/>
              <a:cxnLst>
                <a:cxn ang="0">
                  <a:pos x="connsiteX0" y="connsiteY0"/>
                </a:cxn>
                <a:cxn ang="0">
                  <a:pos x="connsiteX1" y="connsiteY1"/>
                </a:cxn>
                <a:cxn ang="0">
                  <a:pos x="connsiteX2" y="connsiteY2"/>
                </a:cxn>
                <a:cxn ang="0">
                  <a:pos x="connsiteX3" y="connsiteY3"/>
                </a:cxn>
              </a:cxnLst>
              <a:rect l="l" t="t" r="r" b="b"/>
              <a:pathLst>
                <a:path w="214887" h="1139553">
                  <a:moveTo>
                    <a:pt x="218404" y="1144372"/>
                  </a:moveTo>
                  <a:lnTo>
                    <a:pt x="0" y="21033"/>
                  </a:lnTo>
                  <a:cubicBezTo>
                    <a:pt x="74494" y="6577"/>
                    <a:pt x="142542" y="0"/>
                    <a:pt x="218404" y="0"/>
                  </a:cubicBezTo>
                  <a:lnTo>
                    <a:pt x="218404" y="1144372"/>
                  </a:lnTo>
                  <a:close/>
                </a:path>
              </a:pathLst>
            </a:custGeom>
            <a:solidFill>
              <a:srgbClr val="DFDFDF"/>
            </a:solidFill>
            <a:ln w="648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9986B02-0D80-4308-9261-FF5942342DC3}"/>
                </a:ext>
              </a:extLst>
            </p:cNvPr>
            <p:cNvSpPr/>
            <p:nvPr/>
          </p:nvSpPr>
          <p:spPr>
            <a:xfrm>
              <a:off x="2722054" y="1944829"/>
              <a:ext cx="2285619" cy="2285619"/>
            </a:xfrm>
            <a:custGeom>
              <a:avLst/>
              <a:gdLst>
                <a:gd name="connsiteX0" fmla="*/ 1144372 w 2285619"/>
                <a:gd name="connsiteY0" fmla="*/ 1144372 h 2285619"/>
                <a:gd name="connsiteX1" fmla="*/ 1144372 w 2285619"/>
                <a:gd name="connsiteY1" fmla="*/ 0 h 2285619"/>
                <a:gd name="connsiteX2" fmla="*/ 2288745 w 2285619"/>
                <a:gd name="connsiteY2" fmla="*/ 1144372 h 2285619"/>
                <a:gd name="connsiteX3" fmla="*/ 1144372 w 2285619"/>
                <a:gd name="connsiteY3" fmla="*/ 2288745 h 2285619"/>
                <a:gd name="connsiteX4" fmla="*/ 0 w 2285619"/>
                <a:gd name="connsiteY4" fmla="*/ 1144372 h 2285619"/>
                <a:gd name="connsiteX5" fmla="*/ 925969 w 2285619"/>
                <a:gd name="connsiteY5" fmla="*/ 21033 h 2285619"/>
                <a:gd name="connsiteX6" fmla="*/ 1144372 w 2285619"/>
                <a:gd name="connsiteY6" fmla="*/ 1144372 h 2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5619" h="2285619">
                  <a:moveTo>
                    <a:pt x="1144372" y="1144372"/>
                  </a:moveTo>
                  <a:lnTo>
                    <a:pt x="1144372" y="0"/>
                  </a:lnTo>
                  <a:cubicBezTo>
                    <a:pt x="1776401" y="0"/>
                    <a:pt x="2288745" y="512343"/>
                    <a:pt x="2288745" y="1144372"/>
                  </a:cubicBezTo>
                  <a:cubicBezTo>
                    <a:pt x="2288745" y="1776401"/>
                    <a:pt x="1776401" y="2288745"/>
                    <a:pt x="1144372" y="2288745"/>
                  </a:cubicBezTo>
                  <a:cubicBezTo>
                    <a:pt x="512343" y="2288745"/>
                    <a:pt x="0" y="1776336"/>
                    <a:pt x="0" y="1144372"/>
                  </a:cubicBezTo>
                  <a:cubicBezTo>
                    <a:pt x="0" y="588205"/>
                    <a:pt x="380025" y="127174"/>
                    <a:pt x="925969" y="21033"/>
                  </a:cubicBezTo>
                  <a:lnTo>
                    <a:pt x="1144372" y="1144372"/>
                  </a:lnTo>
                  <a:close/>
                </a:path>
              </a:pathLst>
            </a:custGeom>
            <a:solidFill>
              <a:srgbClr val="0071CE"/>
            </a:solidFill>
            <a:ln w="6486" cap="flat">
              <a:noFill/>
              <a:prstDash val="solid"/>
              <a:miter/>
            </a:ln>
          </p:spPr>
          <p:txBody>
            <a:bodyPr rtlCol="0" anchor="ctr"/>
            <a:lstStyle/>
            <a:p>
              <a:endParaRPr lang="en-US"/>
            </a:p>
          </p:txBody>
        </p:sp>
      </p:grpSp>
      <p:grpSp>
        <p:nvGrpSpPr>
          <p:cNvPr id="15" name="Graphic 6">
            <a:extLst>
              <a:ext uri="{FF2B5EF4-FFF2-40B4-BE49-F238E27FC236}">
                <a16:creationId xmlns:a16="http://schemas.microsoft.com/office/drawing/2014/main" id="{EBAB43A8-4D6D-4652-86B8-AA80B92A21A7}"/>
              </a:ext>
            </a:extLst>
          </p:cNvPr>
          <p:cNvGrpSpPr/>
          <p:nvPr/>
        </p:nvGrpSpPr>
        <p:grpSpPr>
          <a:xfrm>
            <a:off x="12782278" y="1888909"/>
            <a:ext cx="2292131" cy="2292131"/>
            <a:chOff x="6726918" y="1888909"/>
            <a:chExt cx="2292131" cy="2292131"/>
          </a:xfrm>
        </p:grpSpPr>
        <p:sp>
          <p:nvSpPr>
            <p:cNvPr id="16" name="Freeform: Shape 15">
              <a:extLst>
                <a:ext uri="{FF2B5EF4-FFF2-40B4-BE49-F238E27FC236}">
                  <a16:creationId xmlns:a16="http://schemas.microsoft.com/office/drawing/2014/main" id="{CA21EE74-DD6D-453E-8E7B-747AFBF5D2B6}"/>
                </a:ext>
              </a:extLst>
            </p:cNvPr>
            <p:cNvSpPr/>
            <p:nvPr/>
          </p:nvSpPr>
          <p:spPr>
            <a:xfrm>
              <a:off x="6726926" y="1888909"/>
              <a:ext cx="2148873" cy="2285619"/>
            </a:xfrm>
            <a:custGeom>
              <a:avLst/>
              <a:gdLst>
                <a:gd name="connsiteX0" fmla="*/ 1144560 w 2148872"/>
                <a:gd name="connsiteY0" fmla="*/ 1144373 h 2285619"/>
                <a:gd name="connsiteX1" fmla="*/ 2154986 w 2148872"/>
                <a:gd name="connsiteY1" fmla="*/ 1681591 h 2285619"/>
                <a:gd name="connsiteX2" fmla="*/ 607342 w 2148872"/>
                <a:gd name="connsiteY2" fmla="*/ 2154733 h 2285619"/>
                <a:gd name="connsiteX3" fmla="*/ 134199 w 2148872"/>
                <a:gd name="connsiteY3" fmla="*/ 607089 h 2285619"/>
                <a:gd name="connsiteX4" fmla="*/ 1144560 w 2148872"/>
                <a:gd name="connsiteY4" fmla="*/ 0 h 2285619"/>
                <a:gd name="connsiteX5" fmla="*/ 1144560 w 2148872"/>
                <a:gd name="connsiteY5" fmla="*/ 1144373 h 2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8872" h="2285619">
                  <a:moveTo>
                    <a:pt x="1144560" y="1144373"/>
                  </a:moveTo>
                  <a:lnTo>
                    <a:pt x="2154986" y="1681591"/>
                  </a:lnTo>
                  <a:cubicBezTo>
                    <a:pt x="1858246" y="2239647"/>
                    <a:pt x="1165397" y="2451473"/>
                    <a:pt x="607342" y="2154733"/>
                  </a:cubicBezTo>
                  <a:cubicBezTo>
                    <a:pt x="49286" y="1857994"/>
                    <a:pt x="-162541" y="1165145"/>
                    <a:pt x="134199" y="607089"/>
                  </a:cubicBezTo>
                  <a:cubicBezTo>
                    <a:pt x="335932" y="227650"/>
                    <a:pt x="714785" y="0"/>
                    <a:pt x="1144560" y="0"/>
                  </a:cubicBezTo>
                  <a:lnTo>
                    <a:pt x="1144560" y="1144373"/>
                  </a:lnTo>
                  <a:close/>
                </a:path>
              </a:pathLst>
            </a:custGeom>
            <a:solidFill>
              <a:srgbClr val="DFDFDF"/>
            </a:solidFill>
            <a:ln w="649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439FC16-3B0E-4D83-82CA-E717C90956A3}"/>
                </a:ext>
              </a:extLst>
            </p:cNvPr>
            <p:cNvSpPr/>
            <p:nvPr/>
          </p:nvSpPr>
          <p:spPr>
            <a:xfrm>
              <a:off x="7871486" y="1888909"/>
              <a:ext cx="1139554" cy="1680028"/>
            </a:xfrm>
            <a:custGeom>
              <a:avLst/>
              <a:gdLst>
                <a:gd name="connsiteX0" fmla="*/ 0 w 1139553"/>
                <a:gd name="connsiteY0" fmla="*/ 1144373 h 1680027"/>
                <a:gd name="connsiteX1" fmla="*/ 0 w 1139553"/>
                <a:gd name="connsiteY1" fmla="*/ 0 h 1680027"/>
                <a:gd name="connsiteX2" fmla="*/ 1144373 w 1139553"/>
                <a:gd name="connsiteY2" fmla="*/ 1144373 h 1680027"/>
                <a:gd name="connsiteX3" fmla="*/ 1010426 w 1139553"/>
                <a:gd name="connsiteY3" fmla="*/ 1681591 h 1680027"/>
                <a:gd name="connsiteX4" fmla="*/ 0 w 1139553"/>
                <a:gd name="connsiteY4" fmla="*/ 1144373 h 168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553" h="1680027">
                  <a:moveTo>
                    <a:pt x="0" y="1144373"/>
                  </a:moveTo>
                  <a:lnTo>
                    <a:pt x="0" y="0"/>
                  </a:lnTo>
                  <a:cubicBezTo>
                    <a:pt x="632029" y="0"/>
                    <a:pt x="1144373" y="512343"/>
                    <a:pt x="1144373" y="1144373"/>
                  </a:cubicBezTo>
                  <a:cubicBezTo>
                    <a:pt x="1144373" y="1346627"/>
                    <a:pt x="1105367" y="1503039"/>
                    <a:pt x="1010426" y="1681591"/>
                  </a:cubicBezTo>
                  <a:lnTo>
                    <a:pt x="0" y="1144373"/>
                  </a:lnTo>
                  <a:close/>
                </a:path>
              </a:pathLst>
            </a:custGeom>
            <a:solidFill>
              <a:srgbClr val="F1B434"/>
            </a:solidFill>
            <a:ln w="6494"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A7FE052B-2337-4D94-BF1D-2812BC262570}"/>
              </a:ext>
            </a:extLst>
          </p:cNvPr>
          <p:cNvSpPr>
            <a:spLocks noGrp="1"/>
          </p:cNvSpPr>
          <p:nvPr>
            <p:ph type="title"/>
          </p:nvPr>
        </p:nvSpPr>
        <p:spPr/>
        <p:txBody>
          <a:bodyPr>
            <a:normAutofit/>
          </a:bodyPr>
          <a:lstStyle/>
          <a:p>
            <a:r>
              <a:rPr lang="en-US" dirty="0"/>
              <a:t>Electronic Billing </a:t>
            </a:r>
          </a:p>
        </p:txBody>
      </p:sp>
      <p:sp>
        <p:nvSpPr>
          <p:cNvPr id="3" name="Content Placeholder 2">
            <a:extLst>
              <a:ext uri="{FF2B5EF4-FFF2-40B4-BE49-F238E27FC236}">
                <a16:creationId xmlns:a16="http://schemas.microsoft.com/office/drawing/2014/main" id="{C5997A37-53B2-4DA7-B151-DB575C0DAD5A}"/>
              </a:ext>
            </a:extLst>
          </p:cNvPr>
          <p:cNvSpPr>
            <a:spLocks noGrp="1"/>
          </p:cNvSpPr>
          <p:nvPr>
            <p:ph idx="1"/>
          </p:nvPr>
        </p:nvSpPr>
        <p:spPr>
          <a:xfrm>
            <a:off x="2023872" y="4419362"/>
            <a:ext cx="3681984" cy="1473692"/>
          </a:xfrm>
        </p:spPr>
        <p:txBody>
          <a:bodyPr>
            <a:normAutofit/>
          </a:bodyPr>
          <a:lstStyle/>
          <a:p>
            <a:pPr marL="82296" indent="0" algn="ctr">
              <a:buNone/>
            </a:pPr>
            <a:r>
              <a:rPr lang="en-US" sz="2000" dirty="0">
                <a:solidFill>
                  <a:srgbClr val="1475CF"/>
                </a:solidFill>
              </a:rPr>
              <a:t>97% </a:t>
            </a:r>
            <a:r>
              <a:rPr lang="en-US" sz="2000" dirty="0"/>
              <a:t>of claims </a:t>
            </a:r>
            <a:br>
              <a:rPr lang="en-US" sz="2000" dirty="0"/>
            </a:br>
            <a:r>
              <a:rPr lang="en-US" sz="2000" dirty="0"/>
              <a:t>received and processed </a:t>
            </a:r>
            <a:br>
              <a:rPr lang="en-US" sz="2000" dirty="0"/>
            </a:br>
            <a:r>
              <a:rPr lang="en-US" sz="2000" dirty="0"/>
              <a:t>on 1st submission </a:t>
            </a:r>
          </a:p>
        </p:txBody>
      </p:sp>
      <p:sp>
        <p:nvSpPr>
          <p:cNvPr id="4" name="Subtitle 3">
            <a:extLst>
              <a:ext uri="{FF2B5EF4-FFF2-40B4-BE49-F238E27FC236}">
                <a16:creationId xmlns:a16="http://schemas.microsoft.com/office/drawing/2014/main" id="{5035C3E1-78AD-4E2E-8C99-4E9AA7CEEC72}"/>
              </a:ext>
            </a:extLst>
          </p:cNvPr>
          <p:cNvSpPr>
            <a:spLocks noGrp="1"/>
          </p:cNvSpPr>
          <p:nvPr>
            <p:ph type="subTitle" idx="10"/>
          </p:nvPr>
        </p:nvSpPr>
        <p:spPr/>
        <p:txBody>
          <a:bodyPr/>
          <a:lstStyle/>
          <a:p>
            <a:r>
              <a:rPr lang="en-US" dirty="0"/>
              <a:t>Carisk Intelligent clearinghouse metrics*</a:t>
            </a:r>
          </a:p>
        </p:txBody>
      </p:sp>
      <p:sp>
        <p:nvSpPr>
          <p:cNvPr id="6" name="Slide Number Placeholder 5">
            <a:extLst>
              <a:ext uri="{FF2B5EF4-FFF2-40B4-BE49-F238E27FC236}">
                <a16:creationId xmlns:a16="http://schemas.microsoft.com/office/drawing/2014/main" id="{30BD3784-C735-416B-ADF1-E6072EF070D7}"/>
              </a:ext>
            </a:extLst>
          </p:cNvPr>
          <p:cNvSpPr>
            <a:spLocks noGrp="1"/>
          </p:cNvSpPr>
          <p:nvPr>
            <p:ph type="sldNum" sz="quarter" idx="12"/>
          </p:nvPr>
        </p:nvSpPr>
        <p:spPr/>
        <p:txBody>
          <a:bodyPr/>
          <a:lstStyle/>
          <a:p>
            <a:fld id="{925E882E-DE31-474C-A92B-34B522B30492}" type="slidenum">
              <a:rPr lang="en-US" smtClean="0"/>
              <a:pPr/>
              <a:t>13</a:t>
            </a:fld>
            <a:endParaRPr lang="en-US" dirty="0"/>
          </a:p>
        </p:txBody>
      </p:sp>
      <p:sp>
        <p:nvSpPr>
          <p:cNvPr id="9" name="Content Placeholder 2">
            <a:extLst>
              <a:ext uri="{FF2B5EF4-FFF2-40B4-BE49-F238E27FC236}">
                <a16:creationId xmlns:a16="http://schemas.microsoft.com/office/drawing/2014/main" id="{B91EB24B-2FA7-4C97-B7AC-C80F4301AB08}"/>
              </a:ext>
            </a:extLst>
          </p:cNvPr>
          <p:cNvSpPr txBox="1">
            <a:spLocks/>
          </p:cNvSpPr>
          <p:nvPr/>
        </p:nvSpPr>
        <p:spPr>
          <a:xfrm>
            <a:off x="6425184" y="4419362"/>
            <a:ext cx="2895600" cy="1473692"/>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ctr">
              <a:buNone/>
            </a:pPr>
            <a:r>
              <a:rPr lang="en-US" sz="2000" dirty="0">
                <a:solidFill>
                  <a:srgbClr val="F1B434"/>
                </a:solidFill>
              </a:rPr>
              <a:t>33% increase </a:t>
            </a:r>
            <a:r>
              <a:rPr lang="en-US" sz="2000" dirty="0"/>
              <a:t>of claims processed without manual intervention </a:t>
            </a:r>
          </a:p>
        </p:txBody>
      </p:sp>
      <p:sp>
        <p:nvSpPr>
          <p:cNvPr id="12" name="Oval 11">
            <a:extLst>
              <a:ext uri="{FF2B5EF4-FFF2-40B4-BE49-F238E27FC236}">
                <a16:creationId xmlns:a16="http://schemas.microsoft.com/office/drawing/2014/main" id="{F3405C2F-77DE-4651-931B-2AF4CABA595C}"/>
              </a:ext>
            </a:extLst>
          </p:cNvPr>
          <p:cNvSpPr/>
          <p:nvPr/>
        </p:nvSpPr>
        <p:spPr>
          <a:xfrm>
            <a:off x="3127246" y="2350021"/>
            <a:ext cx="1475234" cy="1475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78B9FC6F-FA6D-4509-9E79-BC13750D495D}"/>
              </a:ext>
            </a:extLst>
          </p:cNvPr>
          <p:cNvSpPr/>
          <p:nvPr/>
        </p:nvSpPr>
        <p:spPr>
          <a:xfrm>
            <a:off x="13190726" y="2340877"/>
            <a:ext cx="1475234" cy="14752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3E1F9FD2-D9E1-48AB-A5AF-E48B902D4063}"/>
              </a:ext>
            </a:extLst>
          </p:cNvPr>
          <p:cNvSpPr txBox="1"/>
          <p:nvPr/>
        </p:nvSpPr>
        <p:spPr>
          <a:xfrm>
            <a:off x="838200" y="5893054"/>
            <a:ext cx="352994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*Top 5 largest Payer in the Nation data on file    </a:t>
            </a:r>
          </a:p>
        </p:txBody>
      </p:sp>
      <p:pic>
        <p:nvPicPr>
          <p:cNvPr id="7" name="Graphic 6">
            <a:extLst>
              <a:ext uri="{FF2B5EF4-FFF2-40B4-BE49-F238E27FC236}">
                <a16:creationId xmlns:a16="http://schemas.microsoft.com/office/drawing/2014/main" id="{DD4A9B33-72FE-4989-AC97-B8709B7FE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04071" y="2160615"/>
            <a:ext cx="2737825" cy="2041734"/>
          </a:xfrm>
          <a:prstGeom prst="rect">
            <a:avLst/>
          </a:prstGeom>
        </p:spPr>
      </p:pic>
    </p:spTree>
    <p:extLst>
      <p:ext uri="{BB962C8B-B14F-4D97-AF65-F5344CB8AC3E}">
        <p14:creationId xmlns:p14="http://schemas.microsoft.com/office/powerpoint/2010/main" val="1179520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51108-AFD5-4E00-9918-07896FB28C36}"/>
              </a:ext>
            </a:extLst>
          </p:cNvPr>
          <p:cNvSpPr>
            <a:spLocks noGrp="1"/>
          </p:cNvSpPr>
          <p:nvPr>
            <p:ph type="title"/>
          </p:nvPr>
        </p:nvSpPr>
        <p:spPr/>
        <p:txBody>
          <a:bodyPr>
            <a:normAutofit/>
          </a:bodyPr>
          <a:lstStyle/>
          <a:p>
            <a:r>
              <a:rPr lang="en-US" dirty="0"/>
              <a:t>End-To-End Solution </a:t>
            </a:r>
          </a:p>
        </p:txBody>
      </p:sp>
      <p:sp>
        <p:nvSpPr>
          <p:cNvPr id="3" name="Content Placeholder 2">
            <a:extLst>
              <a:ext uri="{FF2B5EF4-FFF2-40B4-BE49-F238E27FC236}">
                <a16:creationId xmlns:a16="http://schemas.microsoft.com/office/drawing/2014/main" id="{902D91BC-D213-459F-965F-956701126277}"/>
              </a:ext>
            </a:extLst>
          </p:cNvPr>
          <p:cNvSpPr>
            <a:spLocks noGrp="1"/>
          </p:cNvSpPr>
          <p:nvPr>
            <p:ph idx="1"/>
          </p:nvPr>
        </p:nvSpPr>
        <p:spPr>
          <a:xfrm>
            <a:off x="838200" y="2160615"/>
            <a:ext cx="10515600" cy="465088"/>
          </a:xfrm>
        </p:spPr>
        <p:txBody>
          <a:bodyPr>
            <a:normAutofit/>
          </a:bodyPr>
          <a:lstStyle/>
          <a:p>
            <a:pPr marL="82296" indent="0" algn="ctr">
              <a:buNone/>
            </a:pPr>
            <a:r>
              <a:rPr lang="en-US" sz="1900" dirty="0">
                <a:solidFill>
                  <a:srgbClr val="1475CF"/>
                </a:solidFill>
              </a:rPr>
              <a:t>Real-time claims with simultaneous document submission </a:t>
            </a:r>
          </a:p>
          <a:p>
            <a:pPr marL="82296" indent="0" algn="ctr">
              <a:buNone/>
            </a:pPr>
            <a:endParaRPr lang="en-US" dirty="0">
              <a:solidFill>
                <a:srgbClr val="1475CF"/>
              </a:solidFill>
            </a:endParaRPr>
          </a:p>
        </p:txBody>
      </p:sp>
      <p:sp>
        <p:nvSpPr>
          <p:cNvPr id="4" name="Subtitle 3">
            <a:extLst>
              <a:ext uri="{FF2B5EF4-FFF2-40B4-BE49-F238E27FC236}">
                <a16:creationId xmlns:a16="http://schemas.microsoft.com/office/drawing/2014/main" id="{91AC1C13-57C0-4FBD-880F-24F701C5C3AD}"/>
              </a:ext>
            </a:extLst>
          </p:cNvPr>
          <p:cNvSpPr>
            <a:spLocks noGrp="1"/>
          </p:cNvSpPr>
          <p:nvPr>
            <p:ph type="subTitle" idx="10"/>
          </p:nvPr>
        </p:nvSpPr>
        <p:spPr/>
        <p:txBody>
          <a:bodyPr/>
          <a:lstStyle/>
          <a:p>
            <a:r>
              <a:rPr lang="en-US" dirty="0"/>
              <a:t>Benefits of the </a:t>
            </a:r>
            <a:r>
              <a:rPr lang="en-US" dirty="0" err="1"/>
              <a:t>CiC</a:t>
            </a:r>
            <a:r>
              <a:rPr lang="en-US" dirty="0"/>
              <a:t> Platform </a:t>
            </a:r>
          </a:p>
        </p:txBody>
      </p:sp>
      <p:sp>
        <p:nvSpPr>
          <p:cNvPr id="6" name="Slide Number Placeholder 5">
            <a:extLst>
              <a:ext uri="{FF2B5EF4-FFF2-40B4-BE49-F238E27FC236}">
                <a16:creationId xmlns:a16="http://schemas.microsoft.com/office/drawing/2014/main" id="{C9EE3940-9B68-4A33-8DF7-FF95F57E906F}"/>
              </a:ext>
            </a:extLst>
          </p:cNvPr>
          <p:cNvSpPr>
            <a:spLocks noGrp="1"/>
          </p:cNvSpPr>
          <p:nvPr>
            <p:ph type="sldNum" sz="quarter" idx="12"/>
          </p:nvPr>
        </p:nvSpPr>
        <p:spPr/>
        <p:txBody>
          <a:bodyPr/>
          <a:lstStyle/>
          <a:p>
            <a:fld id="{925E882E-DE31-474C-A92B-34B522B30492}" type="slidenum">
              <a:rPr lang="en-US" smtClean="0"/>
              <a:pPr/>
              <a:t>14</a:t>
            </a:fld>
            <a:endParaRPr lang="en-US" dirty="0"/>
          </a:p>
        </p:txBody>
      </p:sp>
      <p:sp>
        <p:nvSpPr>
          <p:cNvPr id="7" name="Content Placeholder 2">
            <a:extLst>
              <a:ext uri="{FF2B5EF4-FFF2-40B4-BE49-F238E27FC236}">
                <a16:creationId xmlns:a16="http://schemas.microsoft.com/office/drawing/2014/main" id="{4FC61A6B-4336-4BD3-B5DB-78CECCFF4184}"/>
              </a:ext>
            </a:extLst>
          </p:cNvPr>
          <p:cNvSpPr txBox="1">
            <a:spLocks/>
          </p:cNvSpPr>
          <p:nvPr/>
        </p:nvSpPr>
        <p:spPr>
          <a:xfrm>
            <a:off x="838200" y="4546028"/>
            <a:ext cx="3386328" cy="1400527"/>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ctr">
              <a:buNone/>
            </a:pPr>
            <a:r>
              <a:rPr lang="en-US" dirty="0"/>
              <a:t>Documents are attached to claims as part of the submission</a:t>
            </a:r>
          </a:p>
        </p:txBody>
      </p:sp>
      <p:sp>
        <p:nvSpPr>
          <p:cNvPr id="8" name="Content Placeholder 2">
            <a:extLst>
              <a:ext uri="{FF2B5EF4-FFF2-40B4-BE49-F238E27FC236}">
                <a16:creationId xmlns:a16="http://schemas.microsoft.com/office/drawing/2014/main" id="{2D3E4099-EDCE-47FF-B680-4A0A017B93B7}"/>
              </a:ext>
            </a:extLst>
          </p:cNvPr>
          <p:cNvSpPr txBox="1">
            <a:spLocks/>
          </p:cNvSpPr>
          <p:nvPr/>
        </p:nvSpPr>
        <p:spPr>
          <a:xfrm>
            <a:off x="4402836" y="4546028"/>
            <a:ext cx="3386328" cy="1400527"/>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ctr">
              <a:buNone/>
            </a:pPr>
            <a:r>
              <a:rPr lang="en-US" dirty="0"/>
              <a:t>Virtually no wait time for processing </a:t>
            </a:r>
          </a:p>
          <a:p>
            <a:pPr marL="82296" indent="0" algn="ctr">
              <a:buNone/>
            </a:pPr>
            <a:endParaRPr lang="en-US" dirty="0"/>
          </a:p>
        </p:txBody>
      </p:sp>
      <p:sp>
        <p:nvSpPr>
          <p:cNvPr id="9" name="Content Placeholder 2">
            <a:extLst>
              <a:ext uri="{FF2B5EF4-FFF2-40B4-BE49-F238E27FC236}">
                <a16:creationId xmlns:a16="http://schemas.microsoft.com/office/drawing/2014/main" id="{4B50309D-2E91-4198-93C1-8932CCFDAB7F}"/>
              </a:ext>
            </a:extLst>
          </p:cNvPr>
          <p:cNvSpPr txBox="1">
            <a:spLocks/>
          </p:cNvSpPr>
          <p:nvPr/>
        </p:nvSpPr>
        <p:spPr>
          <a:xfrm>
            <a:off x="7722108" y="4546028"/>
            <a:ext cx="3386328" cy="1400527"/>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lgn="ctr">
              <a:buNone/>
            </a:pPr>
            <a:r>
              <a:rPr lang="en-US" dirty="0"/>
              <a:t>No delays of 24 - 48 hours </a:t>
            </a:r>
            <a:br>
              <a:rPr lang="en-US" dirty="0"/>
            </a:br>
            <a:r>
              <a:rPr lang="en-US" dirty="0"/>
              <a:t>as typical with other systems </a:t>
            </a:r>
            <a:br>
              <a:rPr lang="en-US" dirty="0"/>
            </a:br>
            <a:r>
              <a:rPr lang="en-US" dirty="0"/>
              <a:t>and direct connect to the </a:t>
            </a:r>
            <a:br>
              <a:rPr lang="en-US" dirty="0"/>
            </a:br>
            <a:r>
              <a:rPr lang="en-US" dirty="0"/>
              <a:t>largest payers </a:t>
            </a:r>
          </a:p>
        </p:txBody>
      </p:sp>
      <p:pic>
        <p:nvPicPr>
          <p:cNvPr id="11" name="Graphic 10">
            <a:extLst>
              <a:ext uri="{FF2B5EF4-FFF2-40B4-BE49-F238E27FC236}">
                <a16:creationId xmlns:a16="http://schemas.microsoft.com/office/drawing/2014/main" id="{B255DB4F-CD11-473B-B25E-BBAC40CAE46C}"/>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185791" y="2716708"/>
            <a:ext cx="1820418" cy="1820418"/>
          </a:xfrm>
          <a:prstGeom prst="rect">
            <a:avLst/>
          </a:prstGeom>
        </p:spPr>
      </p:pic>
      <p:pic>
        <p:nvPicPr>
          <p:cNvPr id="12" name="Graphic 11">
            <a:extLst>
              <a:ext uri="{FF2B5EF4-FFF2-40B4-BE49-F238E27FC236}">
                <a16:creationId xmlns:a16="http://schemas.microsoft.com/office/drawing/2014/main" id="{6EA1711D-2F78-4B70-A4D6-2178D0AA98A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61253" y="2905696"/>
            <a:ext cx="1540222" cy="1540220"/>
          </a:xfrm>
          <a:prstGeom prst="rect">
            <a:avLst/>
          </a:prstGeom>
        </p:spPr>
      </p:pic>
      <p:pic>
        <p:nvPicPr>
          <p:cNvPr id="13" name="Graphic 12">
            <a:extLst>
              <a:ext uri="{FF2B5EF4-FFF2-40B4-BE49-F238E27FC236}">
                <a16:creationId xmlns:a16="http://schemas.microsoft.com/office/drawing/2014/main" id="{116C16F1-7165-476F-8910-A64C40D17CF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11171" y="2871705"/>
            <a:ext cx="1608201" cy="1608201"/>
          </a:xfrm>
          <a:prstGeom prst="rect">
            <a:avLst/>
          </a:prstGeom>
        </p:spPr>
      </p:pic>
    </p:spTree>
    <p:extLst>
      <p:ext uri="{BB962C8B-B14F-4D97-AF65-F5344CB8AC3E}">
        <p14:creationId xmlns:p14="http://schemas.microsoft.com/office/powerpoint/2010/main" val="46693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C217-9109-4B23-82E6-7D4F061DB61C}"/>
              </a:ext>
            </a:extLst>
          </p:cNvPr>
          <p:cNvSpPr>
            <a:spLocks noGrp="1"/>
          </p:cNvSpPr>
          <p:nvPr>
            <p:ph type="title"/>
          </p:nvPr>
        </p:nvSpPr>
        <p:spPr/>
        <p:txBody>
          <a:bodyPr>
            <a:normAutofit/>
          </a:bodyPr>
          <a:lstStyle/>
          <a:p>
            <a:r>
              <a:rPr lang="en-US" sz="3200" dirty="0"/>
              <a:t>Carisk Intelligent Clearinghouse (CiC) Technology</a:t>
            </a:r>
          </a:p>
        </p:txBody>
      </p:sp>
      <p:sp>
        <p:nvSpPr>
          <p:cNvPr id="3" name="Content Placeholder 2">
            <a:extLst>
              <a:ext uri="{FF2B5EF4-FFF2-40B4-BE49-F238E27FC236}">
                <a16:creationId xmlns:a16="http://schemas.microsoft.com/office/drawing/2014/main" id="{81F644B7-A381-4D75-9CBC-718E71DAD829}"/>
              </a:ext>
            </a:extLst>
          </p:cNvPr>
          <p:cNvSpPr>
            <a:spLocks noGrp="1"/>
          </p:cNvSpPr>
          <p:nvPr>
            <p:ph idx="1"/>
          </p:nvPr>
        </p:nvSpPr>
        <p:spPr>
          <a:xfrm>
            <a:off x="4779264" y="2113044"/>
            <a:ext cx="5702808" cy="3310147"/>
          </a:xfrm>
        </p:spPr>
        <p:txBody>
          <a:bodyPr/>
          <a:lstStyle/>
          <a:p>
            <a:pPr marL="82296" indent="0">
              <a:buNone/>
            </a:pPr>
            <a:r>
              <a:rPr lang="en-US" sz="2000" dirty="0">
                <a:solidFill>
                  <a:srgbClr val="1475CF"/>
                </a:solidFill>
              </a:rPr>
              <a:t>Increase Practice Profitability &amp; Efficiency</a:t>
            </a:r>
          </a:p>
          <a:p>
            <a:r>
              <a:rPr lang="en-US" dirty="0"/>
              <a:t>No Implementation Fees, competitive pricing</a:t>
            </a:r>
          </a:p>
          <a:p>
            <a:r>
              <a:rPr lang="en-US" dirty="0"/>
              <a:t>Real-time payer acceptance acknowledgement </a:t>
            </a:r>
          </a:p>
          <a:p>
            <a:r>
              <a:rPr lang="en-US" dirty="0"/>
              <a:t>Claim verification within 24-hours of submission</a:t>
            </a:r>
          </a:p>
          <a:p>
            <a:r>
              <a:rPr lang="en-US" dirty="0"/>
              <a:t>Reduced administrative costs through increased productivity and fewer Provider follow-up calls </a:t>
            </a:r>
          </a:p>
          <a:p>
            <a:r>
              <a:rPr lang="en-US" dirty="0"/>
              <a:t>Faster processing and payments with electronic submission</a:t>
            </a:r>
          </a:p>
          <a:p>
            <a:r>
              <a:rPr lang="en-US" dirty="0"/>
              <a:t>Targeted recruitment efforts to grow payer network </a:t>
            </a:r>
          </a:p>
          <a:p>
            <a:endParaRPr lang="en-US" dirty="0"/>
          </a:p>
          <a:p>
            <a:endParaRPr lang="en-US" dirty="0"/>
          </a:p>
        </p:txBody>
      </p:sp>
      <p:sp>
        <p:nvSpPr>
          <p:cNvPr id="4" name="Subtitle 3">
            <a:extLst>
              <a:ext uri="{FF2B5EF4-FFF2-40B4-BE49-F238E27FC236}">
                <a16:creationId xmlns:a16="http://schemas.microsoft.com/office/drawing/2014/main" id="{B6F13A65-D15D-4B98-927F-603B784D6FC2}"/>
              </a:ext>
            </a:extLst>
          </p:cNvPr>
          <p:cNvSpPr>
            <a:spLocks noGrp="1"/>
          </p:cNvSpPr>
          <p:nvPr>
            <p:ph type="subTitle" idx="10"/>
          </p:nvPr>
        </p:nvSpPr>
        <p:spPr>
          <a:xfrm>
            <a:off x="838200" y="1290828"/>
            <a:ext cx="9144000" cy="465088"/>
          </a:xfrm>
        </p:spPr>
        <p:txBody>
          <a:bodyPr/>
          <a:lstStyle/>
          <a:p>
            <a:r>
              <a:rPr lang="en-US" dirty="0"/>
              <a:t>Faster processing, greater accuracy, and increased cash flow</a:t>
            </a:r>
          </a:p>
        </p:txBody>
      </p:sp>
      <p:sp>
        <p:nvSpPr>
          <p:cNvPr id="5" name="Text Placeholder 4">
            <a:extLst>
              <a:ext uri="{FF2B5EF4-FFF2-40B4-BE49-F238E27FC236}">
                <a16:creationId xmlns:a16="http://schemas.microsoft.com/office/drawing/2014/main" id="{E8163BE5-CFE7-4808-96D4-C41318898274}"/>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161852FD-6C08-4940-855A-C6BEE5AF8100}"/>
              </a:ext>
            </a:extLst>
          </p:cNvPr>
          <p:cNvSpPr>
            <a:spLocks noGrp="1"/>
          </p:cNvSpPr>
          <p:nvPr>
            <p:ph type="sldNum" sz="quarter" idx="12"/>
          </p:nvPr>
        </p:nvSpPr>
        <p:spPr/>
        <p:txBody>
          <a:bodyPr/>
          <a:lstStyle/>
          <a:p>
            <a:fld id="{925E882E-DE31-474C-A92B-34B522B30492}" type="slidenum">
              <a:rPr lang="en-US" smtClean="0"/>
              <a:pPr/>
              <a:t>15</a:t>
            </a:fld>
            <a:endParaRPr lang="en-US" dirty="0"/>
          </a:p>
        </p:txBody>
      </p:sp>
      <p:pic>
        <p:nvPicPr>
          <p:cNvPr id="10" name="Graphic 9">
            <a:extLst>
              <a:ext uri="{FF2B5EF4-FFF2-40B4-BE49-F238E27FC236}">
                <a16:creationId xmlns:a16="http://schemas.microsoft.com/office/drawing/2014/main" id="{39D33FD4-B9CF-4EFB-84EA-1A4C432DF1A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37584" y="1935464"/>
            <a:ext cx="3196672" cy="3196672"/>
          </a:xfrm>
          <a:prstGeom prst="rect">
            <a:avLst/>
          </a:prstGeom>
        </p:spPr>
      </p:pic>
    </p:spTree>
    <p:extLst>
      <p:ext uri="{BB962C8B-B14F-4D97-AF65-F5344CB8AC3E}">
        <p14:creationId xmlns:p14="http://schemas.microsoft.com/office/powerpoint/2010/main" val="3561395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C217-9109-4B23-82E6-7D4F061DB61C}"/>
              </a:ext>
            </a:extLst>
          </p:cNvPr>
          <p:cNvSpPr>
            <a:spLocks noGrp="1"/>
          </p:cNvSpPr>
          <p:nvPr>
            <p:ph type="title"/>
          </p:nvPr>
        </p:nvSpPr>
        <p:spPr/>
        <p:txBody>
          <a:bodyPr>
            <a:normAutofit/>
          </a:bodyPr>
          <a:lstStyle/>
          <a:p>
            <a:r>
              <a:rPr lang="en-US" sz="3200" dirty="0"/>
              <a:t>Carisk Intelligent Clearinghouse (CiC) Technology</a:t>
            </a:r>
          </a:p>
        </p:txBody>
      </p:sp>
      <p:sp>
        <p:nvSpPr>
          <p:cNvPr id="3" name="Content Placeholder 2">
            <a:extLst>
              <a:ext uri="{FF2B5EF4-FFF2-40B4-BE49-F238E27FC236}">
                <a16:creationId xmlns:a16="http://schemas.microsoft.com/office/drawing/2014/main" id="{81F644B7-A381-4D75-9CBC-718E71DAD829}"/>
              </a:ext>
            </a:extLst>
          </p:cNvPr>
          <p:cNvSpPr>
            <a:spLocks noGrp="1"/>
          </p:cNvSpPr>
          <p:nvPr>
            <p:ph idx="1"/>
          </p:nvPr>
        </p:nvSpPr>
        <p:spPr>
          <a:xfrm>
            <a:off x="4779264" y="2257025"/>
            <a:ext cx="5702808" cy="3310147"/>
          </a:xfrm>
        </p:spPr>
        <p:txBody>
          <a:bodyPr/>
          <a:lstStyle/>
          <a:p>
            <a:pPr marL="82296" indent="0">
              <a:buNone/>
            </a:pPr>
            <a:r>
              <a:rPr lang="en-US" sz="2000" dirty="0">
                <a:solidFill>
                  <a:srgbClr val="1475CF"/>
                </a:solidFill>
              </a:rPr>
              <a:t>Tech Enabled </a:t>
            </a:r>
          </a:p>
          <a:p>
            <a:r>
              <a:rPr lang="en-US" dirty="0"/>
              <a:t>Unlimited attachment &amp; supporting documentation capabilities</a:t>
            </a:r>
          </a:p>
          <a:p>
            <a:r>
              <a:rPr lang="en-US" dirty="0"/>
              <a:t>Benefits &amp; eligibility direct feed capabilities </a:t>
            </a:r>
          </a:p>
          <a:p>
            <a:r>
              <a:rPr lang="en-US" dirty="0"/>
              <a:t>Dedicated IT team delivering seamless integration</a:t>
            </a:r>
          </a:p>
          <a:p>
            <a:r>
              <a:rPr lang="en-US" dirty="0"/>
              <a:t>Cloud-based technology </a:t>
            </a:r>
          </a:p>
          <a:p>
            <a:r>
              <a:rPr lang="en-US" dirty="0"/>
              <a:t>Ability to generate 50 service lines of code for a single electronic bill vs. 6 for paper bill </a:t>
            </a:r>
          </a:p>
          <a:p>
            <a:endParaRPr lang="en-US" dirty="0"/>
          </a:p>
          <a:p>
            <a:endParaRPr lang="en-US" dirty="0"/>
          </a:p>
        </p:txBody>
      </p:sp>
      <p:sp>
        <p:nvSpPr>
          <p:cNvPr id="4" name="Subtitle 3">
            <a:extLst>
              <a:ext uri="{FF2B5EF4-FFF2-40B4-BE49-F238E27FC236}">
                <a16:creationId xmlns:a16="http://schemas.microsoft.com/office/drawing/2014/main" id="{B6F13A65-D15D-4B98-927F-603B784D6FC2}"/>
              </a:ext>
            </a:extLst>
          </p:cNvPr>
          <p:cNvSpPr>
            <a:spLocks noGrp="1"/>
          </p:cNvSpPr>
          <p:nvPr>
            <p:ph type="subTitle" idx="10"/>
          </p:nvPr>
        </p:nvSpPr>
        <p:spPr>
          <a:xfrm>
            <a:off x="838200" y="1290828"/>
            <a:ext cx="9144000" cy="465088"/>
          </a:xfrm>
        </p:spPr>
        <p:txBody>
          <a:bodyPr/>
          <a:lstStyle/>
          <a:p>
            <a:r>
              <a:rPr lang="en-US" dirty="0"/>
              <a:t>Faster processing, greater accuracy, and increased cash flow</a:t>
            </a:r>
          </a:p>
        </p:txBody>
      </p:sp>
      <p:sp>
        <p:nvSpPr>
          <p:cNvPr id="5" name="Text Placeholder 4">
            <a:extLst>
              <a:ext uri="{FF2B5EF4-FFF2-40B4-BE49-F238E27FC236}">
                <a16:creationId xmlns:a16="http://schemas.microsoft.com/office/drawing/2014/main" id="{E8163BE5-CFE7-4808-96D4-C41318898274}"/>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161852FD-6C08-4940-855A-C6BEE5AF8100}"/>
              </a:ext>
            </a:extLst>
          </p:cNvPr>
          <p:cNvSpPr>
            <a:spLocks noGrp="1"/>
          </p:cNvSpPr>
          <p:nvPr>
            <p:ph type="sldNum" sz="quarter" idx="12"/>
          </p:nvPr>
        </p:nvSpPr>
        <p:spPr/>
        <p:txBody>
          <a:bodyPr/>
          <a:lstStyle/>
          <a:p>
            <a:fld id="{925E882E-DE31-474C-A92B-34B522B30492}" type="slidenum">
              <a:rPr lang="en-US" smtClean="0"/>
              <a:pPr/>
              <a:t>16</a:t>
            </a:fld>
            <a:endParaRPr lang="en-US" dirty="0"/>
          </a:p>
        </p:txBody>
      </p:sp>
      <p:pic>
        <p:nvPicPr>
          <p:cNvPr id="7" name="Graphic 6">
            <a:extLst>
              <a:ext uri="{FF2B5EF4-FFF2-40B4-BE49-F238E27FC236}">
                <a16:creationId xmlns:a16="http://schemas.microsoft.com/office/drawing/2014/main" id="{61788B3B-E997-4EEF-B655-C9912D9010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09048" y="1806970"/>
            <a:ext cx="3355688" cy="3355688"/>
          </a:xfrm>
          <a:prstGeom prst="rect">
            <a:avLst/>
          </a:prstGeom>
        </p:spPr>
      </p:pic>
    </p:spTree>
    <p:extLst>
      <p:ext uri="{BB962C8B-B14F-4D97-AF65-F5344CB8AC3E}">
        <p14:creationId xmlns:p14="http://schemas.microsoft.com/office/powerpoint/2010/main" val="1165352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C217-9109-4B23-82E6-7D4F061DB61C}"/>
              </a:ext>
            </a:extLst>
          </p:cNvPr>
          <p:cNvSpPr>
            <a:spLocks noGrp="1"/>
          </p:cNvSpPr>
          <p:nvPr>
            <p:ph type="title"/>
          </p:nvPr>
        </p:nvSpPr>
        <p:spPr/>
        <p:txBody>
          <a:bodyPr>
            <a:normAutofit/>
          </a:bodyPr>
          <a:lstStyle/>
          <a:p>
            <a:r>
              <a:rPr lang="en-US" sz="3200" dirty="0"/>
              <a:t>Carisk Intelligent Clearinghouse (CiC) Technology</a:t>
            </a:r>
          </a:p>
        </p:txBody>
      </p:sp>
      <p:sp>
        <p:nvSpPr>
          <p:cNvPr id="3" name="Content Placeholder 2">
            <a:extLst>
              <a:ext uri="{FF2B5EF4-FFF2-40B4-BE49-F238E27FC236}">
                <a16:creationId xmlns:a16="http://schemas.microsoft.com/office/drawing/2014/main" id="{81F644B7-A381-4D75-9CBC-718E71DAD829}"/>
              </a:ext>
            </a:extLst>
          </p:cNvPr>
          <p:cNvSpPr>
            <a:spLocks noGrp="1"/>
          </p:cNvSpPr>
          <p:nvPr>
            <p:ph idx="1"/>
          </p:nvPr>
        </p:nvSpPr>
        <p:spPr>
          <a:xfrm>
            <a:off x="4779264" y="2735593"/>
            <a:ext cx="5702808" cy="2007095"/>
          </a:xfrm>
        </p:spPr>
        <p:txBody>
          <a:bodyPr/>
          <a:lstStyle/>
          <a:p>
            <a:pPr marL="82296" indent="0">
              <a:buNone/>
            </a:pPr>
            <a:r>
              <a:rPr lang="en-US" sz="2000" dirty="0">
                <a:solidFill>
                  <a:srgbClr val="1475CF"/>
                </a:solidFill>
              </a:rPr>
              <a:t>Compliant</a:t>
            </a:r>
          </a:p>
          <a:p>
            <a:r>
              <a:rPr lang="en-US" dirty="0"/>
              <a:t>HIPAA </a:t>
            </a:r>
          </a:p>
          <a:p>
            <a:r>
              <a:rPr lang="en-US" dirty="0"/>
              <a:t>Meets mandatory state-level requirements </a:t>
            </a:r>
          </a:p>
          <a:p>
            <a:r>
              <a:rPr lang="en-US" dirty="0"/>
              <a:t>Trusted, established system </a:t>
            </a:r>
          </a:p>
          <a:p>
            <a:endParaRPr lang="en-US" dirty="0"/>
          </a:p>
          <a:p>
            <a:endParaRPr lang="en-US" dirty="0"/>
          </a:p>
        </p:txBody>
      </p:sp>
      <p:sp>
        <p:nvSpPr>
          <p:cNvPr id="4" name="Subtitle 3">
            <a:extLst>
              <a:ext uri="{FF2B5EF4-FFF2-40B4-BE49-F238E27FC236}">
                <a16:creationId xmlns:a16="http://schemas.microsoft.com/office/drawing/2014/main" id="{B6F13A65-D15D-4B98-927F-603B784D6FC2}"/>
              </a:ext>
            </a:extLst>
          </p:cNvPr>
          <p:cNvSpPr>
            <a:spLocks noGrp="1"/>
          </p:cNvSpPr>
          <p:nvPr>
            <p:ph type="subTitle" idx="10"/>
          </p:nvPr>
        </p:nvSpPr>
        <p:spPr>
          <a:xfrm>
            <a:off x="838200" y="1290828"/>
            <a:ext cx="9144000" cy="465088"/>
          </a:xfrm>
        </p:spPr>
        <p:txBody>
          <a:bodyPr/>
          <a:lstStyle/>
          <a:p>
            <a:r>
              <a:rPr lang="en-US" dirty="0"/>
              <a:t>Faster processing, greater accuracy, and increased cash flow</a:t>
            </a:r>
          </a:p>
        </p:txBody>
      </p:sp>
      <p:sp>
        <p:nvSpPr>
          <p:cNvPr id="5" name="Text Placeholder 4">
            <a:extLst>
              <a:ext uri="{FF2B5EF4-FFF2-40B4-BE49-F238E27FC236}">
                <a16:creationId xmlns:a16="http://schemas.microsoft.com/office/drawing/2014/main" id="{E8163BE5-CFE7-4808-96D4-C41318898274}"/>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161852FD-6C08-4940-855A-C6BEE5AF8100}"/>
              </a:ext>
            </a:extLst>
          </p:cNvPr>
          <p:cNvSpPr>
            <a:spLocks noGrp="1"/>
          </p:cNvSpPr>
          <p:nvPr>
            <p:ph type="sldNum" sz="quarter" idx="12"/>
          </p:nvPr>
        </p:nvSpPr>
        <p:spPr/>
        <p:txBody>
          <a:bodyPr/>
          <a:lstStyle/>
          <a:p>
            <a:fld id="{925E882E-DE31-474C-A92B-34B522B30492}" type="slidenum">
              <a:rPr lang="en-US" smtClean="0"/>
              <a:pPr/>
              <a:t>17</a:t>
            </a:fld>
            <a:endParaRPr lang="en-US" dirty="0"/>
          </a:p>
        </p:txBody>
      </p:sp>
      <p:pic>
        <p:nvPicPr>
          <p:cNvPr id="7" name="Graphic 6">
            <a:extLst>
              <a:ext uri="{FF2B5EF4-FFF2-40B4-BE49-F238E27FC236}">
                <a16:creationId xmlns:a16="http://schemas.microsoft.com/office/drawing/2014/main" id="{814BA155-78B5-428B-9856-40A80B30640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718" y="2072640"/>
            <a:ext cx="2824348" cy="2824348"/>
          </a:xfrm>
          <a:prstGeom prst="rect">
            <a:avLst/>
          </a:prstGeom>
        </p:spPr>
      </p:pic>
    </p:spTree>
    <p:extLst>
      <p:ext uri="{BB962C8B-B14F-4D97-AF65-F5344CB8AC3E}">
        <p14:creationId xmlns:p14="http://schemas.microsoft.com/office/powerpoint/2010/main" val="3056802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9DBF-6F11-4737-BDE7-E40D24BFF1B4}"/>
              </a:ext>
            </a:extLst>
          </p:cNvPr>
          <p:cNvSpPr>
            <a:spLocks noGrp="1"/>
          </p:cNvSpPr>
          <p:nvPr>
            <p:ph type="title"/>
          </p:nvPr>
        </p:nvSpPr>
        <p:spPr/>
        <p:txBody>
          <a:bodyPr>
            <a:normAutofit/>
          </a:bodyPr>
          <a:lstStyle/>
          <a:p>
            <a:r>
              <a:rPr lang="en-US" sz="4000" dirty="0"/>
              <a:t>Frequently Asked Questions</a:t>
            </a:r>
          </a:p>
        </p:txBody>
      </p:sp>
      <p:sp>
        <p:nvSpPr>
          <p:cNvPr id="3" name="Text Placeholder 2">
            <a:extLst>
              <a:ext uri="{FF2B5EF4-FFF2-40B4-BE49-F238E27FC236}">
                <a16:creationId xmlns:a16="http://schemas.microsoft.com/office/drawing/2014/main" id="{A26175FB-B956-4212-A5A2-7C7C2C43C9BA}"/>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F02220C0-43C7-4B52-A68E-B981D512F840}"/>
              </a:ext>
            </a:extLst>
          </p:cNvPr>
          <p:cNvSpPr>
            <a:spLocks noGrp="1"/>
          </p:cNvSpPr>
          <p:nvPr>
            <p:ph type="sldNum" sz="quarter" idx="13"/>
          </p:nvPr>
        </p:nvSpPr>
        <p:spPr/>
        <p:txBody>
          <a:bodyPr/>
          <a:lstStyle/>
          <a:p>
            <a:fld id="{925E882E-DE31-474C-A92B-34B522B30492}" type="slidenum">
              <a:rPr lang="en-US" smtClean="0"/>
              <a:pPr/>
              <a:t>18</a:t>
            </a:fld>
            <a:endParaRPr lang="en-US" dirty="0"/>
          </a:p>
        </p:txBody>
      </p:sp>
      <p:pic>
        <p:nvPicPr>
          <p:cNvPr id="8" name="Picture Placeholder 7">
            <a:extLst>
              <a:ext uri="{FF2B5EF4-FFF2-40B4-BE49-F238E27FC236}">
                <a16:creationId xmlns:a16="http://schemas.microsoft.com/office/drawing/2014/main" id="{6D2C8CCF-C1AA-4232-9604-CE7388999E8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29553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4C349-AFBD-4FC6-8F96-2D97437D15C0}"/>
              </a:ext>
            </a:extLst>
          </p:cNvPr>
          <p:cNvSpPr>
            <a:spLocks noGrp="1"/>
          </p:cNvSpPr>
          <p:nvPr>
            <p:ph type="title"/>
          </p:nvPr>
        </p:nvSpPr>
        <p:spPr/>
        <p:txBody>
          <a:bodyPr>
            <a:normAutofit/>
          </a:bodyPr>
          <a:lstStyle/>
          <a:p>
            <a:r>
              <a:rPr lang="en-US" sz="3200" dirty="0"/>
              <a:t>How Long Does This Solution Take to Implement? </a:t>
            </a:r>
          </a:p>
        </p:txBody>
      </p:sp>
      <p:sp>
        <p:nvSpPr>
          <p:cNvPr id="3" name="Content Placeholder 2">
            <a:extLst>
              <a:ext uri="{FF2B5EF4-FFF2-40B4-BE49-F238E27FC236}">
                <a16:creationId xmlns:a16="http://schemas.microsoft.com/office/drawing/2014/main" id="{83B76261-4863-4E13-A050-DB104D7FE1EC}"/>
              </a:ext>
            </a:extLst>
          </p:cNvPr>
          <p:cNvSpPr>
            <a:spLocks noGrp="1"/>
          </p:cNvSpPr>
          <p:nvPr>
            <p:ph idx="1"/>
          </p:nvPr>
        </p:nvSpPr>
        <p:spPr>
          <a:xfrm>
            <a:off x="838200" y="1979628"/>
            <a:ext cx="10515600" cy="570013"/>
          </a:xfrm>
        </p:spPr>
        <p:txBody>
          <a:bodyPr>
            <a:normAutofit/>
          </a:bodyPr>
          <a:lstStyle/>
          <a:p>
            <a:pPr marL="82296" indent="0" algn="ctr">
              <a:buNone/>
            </a:pPr>
            <a:r>
              <a:rPr lang="en-US" sz="2000" dirty="0">
                <a:solidFill>
                  <a:srgbClr val="1475CF"/>
                </a:solidFill>
              </a:rPr>
              <a:t>Turning on the clearinghouse functionality takes 2 easy steps:</a:t>
            </a:r>
          </a:p>
        </p:txBody>
      </p:sp>
      <p:sp>
        <p:nvSpPr>
          <p:cNvPr id="4" name="Subtitle 3">
            <a:extLst>
              <a:ext uri="{FF2B5EF4-FFF2-40B4-BE49-F238E27FC236}">
                <a16:creationId xmlns:a16="http://schemas.microsoft.com/office/drawing/2014/main" id="{BBEFFDF3-8E61-45F6-839F-B64840D74427}"/>
              </a:ext>
            </a:extLst>
          </p:cNvPr>
          <p:cNvSpPr>
            <a:spLocks noGrp="1"/>
          </p:cNvSpPr>
          <p:nvPr>
            <p:ph type="subTitle" idx="10"/>
          </p:nvPr>
        </p:nvSpPr>
        <p:spPr/>
        <p:txBody>
          <a:bodyPr/>
          <a:lstStyle/>
          <a:p>
            <a:endParaRPr lang="en-US"/>
          </a:p>
        </p:txBody>
      </p:sp>
      <p:sp>
        <p:nvSpPr>
          <p:cNvPr id="5" name="Text Placeholder 4">
            <a:extLst>
              <a:ext uri="{FF2B5EF4-FFF2-40B4-BE49-F238E27FC236}">
                <a16:creationId xmlns:a16="http://schemas.microsoft.com/office/drawing/2014/main" id="{5446B584-330D-444B-BBEC-670AEA004518}"/>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B72959CC-F4C0-41DE-8646-C23B9E0B9A7A}"/>
              </a:ext>
            </a:extLst>
          </p:cNvPr>
          <p:cNvSpPr>
            <a:spLocks noGrp="1"/>
          </p:cNvSpPr>
          <p:nvPr>
            <p:ph type="sldNum" sz="quarter" idx="12"/>
          </p:nvPr>
        </p:nvSpPr>
        <p:spPr/>
        <p:txBody>
          <a:bodyPr/>
          <a:lstStyle/>
          <a:p>
            <a:fld id="{925E882E-DE31-474C-A92B-34B522B30492}" type="slidenum">
              <a:rPr lang="en-US" smtClean="0"/>
              <a:pPr/>
              <a:t>19</a:t>
            </a:fld>
            <a:endParaRPr lang="en-US" dirty="0"/>
          </a:p>
        </p:txBody>
      </p:sp>
      <p:pic>
        <p:nvPicPr>
          <p:cNvPr id="12" name="Graphic 11">
            <a:extLst>
              <a:ext uri="{FF2B5EF4-FFF2-40B4-BE49-F238E27FC236}">
                <a16:creationId xmlns:a16="http://schemas.microsoft.com/office/drawing/2014/main" id="{FF2F473F-0B6E-4DD7-87B5-19BC177D73F5}"/>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72803" y="3170625"/>
            <a:ext cx="1201674" cy="1201674"/>
          </a:xfrm>
          <a:prstGeom prst="rect">
            <a:avLst/>
          </a:prstGeom>
        </p:spPr>
      </p:pic>
      <p:sp>
        <p:nvSpPr>
          <p:cNvPr id="7" name="Oval 6">
            <a:extLst>
              <a:ext uri="{FF2B5EF4-FFF2-40B4-BE49-F238E27FC236}">
                <a16:creationId xmlns:a16="http://schemas.microsoft.com/office/drawing/2014/main" id="{004BCC57-6656-4A71-A6E0-EDFA8B219C68}"/>
              </a:ext>
            </a:extLst>
          </p:cNvPr>
          <p:cNvSpPr/>
          <p:nvPr/>
        </p:nvSpPr>
        <p:spPr>
          <a:xfrm>
            <a:off x="3598333" y="2773353"/>
            <a:ext cx="1938528" cy="1938528"/>
          </a:xfrm>
          <a:prstGeom prst="ellipse">
            <a:avLst/>
          </a:prstGeom>
          <a:solidFill>
            <a:srgbClr val="14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Enroll</a:t>
            </a:r>
            <a:br>
              <a:rPr lang="en-US" sz="2000" dirty="0"/>
            </a:br>
            <a:r>
              <a:rPr lang="en-US" sz="2000" dirty="0"/>
              <a:t>with CiC</a:t>
            </a:r>
          </a:p>
        </p:txBody>
      </p:sp>
      <p:sp>
        <p:nvSpPr>
          <p:cNvPr id="8" name="Oval 7">
            <a:extLst>
              <a:ext uri="{FF2B5EF4-FFF2-40B4-BE49-F238E27FC236}">
                <a16:creationId xmlns:a16="http://schemas.microsoft.com/office/drawing/2014/main" id="{97D117CA-6906-450B-BBF5-CB410891A70A}"/>
              </a:ext>
            </a:extLst>
          </p:cNvPr>
          <p:cNvSpPr/>
          <p:nvPr/>
        </p:nvSpPr>
        <p:spPr>
          <a:xfrm>
            <a:off x="6274477" y="2773353"/>
            <a:ext cx="1938528" cy="1938528"/>
          </a:xfrm>
          <a:prstGeom prst="ellipse">
            <a:avLst/>
          </a:prstGeom>
          <a:solidFill>
            <a:srgbClr val="14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Go-Live </a:t>
            </a:r>
          </a:p>
        </p:txBody>
      </p:sp>
    </p:spTree>
    <p:extLst>
      <p:ext uri="{BB962C8B-B14F-4D97-AF65-F5344CB8AC3E}">
        <p14:creationId xmlns:p14="http://schemas.microsoft.com/office/powerpoint/2010/main" val="416794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4C26-1C45-433A-9F5B-7BDD9328DE3B}"/>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F13912DD-5006-4AC8-948E-38A8BAD020F5}"/>
              </a:ext>
            </a:extLst>
          </p:cNvPr>
          <p:cNvSpPr>
            <a:spLocks noGrp="1"/>
          </p:cNvSpPr>
          <p:nvPr>
            <p:ph idx="1"/>
          </p:nvPr>
        </p:nvSpPr>
        <p:spPr>
          <a:xfrm>
            <a:off x="4413504" y="2264960"/>
            <a:ext cx="6192522" cy="3110699"/>
          </a:xfrm>
        </p:spPr>
        <p:txBody>
          <a:bodyPr>
            <a:normAutofit/>
          </a:bodyPr>
          <a:lstStyle/>
          <a:p>
            <a:pPr>
              <a:spcBef>
                <a:spcPts val="1800"/>
              </a:spcBef>
            </a:pPr>
            <a:r>
              <a:rPr lang="en-US" dirty="0"/>
              <a:t>Introductions</a:t>
            </a:r>
          </a:p>
          <a:p>
            <a:pPr>
              <a:spcBef>
                <a:spcPts val="1800"/>
              </a:spcBef>
            </a:pPr>
            <a:r>
              <a:rPr lang="en-US" dirty="0"/>
              <a:t>Challenges with E-Billing in WC &amp; Auto including recent legislative update </a:t>
            </a:r>
          </a:p>
          <a:p>
            <a:pPr>
              <a:spcBef>
                <a:spcPts val="1800"/>
              </a:spcBef>
            </a:pPr>
            <a:r>
              <a:rPr lang="en-US" dirty="0"/>
              <a:t>Carisk Intelligent Clearinghouse Capabilities </a:t>
            </a:r>
          </a:p>
          <a:p>
            <a:pPr>
              <a:spcBef>
                <a:spcPts val="1800"/>
              </a:spcBef>
            </a:pPr>
            <a:r>
              <a:rPr lang="en-US" dirty="0"/>
              <a:t>Frequently Asked Questions </a:t>
            </a:r>
          </a:p>
          <a:p>
            <a:pPr>
              <a:spcBef>
                <a:spcPts val="1800"/>
              </a:spcBef>
            </a:pPr>
            <a:r>
              <a:rPr lang="en-US" dirty="0"/>
              <a:t>Questions/Demo Follow-Up’s </a:t>
            </a:r>
          </a:p>
        </p:txBody>
      </p:sp>
      <p:sp>
        <p:nvSpPr>
          <p:cNvPr id="4" name="Subtitle 3">
            <a:extLst>
              <a:ext uri="{FF2B5EF4-FFF2-40B4-BE49-F238E27FC236}">
                <a16:creationId xmlns:a16="http://schemas.microsoft.com/office/drawing/2014/main" id="{BE88E064-06FF-4C5A-8DD5-2106A092044B}"/>
              </a:ext>
            </a:extLst>
          </p:cNvPr>
          <p:cNvSpPr>
            <a:spLocks noGrp="1"/>
          </p:cNvSpPr>
          <p:nvPr>
            <p:ph type="subTitle" idx="10"/>
          </p:nvPr>
        </p:nvSpPr>
        <p:spPr/>
        <p:txBody>
          <a:bodyPr>
            <a:normAutofit/>
          </a:bodyPr>
          <a:lstStyle/>
          <a:p>
            <a:endParaRPr lang="en-US" dirty="0"/>
          </a:p>
        </p:txBody>
      </p:sp>
      <p:sp>
        <p:nvSpPr>
          <p:cNvPr id="6" name="Slide Number Placeholder 5">
            <a:extLst>
              <a:ext uri="{FF2B5EF4-FFF2-40B4-BE49-F238E27FC236}">
                <a16:creationId xmlns:a16="http://schemas.microsoft.com/office/drawing/2014/main" id="{61A1AF07-E8D4-45A7-B3E6-35813FA2276D}"/>
              </a:ext>
            </a:extLst>
          </p:cNvPr>
          <p:cNvSpPr>
            <a:spLocks noGrp="1"/>
          </p:cNvSpPr>
          <p:nvPr>
            <p:ph type="sldNum" sz="quarter" idx="12"/>
          </p:nvPr>
        </p:nvSpPr>
        <p:spPr/>
        <p:txBody>
          <a:bodyPr/>
          <a:lstStyle/>
          <a:p>
            <a:fld id="{925E882E-DE31-474C-A92B-34B522B30492}" type="slidenum">
              <a:rPr lang="en-US" smtClean="0"/>
              <a:pPr/>
              <a:t>2</a:t>
            </a:fld>
            <a:endParaRPr lang="en-US" dirty="0"/>
          </a:p>
        </p:txBody>
      </p:sp>
      <p:pic>
        <p:nvPicPr>
          <p:cNvPr id="7" name="Graphic 6">
            <a:extLst>
              <a:ext uri="{FF2B5EF4-FFF2-40B4-BE49-F238E27FC236}">
                <a16:creationId xmlns:a16="http://schemas.microsoft.com/office/drawing/2014/main" id="{5320EFF9-2911-4C1E-80C6-F78D4B4AF26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201" y="2160615"/>
            <a:ext cx="3227832" cy="3227832"/>
          </a:xfrm>
          <a:prstGeom prst="rect">
            <a:avLst/>
          </a:prstGeom>
        </p:spPr>
      </p:pic>
    </p:spTree>
    <p:extLst>
      <p:ext uri="{BB962C8B-B14F-4D97-AF65-F5344CB8AC3E}">
        <p14:creationId xmlns:p14="http://schemas.microsoft.com/office/powerpoint/2010/main" val="2187856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D61C-C1EA-43DD-BA13-A0898EE594C1}"/>
              </a:ext>
            </a:extLst>
          </p:cNvPr>
          <p:cNvSpPr>
            <a:spLocks noGrp="1"/>
          </p:cNvSpPr>
          <p:nvPr>
            <p:ph type="title"/>
          </p:nvPr>
        </p:nvSpPr>
        <p:spPr/>
        <p:txBody>
          <a:bodyPr>
            <a:normAutofit/>
          </a:bodyPr>
          <a:lstStyle/>
          <a:p>
            <a:r>
              <a:rPr lang="en-US" dirty="0"/>
              <a:t>How Quickly Can I Get Paid? </a:t>
            </a:r>
          </a:p>
        </p:txBody>
      </p:sp>
      <p:sp>
        <p:nvSpPr>
          <p:cNvPr id="3" name="Content Placeholder 2">
            <a:extLst>
              <a:ext uri="{FF2B5EF4-FFF2-40B4-BE49-F238E27FC236}">
                <a16:creationId xmlns:a16="http://schemas.microsoft.com/office/drawing/2014/main" id="{4564A1EC-B9C5-4D4D-8150-78717BD9393E}"/>
              </a:ext>
            </a:extLst>
          </p:cNvPr>
          <p:cNvSpPr>
            <a:spLocks noGrp="1"/>
          </p:cNvSpPr>
          <p:nvPr>
            <p:ph idx="1"/>
          </p:nvPr>
        </p:nvSpPr>
        <p:spPr>
          <a:xfrm>
            <a:off x="4882896" y="2720102"/>
            <a:ext cx="6470904" cy="2381983"/>
          </a:xfrm>
        </p:spPr>
        <p:txBody>
          <a:bodyPr>
            <a:normAutofit/>
          </a:bodyPr>
          <a:lstStyle/>
          <a:p>
            <a:pPr>
              <a:spcAft>
                <a:spcPts val="1200"/>
              </a:spcAft>
            </a:pPr>
            <a:r>
              <a:rPr lang="en-US" sz="2400" dirty="0"/>
              <a:t>CiC Providers are seeing payments in </a:t>
            </a:r>
            <a:br>
              <a:rPr lang="en-US" sz="2400" dirty="0"/>
            </a:br>
            <a:r>
              <a:rPr lang="en-US" sz="2400" dirty="0"/>
              <a:t>under 14 days in many cases*</a:t>
            </a:r>
          </a:p>
          <a:p>
            <a:pPr>
              <a:spcAft>
                <a:spcPts val="1200"/>
              </a:spcAft>
            </a:pPr>
            <a:r>
              <a:rPr lang="en-US" sz="2400" dirty="0"/>
              <a:t>Timing depends on payer and system connection specifics </a:t>
            </a:r>
          </a:p>
        </p:txBody>
      </p:sp>
      <p:sp>
        <p:nvSpPr>
          <p:cNvPr id="4" name="Subtitle 3">
            <a:extLst>
              <a:ext uri="{FF2B5EF4-FFF2-40B4-BE49-F238E27FC236}">
                <a16:creationId xmlns:a16="http://schemas.microsoft.com/office/drawing/2014/main" id="{38DA69C7-068A-408C-A1DB-21EFE4C89DF1}"/>
              </a:ext>
            </a:extLst>
          </p:cNvPr>
          <p:cNvSpPr>
            <a:spLocks noGrp="1"/>
          </p:cNvSpPr>
          <p:nvPr>
            <p:ph type="subTitle" idx="10"/>
          </p:nvPr>
        </p:nvSpPr>
        <p:spPr/>
        <p:txBody>
          <a:bodyPr/>
          <a:lstStyle/>
          <a:p>
            <a:endParaRPr lang="en-US"/>
          </a:p>
        </p:txBody>
      </p:sp>
      <p:sp>
        <p:nvSpPr>
          <p:cNvPr id="5" name="Text Placeholder 4">
            <a:extLst>
              <a:ext uri="{FF2B5EF4-FFF2-40B4-BE49-F238E27FC236}">
                <a16:creationId xmlns:a16="http://schemas.microsoft.com/office/drawing/2014/main" id="{92371368-5C35-4DF8-BD6E-49D991C9FA9E}"/>
              </a:ext>
            </a:extLst>
          </p:cNvPr>
          <p:cNvSpPr>
            <a:spLocks noGrp="1"/>
          </p:cNvSpPr>
          <p:nvPr>
            <p:ph type="body" sz="quarter" idx="11"/>
          </p:nvPr>
        </p:nvSpPr>
        <p:spPr/>
        <p:txBody>
          <a:bodyPr/>
          <a:lstStyle/>
          <a:p>
            <a:r>
              <a:rPr lang="en-US" dirty="0"/>
              <a:t>*Top 5 largest Payer in the Nation data on file </a:t>
            </a:r>
          </a:p>
        </p:txBody>
      </p:sp>
      <p:sp>
        <p:nvSpPr>
          <p:cNvPr id="6" name="Slide Number Placeholder 5">
            <a:extLst>
              <a:ext uri="{FF2B5EF4-FFF2-40B4-BE49-F238E27FC236}">
                <a16:creationId xmlns:a16="http://schemas.microsoft.com/office/drawing/2014/main" id="{C642DD39-9E79-46DD-A063-F2B1C23A9B7A}"/>
              </a:ext>
            </a:extLst>
          </p:cNvPr>
          <p:cNvSpPr>
            <a:spLocks noGrp="1"/>
          </p:cNvSpPr>
          <p:nvPr>
            <p:ph type="sldNum" sz="quarter" idx="12"/>
          </p:nvPr>
        </p:nvSpPr>
        <p:spPr/>
        <p:txBody>
          <a:bodyPr/>
          <a:lstStyle/>
          <a:p>
            <a:fld id="{925E882E-DE31-474C-A92B-34B522B30492}" type="slidenum">
              <a:rPr lang="en-US" smtClean="0"/>
              <a:pPr/>
              <a:t>20</a:t>
            </a:fld>
            <a:endParaRPr lang="en-US" dirty="0"/>
          </a:p>
        </p:txBody>
      </p:sp>
      <p:pic>
        <p:nvPicPr>
          <p:cNvPr id="8" name="Graphic 7">
            <a:extLst>
              <a:ext uri="{FF2B5EF4-FFF2-40B4-BE49-F238E27FC236}">
                <a16:creationId xmlns:a16="http://schemas.microsoft.com/office/drawing/2014/main" id="{1C03C7FA-CA29-44A6-BA7E-0D80F3913F4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5236" y="1610106"/>
            <a:ext cx="3957066" cy="3957066"/>
          </a:xfrm>
          <a:prstGeom prst="rect">
            <a:avLst/>
          </a:prstGeom>
        </p:spPr>
      </p:pic>
    </p:spTree>
    <p:extLst>
      <p:ext uri="{BB962C8B-B14F-4D97-AF65-F5344CB8AC3E}">
        <p14:creationId xmlns:p14="http://schemas.microsoft.com/office/powerpoint/2010/main" val="1278772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3868-85F0-4B72-A418-F50160431079}"/>
              </a:ext>
            </a:extLst>
          </p:cNvPr>
          <p:cNvSpPr>
            <a:spLocks noGrp="1"/>
          </p:cNvSpPr>
          <p:nvPr>
            <p:ph type="title"/>
          </p:nvPr>
        </p:nvSpPr>
        <p:spPr/>
        <p:txBody>
          <a:bodyPr>
            <a:normAutofit/>
          </a:bodyPr>
          <a:lstStyle/>
          <a:p>
            <a:r>
              <a:rPr lang="en-US" dirty="0"/>
              <a:t>Can I See A Demonstration? </a:t>
            </a:r>
          </a:p>
        </p:txBody>
      </p:sp>
      <p:sp>
        <p:nvSpPr>
          <p:cNvPr id="3" name="Content Placeholder 2">
            <a:extLst>
              <a:ext uri="{FF2B5EF4-FFF2-40B4-BE49-F238E27FC236}">
                <a16:creationId xmlns:a16="http://schemas.microsoft.com/office/drawing/2014/main" id="{9CE4970B-7997-433A-ACAA-82220B47C1F6}"/>
              </a:ext>
            </a:extLst>
          </p:cNvPr>
          <p:cNvSpPr>
            <a:spLocks noGrp="1"/>
          </p:cNvSpPr>
          <p:nvPr>
            <p:ph idx="1"/>
          </p:nvPr>
        </p:nvSpPr>
        <p:spPr>
          <a:xfrm>
            <a:off x="838200" y="1979629"/>
            <a:ext cx="10515600" cy="465088"/>
          </a:xfrm>
        </p:spPr>
        <p:txBody>
          <a:bodyPr/>
          <a:lstStyle/>
          <a:p>
            <a:pPr marL="82296" indent="0" algn="ctr">
              <a:buNone/>
            </a:pPr>
            <a:r>
              <a:rPr lang="en-US" dirty="0">
                <a:solidFill>
                  <a:srgbClr val="1475CF"/>
                </a:solidFill>
              </a:rPr>
              <a:t>CiC helps their users save time and money by filing your worker’s comp and no-fault auto claims electronically</a:t>
            </a:r>
          </a:p>
        </p:txBody>
      </p:sp>
      <p:sp>
        <p:nvSpPr>
          <p:cNvPr id="4" name="Subtitle 3">
            <a:extLst>
              <a:ext uri="{FF2B5EF4-FFF2-40B4-BE49-F238E27FC236}">
                <a16:creationId xmlns:a16="http://schemas.microsoft.com/office/drawing/2014/main" id="{83235C96-1F73-4D96-A13C-8AC070018E8B}"/>
              </a:ext>
            </a:extLst>
          </p:cNvPr>
          <p:cNvSpPr>
            <a:spLocks noGrp="1"/>
          </p:cNvSpPr>
          <p:nvPr>
            <p:ph type="subTitle" idx="10"/>
          </p:nvPr>
        </p:nvSpPr>
        <p:spPr/>
        <p:txBody>
          <a:bodyPr/>
          <a:lstStyle/>
          <a:p>
            <a:endParaRPr lang="en-US" dirty="0"/>
          </a:p>
        </p:txBody>
      </p:sp>
      <p:sp>
        <p:nvSpPr>
          <p:cNvPr id="5" name="Text Placeholder 4">
            <a:extLst>
              <a:ext uri="{FF2B5EF4-FFF2-40B4-BE49-F238E27FC236}">
                <a16:creationId xmlns:a16="http://schemas.microsoft.com/office/drawing/2014/main" id="{BA43A63D-3F98-474F-B490-AFA8604DE4A2}"/>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FC33D00D-E523-42BD-8039-0A897256CD2C}"/>
              </a:ext>
            </a:extLst>
          </p:cNvPr>
          <p:cNvSpPr>
            <a:spLocks noGrp="1"/>
          </p:cNvSpPr>
          <p:nvPr>
            <p:ph type="sldNum" sz="quarter" idx="12"/>
          </p:nvPr>
        </p:nvSpPr>
        <p:spPr/>
        <p:txBody>
          <a:bodyPr/>
          <a:lstStyle/>
          <a:p>
            <a:fld id="{925E882E-DE31-474C-A92B-34B522B30492}" type="slidenum">
              <a:rPr lang="en-US" smtClean="0"/>
              <a:pPr/>
              <a:t>21</a:t>
            </a:fld>
            <a:endParaRPr lang="en-US" dirty="0"/>
          </a:p>
        </p:txBody>
      </p:sp>
      <p:grpSp>
        <p:nvGrpSpPr>
          <p:cNvPr id="7" name="Group 6">
            <a:extLst>
              <a:ext uri="{FF2B5EF4-FFF2-40B4-BE49-F238E27FC236}">
                <a16:creationId xmlns:a16="http://schemas.microsoft.com/office/drawing/2014/main" id="{2D941D39-B37D-43FC-BF11-00C09B40EADF}"/>
              </a:ext>
            </a:extLst>
          </p:cNvPr>
          <p:cNvGrpSpPr/>
          <p:nvPr/>
        </p:nvGrpSpPr>
        <p:grpSpPr>
          <a:xfrm>
            <a:off x="6817121" y="2776746"/>
            <a:ext cx="3022601" cy="2137192"/>
            <a:chOff x="5311409" y="2783195"/>
            <a:chExt cx="3022601" cy="2137192"/>
          </a:xfrm>
        </p:grpSpPr>
        <p:pic>
          <p:nvPicPr>
            <p:cNvPr id="8" name="Picture 7">
              <a:extLst>
                <a:ext uri="{FF2B5EF4-FFF2-40B4-BE49-F238E27FC236}">
                  <a16:creationId xmlns:a16="http://schemas.microsoft.com/office/drawing/2014/main" id="{1F498752-3486-4D46-B6A2-96CE2B6C9966}"/>
                </a:ext>
              </a:extLst>
            </p:cNvPr>
            <p:cNvPicPr>
              <a:picLocks noChangeAspect="1"/>
            </p:cNvPicPr>
            <p:nvPr/>
          </p:nvPicPr>
          <p:blipFill>
            <a:blip r:embed="rId2"/>
            <a:stretch>
              <a:fillRect/>
            </a:stretch>
          </p:blipFill>
          <p:spPr>
            <a:xfrm>
              <a:off x="5311409" y="2783195"/>
              <a:ext cx="3022601" cy="2137192"/>
            </a:xfrm>
            <a:prstGeom prst="rect">
              <a:avLst/>
            </a:prstGeom>
          </p:spPr>
        </p:pic>
        <p:sp>
          <p:nvSpPr>
            <p:cNvPr id="9" name="Rectangle 8">
              <a:extLst>
                <a:ext uri="{FF2B5EF4-FFF2-40B4-BE49-F238E27FC236}">
                  <a16:creationId xmlns:a16="http://schemas.microsoft.com/office/drawing/2014/main" id="{2CCA9348-CF9B-4704-A55C-AAFCAD84299F}"/>
                </a:ext>
              </a:extLst>
            </p:cNvPr>
            <p:cNvSpPr/>
            <p:nvPr/>
          </p:nvSpPr>
          <p:spPr>
            <a:xfrm>
              <a:off x="5422900" y="2901950"/>
              <a:ext cx="2813050" cy="159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close up of a logo&#10;&#10;Description generated with high confidence">
              <a:extLst>
                <a:ext uri="{FF2B5EF4-FFF2-40B4-BE49-F238E27FC236}">
                  <a16:creationId xmlns:a16="http://schemas.microsoft.com/office/drawing/2014/main" id="{65D6DD4D-A9ED-4E1E-9FCC-A32279E26E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2900" y="2901950"/>
              <a:ext cx="781050" cy="368321"/>
            </a:xfrm>
            <a:prstGeom prst="rect">
              <a:avLst/>
            </a:prstGeom>
          </p:spPr>
        </p:pic>
        <p:pic>
          <p:nvPicPr>
            <p:cNvPr id="11" name="Picture 10">
              <a:extLst>
                <a:ext uri="{FF2B5EF4-FFF2-40B4-BE49-F238E27FC236}">
                  <a16:creationId xmlns:a16="http://schemas.microsoft.com/office/drawing/2014/main" id="{CAE3081E-3F00-4959-BA0D-628A9A189D8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78311" y="3308570"/>
              <a:ext cx="2070478" cy="1187230"/>
            </a:xfrm>
            <a:prstGeom prst="rect">
              <a:avLst/>
            </a:prstGeom>
          </p:spPr>
        </p:pic>
      </p:grpSp>
      <p:pic>
        <p:nvPicPr>
          <p:cNvPr id="12" name="Picture 11">
            <a:extLst>
              <a:ext uri="{FF2B5EF4-FFF2-40B4-BE49-F238E27FC236}">
                <a16:creationId xmlns:a16="http://schemas.microsoft.com/office/drawing/2014/main" id="{C2852F5B-8CC7-4581-A323-E26CA35CF5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873330">
            <a:off x="5699259" y="3359250"/>
            <a:ext cx="692601" cy="692601"/>
          </a:xfrm>
          <a:prstGeom prst="rect">
            <a:avLst/>
          </a:prstGeom>
        </p:spPr>
      </p:pic>
      <p:sp>
        <p:nvSpPr>
          <p:cNvPr id="13" name="TextBox 12">
            <a:extLst>
              <a:ext uri="{FF2B5EF4-FFF2-40B4-BE49-F238E27FC236}">
                <a16:creationId xmlns:a16="http://schemas.microsoft.com/office/drawing/2014/main" id="{406EE82A-3373-4975-B3D4-8C7AC6F8216E}"/>
              </a:ext>
            </a:extLst>
          </p:cNvPr>
          <p:cNvSpPr txBox="1"/>
          <p:nvPr/>
        </p:nvSpPr>
        <p:spPr>
          <a:xfrm>
            <a:off x="5475766" y="4024791"/>
            <a:ext cx="1251368" cy="646331"/>
          </a:xfrm>
          <a:prstGeom prst="rect">
            <a:avLst/>
          </a:prstGeom>
          <a:noFill/>
        </p:spPr>
        <p:txBody>
          <a:bodyPr wrap="none" rtlCol="0">
            <a:spAutoFit/>
          </a:bodyPr>
          <a:lstStyle/>
          <a:p>
            <a:pPr algn="ctr"/>
            <a:r>
              <a:rPr lang="en-US" dirty="0">
                <a:solidFill>
                  <a:srgbClr val="1475CF"/>
                </a:solidFill>
              </a:rPr>
              <a:t>Connected </a:t>
            </a:r>
          </a:p>
          <a:p>
            <a:pPr algn="ctr"/>
            <a:r>
              <a:rPr lang="en-US" dirty="0">
                <a:solidFill>
                  <a:srgbClr val="1475CF"/>
                </a:solidFill>
              </a:rPr>
              <a:t>System </a:t>
            </a:r>
          </a:p>
        </p:txBody>
      </p:sp>
      <p:grpSp>
        <p:nvGrpSpPr>
          <p:cNvPr id="14" name="Group 13">
            <a:extLst>
              <a:ext uri="{FF2B5EF4-FFF2-40B4-BE49-F238E27FC236}">
                <a16:creationId xmlns:a16="http://schemas.microsoft.com/office/drawing/2014/main" id="{53187457-1383-416E-9620-75ACC45A619A}"/>
              </a:ext>
            </a:extLst>
          </p:cNvPr>
          <p:cNvGrpSpPr/>
          <p:nvPr/>
        </p:nvGrpSpPr>
        <p:grpSpPr>
          <a:xfrm>
            <a:off x="2217005" y="2776746"/>
            <a:ext cx="3022601" cy="2137192"/>
            <a:chOff x="711293" y="2846496"/>
            <a:chExt cx="3022601" cy="2137192"/>
          </a:xfrm>
        </p:grpSpPr>
        <p:pic>
          <p:nvPicPr>
            <p:cNvPr id="15" name="Picture 14">
              <a:extLst>
                <a:ext uri="{FF2B5EF4-FFF2-40B4-BE49-F238E27FC236}">
                  <a16:creationId xmlns:a16="http://schemas.microsoft.com/office/drawing/2014/main" id="{28D6A58B-4B73-4DF7-9384-E960C2E905BC}"/>
                </a:ext>
              </a:extLst>
            </p:cNvPr>
            <p:cNvPicPr>
              <a:picLocks noChangeAspect="1"/>
            </p:cNvPicPr>
            <p:nvPr/>
          </p:nvPicPr>
          <p:blipFill>
            <a:blip r:embed="rId2"/>
            <a:stretch>
              <a:fillRect/>
            </a:stretch>
          </p:blipFill>
          <p:spPr>
            <a:xfrm>
              <a:off x="711293" y="2846496"/>
              <a:ext cx="3022601" cy="2137192"/>
            </a:xfrm>
            <a:prstGeom prst="rect">
              <a:avLst/>
            </a:prstGeom>
          </p:spPr>
        </p:pic>
        <p:pic>
          <p:nvPicPr>
            <p:cNvPr id="16" name="Picture 15">
              <a:extLst>
                <a:ext uri="{FF2B5EF4-FFF2-40B4-BE49-F238E27FC236}">
                  <a16:creationId xmlns:a16="http://schemas.microsoft.com/office/drawing/2014/main" id="{661BD915-E7DA-4CDE-AA6F-9E4BB5C8FEA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9990" y="2965251"/>
              <a:ext cx="2810720" cy="1593850"/>
            </a:xfrm>
            <a:prstGeom prst="rect">
              <a:avLst/>
            </a:prstGeom>
          </p:spPr>
        </p:pic>
      </p:grpSp>
    </p:spTree>
    <p:extLst>
      <p:ext uri="{BB962C8B-B14F-4D97-AF65-F5344CB8AC3E}">
        <p14:creationId xmlns:p14="http://schemas.microsoft.com/office/powerpoint/2010/main" val="3719957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D58A-83D4-4E3A-8720-1F92B3D3CC03}"/>
              </a:ext>
            </a:extLst>
          </p:cNvPr>
          <p:cNvSpPr>
            <a:spLocks noGrp="1"/>
          </p:cNvSpPr>
          <p:nvPr>
            <p:ph type="title"/>
          </p:nvPr>
        </p:nvSpPr>
        <p:spPr/>
        <p:txBody>
          <a:bodyPr>
            <a:normAutofit/>
          </a:bodyPr>
          <a:lstStyle/>
          <a:p>
            <a:r>
              <a:rPr lang="en-US" dirty="0"/>
              <a:t>Can I See A Demonstration? </a:t>
            </a:r>
          </a:p>
        </p:txBody>
      </p:sp>
      <p:sp>
        <p:nvSpPr>
          <p:cNvPr id="4" name="Subtitle 3">
            <a:extLst>
              <a:ext uri="{FF2B5EF4-FFF2-40B4-BE49-F238E27FC236}">
                <a16:creationId xmlns:a16="http://schemas.microsoft.com/office/drawing/2014/main" id="{D540BD2A-588D-42E7-A186-1D499DF849E2}"/>
              </a:ext>
            </a:extLst>
          </p:cNvPr>
          <p:cNvSpPr>
            <a:spLocks noGrp="1"/>
          </p:cNvSpPr>
          <p:nvPr>
            <p:ph type="subTitle" idx="10"/>
          </p:nvPr>
        </p:nvSpPr>
        <p:spPr/>
        <p:txBody>
          <a:bodyPr/>
          <a:lstStyle/>
          <a:p>
            <a:r>
              <a:rPr lang="en-US" dirty="0"/>
              <a:t>Simplified administrative process</a:t>
            </a:r>
          </a:p>
        </p:txBody>
      </p:sp>
      <p:sp>
        <p:nvSpPr>
          <p:cNvPr id="5" name="Text Placeholder 4">
            <a:extLst>
              <a:ext uri="{FF2B5EF4-FFF2-40B4-BE49-F238E27FC236}">
                <a16:creationId xmlns:a16="http://schemas.microsoft.com/office/drawing/2014/main" id="{8BB0DEDD-21AF-4C3A-BD0F-B84B0CBD872E}"/>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C68C9990-1816-4B5A-BFAF-7BBA9B7A1A3E}"/>
              </a:ext>
            </a:extLst>
          </p:cNvPr>
          <p:cNvSpPr>
            <a:spLocks noGrp="1"/>
          </p:cNvSpPr>
          <p:nvPr>
            <p:ph type="sldNum" sz="quarter" idx="12"/>
          </p:nvPr>
        </p:nvSpPr>
        <p:spPr/>
        <p:txBody>
          <a:bodyPr/>
          <a:lstStyle/>
          <a:p>
            <a:fld id="{925E882E-DE31-474C-A92B-34B522B30492}" type="slidenum">
              <a:rPr lang="en-US" smtClean="0"/>
              <a:pPr/>
              <a:t>22</a:t>
            </a:fld>
            <a:endParaRPr lang="en-US" dirty="0"/>
          </a:p>
        </p:txBody>
      </p:sp>
      <p:pic>
        <p:nvPicPr>
          <p:cNvPr id="7" name="Picture 6" descr="A screenshot of a cell phone&#10;&#10;Description generated with very high confidence">
            <a:extLst>
              <a:ext uri="{FF2B5EF4-FFF2-40B4-BE49-F238E27FC236}">
                <a16:creationId xmlns:a16="http://schemas.microsoft.com/office/drawing/2014/main" id="{52ED4476-879E-4D55-8420-8D513A26822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5407" y="2181063"/>
            <a:ext cx="2117879" cy="873352"/>
          </a:xfrm>
          <a:prstGeom prst="rect">
            <a:avLst/>
          </a:prstGeom>
          <a:ln>
            <a:solidFill>
              <a:schemeClr val="tx2"/>
            </a:solidFill>
          </a:ln>
        </p:spPr>
      </p:pic>
      <p:pic>
        <p:nvPicPr>
          <p:cNvPr id="8" name="Picture 7" descr="A screenshot of a computer&#10;&#10;Description generated with very high confidence">
            <a:extLst>
              <a:ext uri="{FF2B5EF4-FFF2-40B4-BE49-F238E27FC236}">
                <a16:creationId xmlns:a16="http://schemas.microsoft.com/office/drawing/2014/main" id="{7A6BB023-4581-4903-AA1A-0AF8B0502E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909" y="2100993"/>
            <a:ext cx="1117380" cy="971500"/>
          </a:xfrm>
          <a:prstGeom prst="rect">
            <a:avLst/>
          </a:prstGeom>
          <a:ln>
            <a:solidFill>
              <a:schemeClr val="tx2"/>
            </a:solidFill>
          </a:ln>
        </p:spPr>
      </p:pic>
      <p:sp>
        <p:nvSpPr>
          <p:cNvPr id="9" name="Oval 8">
            <a:extLst>
              <a:ext uri="{FF2B5EF4-FFF2-40B4-BE49-F238E27FC236}">
                <a16:creationId xmlns:a16="http://schemas.microsoft.com/office/drawing/2014/main" id="{506B29DF-40AD-4264-AC4E-9D8D789FC462}"/>
              </a:ext>
            </a:extLst>
          </p:cNvPr>
          <p:cNvSpPr/>
          <p:nvPr/>
        </p:nvSpPr>
        <p:spPr>
          <a:xfrm>
            <a:off x="8489146" y="3197043"/>
            <a:ext cx="768096" cy="745265"/>
          </a:xfrm>
          <a:prstGeom prst="ellipse">
            <a:avLst/>
          </a:prstGeom>
          <a:solidFill>
            <a:srgbClr val="1475CF"/>
          </a:solidFill>
          <a:ln>
            <a:solidFill>
              <a:srgbClr val="14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0" name="TextBox 5">
            <a:extLst>
              <a:ext uri="{FF2B5EF4-FFF2-40B4-BE49-F238E27FC236}">
                <a16:creationId xmlns:a16="http://schemas.microsoft.com/office/drawing/2014/main" id="{9ACC0172-4C7D-4C95-B8BE-854CCB936B35}"/>
              </a:ext>
            </a:extLst>
          </p:cNvPr>
          <p:cNvSpPr txBox="1">
            <a:spLocks noChangeArrowheads="1"/>
          </p:cNvSpPr>
          <p:nvPr/>
        </p:nvSpPr>
        <p:spPr bwMode="auto">
          <a:xfrm>
            <a:off x="8186720" y="3995705"/>
            <a:ext cx="1746029" cy="1015663"/>
          </a:xfrm>
          <a:prstGeom prst="rect">
            <a:avLst/>
          </a:prstGeom>
          <a:noFill/>
          <a:ln w="9525">
            <a:noFill/>
            <a:miter lim="800000"/>
            <a:headEnd/>
            <a:tailEnd/>
          </a:ln>
        </p:spPr>
        <p:txBody>
          <a:bodyPr wrap="square">
            <a:spAutoFit/>
          </a:bodyPr>
          <a:lstStyle/>
          <a:p>
            <a:r>
              <a:rPr lang="en-US" sz="1200" dirty="0"/>
              <a:t>Provider receives payment via </a:t>
            </a:r>
          </a:p>
          <a:p>
            <a:r>
              <a:rPr lang="en-US" sz="1200" dirty="0"/>
              <a:t>EOB/Check, 835/ERA and/or EFT from Payer</a:t>
            </a:r>
            <a:endParaRPr lang="en-US" sz="1200" dirty="0">
              <a:solidFill>
                <a:srgbClr val="FF0000"/>
              </a:solidFill>
            </a:endParaRPr>
          </a:p>
          <a:p>
            <a:endParaRPr lang="en-US" sz="1200" dirty="0"/>
          </a:p>
        </p:txBody>
      </p:sp>
      <p:sp>
        <p:nvSpPr>
          <p:cNvPr id="11" name="Oval 10">
            <a:extLst>
              <a:ext uri="{FF2B5EF4-FFF2-40B4-BE49-F238E27FC236}">
                <a16:creationId xmlns:a16="http://schemas.microsoft.com/office/drawing/2014/main" id="{91BEAC5D-D939-443B-BC93-87581AD669F0}"/>
              </a:ext>
            </a:extLst>
          </p:cNvPr>
          <p:cNvSpPr/>
          <p:nvPr/>
        </p:nvSpPr>
        <p:spPr>
          <a:xfrm>
            <a:off x="4157303" y="3197043"/>
            <a:ext cx="768096" cy="745265"/>
          </a:xfrm>
          <a:prstGeom prst="ellipse">
            <a:avLst/>
          </a:prstGeom>
          <a:solidFill>
            <a:srgbClr val="1475CF"/>
          </a:solidFill>
          <a:ln>
            <a:solidFill>
              <a:srgbClr val="14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Oval 11">
            <a:extLst>
              <a:ext uri="{FF2B5EF4-FFF2-40B4-BE49-F238E27FC236}">
                <a16:creationId xmlns:a16="http://schemas.microsoft.com/office/drawing/2014/main" id="{3231A6FB-186F-4B36-9178-92BE1844E332}"/>
              </a:ext>
            </a:extLst>
          </p:cNvPr>
          <p:cNvSpPr/>
          <p:nvPr/>
        </p:nvSpPr>
        <p:spPr>
          <a:xfrm>
            <a:off x="2164940" y="3197043"/>
            <a:ext cx="768096" cy="745265"/>
          </a:xfrm>
          <a:prstGeom prst="ellipse">
            <a:avLst/>
          </a:prstGeom>
          <a:solidFill>
            <a:srgbClr val="1475CF"/>
          </a:solidFill>
          <a:ln>
            <a:solidFill>
              <a:srgbClr val="14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Oval 12">
            <a:extLst>
              <a:ext uri="{FF2B5EF4-FFF2-40B4-BE49-F238E27FC236}">
                <a16:creationId xmlns:a16="http://schemas.microsoft.com/office/drawing/2014/main" id="{C089E900-D51B-4FBA-A016-6540982C90AB}"/>
              </a:ext>
            </a:extLst>
          </p:cNvPr>
          <p:cNvSpPr/>
          <p:nvPr/>
        </p:nvSpPr>
        <p:spPr>
          <a:xfrm>
            <a:off x="6419384" y="3197043"/>
            <a:ext cx="768096" cy="745265"/>
          </a:xfrm>
          <a:prstGeom prst="ellipse">
            <a:avLst/>
          </a:prstGeom>
          <a:solidFill>
            <a:srgbClr val="1475CF"/>
          </a:solidFill>
          <a:ln>
            <a:solidFill>
              <a:srgbClr val="14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TextBox 5">
            <a:extLst>
              <a:ext uri="{FF2B5EF4-FFF2-40B4-BE49-F238E27FC236}">
                <a16:creationId xmlns:a16="http://schemas.microsoft.com/office/drawing/2014/main" id="{EBD1096F-E5F7-4DCC-9050-EA063B8955A3}"/>
              </a:ext>
            </a:extLst>
          </p:cNvPr>
          <p:cNvSpPr txBox="1">
            <a:spLocks noChangeArrowheads="1"/>
          </p:cNvSpPr>
          <p:nvPr/>
        </p:nvSpPr>
        <p:spPr bwMode="auto">
          <a:xfrm>
            <a:off x="1902756" y="4045694"/>
            <a:ext cx="1378311" cy="1384995"/>
          </a:xfrm>
          <a:prstGeom prst="rect">
            <a:avLst/>
          </a:prstGeom>
          <a:noFill/>
          <a:ln w="9525">
            <a:noFill/>
            <a:miter lim="800000"/>
            <a:headEnd/>
            <a:tailEnd/>
          </a:ln>
        </p:spPr>
        <p:txBody>
          <a:bodyPr wrap="square">
            <a:spAutoFit/>
          </a:bodyPr>
          <a:lstStyle/>
          <a:p>
            <a:r>
              <a:rPr lang="en-US" sz="1200" dirty="0"/>
              <a:t>Provider utilizes</a:t>
            </a:r>
          </a:p>
          <a:p>
            <a:r>
              <a:rPr lang="en-US" sz="1200" dirty="0"/>
              <a:t>to </a:t>
            </a:r>
            <a:r>
              <a:rPr lang="en-US" sz="1200" b="1" dirty="0"/>
              <a:t>electronically</a:t>
            </a:r>
            <a:r>
              <a:rPr lang="en-US" sz="1200" dirty="0"/>
              <a:t> submit claim data and supporting documentation or medical records to the Clearinghouse </a:t>
            </a:r>
          </a:p>
        </p:txBody>
      </p:sp>
      <p:sp>
        <p:nvSpPr>
          <p:cNvPr id="15" name="TextBox 20">
            <a:extLst>
              <a:ext uri="{FF2B5EF4-FFF2-40B4-BE49-F238E27FC236}">
                <a16:creationId xmlns:a16="http://schemas.microsoft.com/office/drawing/2014/main" id="{96380CC7-FDF7-40CD-8A98-247748F9FD94}"/>
              </a:ext>
            </a:extLst>
          </p:cNvPr>
          <p:cNvSpPr txBox="1">
            <a:spLocks noChangeArrowheads="1"/>
          </p:cNvSpPr>
          <p:nvPr/>
        </p:nvSpPr>
        <p:spPr bwMode="auto">
          <a:xfrm>
            <a:off x="3848838" y="4045694"/>
            <a:ext cx="1666525" cy="1569660"/>
          </a:xfrm>
          <a:prstGeom prst="rect">
            <a:avLst/>
          </a:prstGeom>
          <a:noFill/>
          <a:ln w="9525">
            <a:noFill/>
            <a:miter lim="800000"/>
            <a:headEnd/>
            <a:tailEnd/>
          </a:ln>
        </p:spPr>
        <p:txBody>
          <a:bodyPr wrap="square">
            <a:spAutoFit/>
          </a:bodyPr>
          <a:lstStyle/>
          <a:p>
            <a:r>
              <a:rPr lang="en-US" sz="1200" dirty="0"/>
              <a:t>Claim is </a:t>
            </a:r>
            <a:r>
              <a:rPr lang="en-US" sz="1200" b="1" dirty="0"/>
              <a:t>validated</a:t>
            </a:r>
            <a:r>
              <a:rPr lang="en-US" sz="1200" dirty="0"/>
              <a:t> and necessary edits are furnished by CiC.  </a:t>
            </a:r>
          </a:p>
          <a:p>
            <a:endParaRPr lang="en-US" sz="1200" dirty="0"/>
          </a:p>
          <a:p>
            <a:r>
              <a:rPr lang="en-US" sz="1200" dirty="0"/>
              <a:t>Claim and attachments sent </a:t>
            </a:r>
            <a:r>
              <a:rPr lang="en-US" sz="1200" b="1" dirty="0"/>
              <a:t>SFTP</a:t>
            </a:r>
            <a:r>
              <a:rPr lang="en-US" sz="1200" dirty="0"/>
              <a:t> to Payer, TPA or MMC when complete</a:t>
            </a:r>
          </a:p>
        </p:txBody>
      </p:sp>
      <p:sp>
        <p:nvSpPr>
          <p:cNvPr id="16" name="TextBox 115711">
            <a:extLst>
              <a:ext uri="{FF2B5EF4-FFF2-40B4-BE49-F238E27FC236}">
                <a16:creationId xmlns:a16="http://schemas.microsoft.com/office/drawing/2014/main" id="{297EDAA0-40E4-4B86-9353-9FE0BB95C605}"/>
              </a:ext>
            </a:extLst>
          </p:cNvPr>
          <p:cNvSpPr txBox="1">
            <a:spLocks noChangeArrowheads="1"/>
          </p:cNvSpPr>
          <p:nvPr/>
        </p:nvSpPr>
        <p:spPr bwMode="auto">
          <a:xfrm>
            <a:off x="5970170" y="3995705"/>
            <a:ext cx="1666525" cy="1200329"/>
          </a:xfrm>
          <a:prstGeom prst="rect">
            <a:avLst/>
          </a:prstGeom>
          <a:noFill/>
          <a:ln w="9525">
            <a:noFill/>
            <a:miter lim="800000"/>
            <a:headEnd/>
            <a:tailEnd/>
          </a:ln>
        </p:spPr>
        <p:txBody>
          <a:bodyPr wrap="square">
            <a:spAutoFit/>
          </a:bodyPr>
          <a:lstStyle/>
          <a:p>
            <a:r>
              <a:rPr lang="en-US" sz="1200" dirty="0"/>
              <a:t>Payer </a:t>
            </a:r>
            <a:r>
              <a:rPr lang="en-US" sz="1200" b="1" dirty="0"/>
              <a:t>accepts</a:t>
            </a:r>
            <a:r>
              <a:rPr lang="en-US" sz="1200" dirty="0"/>
              <a:t> claim and acknowledges acceptance. </a:t>
            </a:r>
          </a:p>
          <a:p>
            <a:endParaRPr lang="en-US" sz="1200" dirty="0"/>
          </a:p>
          <a:p>
            <a:r>
              <a:rPr lang="en-US" sz="1200" dirty="0"/>
              <a:t>Payer processes and adjudicates the claim </a:t>
            </a:r>
          </a:p>
        </p:txBody>
      </p:sp>
      <p:grpSp>
        <p:nvGrpSpPr>
          <p:cNvPr id="17" name="Group 16">
            <a:extLst>
              <a:ext uri="{FF2B5EF4-FFF2-40B4-BE49-F238E27FC236}">
                <a16:creationId xmlns:a16="http://schemas.microsoft.com/office/drawing/2014/main" id="{2CAC26F2-61CA-49E0-B107-CB94C01D44B9}"/>
              </a:ext>
            </a:extLst>
          </p:cNvPr>
          <p:cNvGrpSpPr/>
          <p:nvPr/>
        </p:nvGrpSpPr>
        <p:grpSpPr>
          <a:xfrm>
            <a:off x="3848838" y="2087498"/>
            <a:ext cx="1452064" cy="1026712"/>
            <a:chOff x="5311409" y="2783195"/>
            <a:chExt cx="3022601" cy="2137192"/>
          </a:xfrm>
        </p:grpSpPr>
        <p:pic>
          <p:nvPicPr>
            <p:cNvPr id="18" name="Picture 17">
              <a:extLst>
                <a:ext uri="{FF2B5EF4-FFF2-40B4-BE49-F238E27FC236}">
                  <a16:creationId xmlns:a16="http://schemas.microsoft.com/office/drawing/2014/main" id="{CC58CC5C-CAD2-4151-A0D5-04983B5A40E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11409" y="2783195"/>
              <a:ext cx="3022601" cy="2137192"/>
            </a:xfrm>
            <a:prstGeom prst="rect">
              <a:avLst/>
            </a:prstGeom>
          </p:spPr>
        </p:pic>
        <p:sp>
          <p:nvSpPr>
            <p:cNvPr id="19" name="Rectangle 18">
              <a:extLst>
                <a:ext uri="{FF2B5EF4-FFF2-40B4-BE49-F238E27FC236}">
                  <a16:creationId xmlns:a16="http://schemas.microsoft.com/office/drawing/2014/main" id="{D63A4A07-9035-40BF-81C5-A706EA3F7153}"/>
                </a:ext>
              </a:extLst>
            </p:cNvPr>
            <p:cNvSpPr/>
            <p:nvPr/>
          </p:nvSpPr>
          <p:spPr>
            <a:xfrm>
              <a:off x="5422900" y="2901950"/>
              <a:ext cx="2813050" cy="159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close up of a logo&#10;&#10;Description generated with high confidence">
              <a:extLst>
                <a:ext uri="{FF2B5EF4-FFF2-40B4-BE49-F238E27FC236}">
                  <a16:creationId xmlns:a16="http://schemas.microsoft.com/office/drawing/2014/main" id="{6CF9EA6F-E0F9-4321-960B-EF873F71D9B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22900" y="2901950"/>
              <a:ext cx="781050" cy="368321"/>
            </a:xfrm>
            <a:prstGeom prst="rect">
              <a:avLst/>
            </a:prstGeom>
          </p:spPr>
        </p:pic>
        <p:pic>
          <p:nvPicPr>
            <p:cNvPr id="21" name="Picture 20">
              <a:extLst>
                <a:ext uri="{FF2B5EF4-FFF2-40B4-BE49-F238E27FC236}">
                  <a16:creationId xmlns:a16="http://schemas.microsoft.com/office/drawing/2014/main" id="{357B6768-E986-4BE1-9D40-917E829342D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778311" y="3308570"/>
              <a:ext cx="2070478" cy="1187230"/>
            </a:xfrm>
            <a:prstGeom prst="rect">
              <a:avLst/>
            </a:prstGeom>
          </p:spPr>
        </p:pic>
      </p:grpSp>
      <p:grpSp>
        <p:nvGrpSpPr>
          <p:cNvPr id="22" name="Group 21">
            <a:extLst>
              <a:ext uri="{FF2B5EF4-FFF2-40B4-BE49-F238E27FC236}">
                <a16:creationId xmlns:a16="http://schemas.microsoft.com/office/drawing/2014/main" id="{28435BE5-C072-4FD5-90B0-B413B38DAD85}"/>
              </a:ext>
            </a:extLst>
          </p:cNvPr>
          <p:cNvGrpSpPr/>
          <p:nvPr/>
        </p:nvGrpSpPr>
        <p:grpSpPr>
          <a:xfrm>
            <a:off x="1807217" y="2084856"/>
            <a:ext cx="1452064" cy="1008801"/>
            <a:chOff x="711293" y="2846496"/>
            <a:chExt cx="3022601" cy="2137192"/>
          </a:xfrm>
        </p:grpSpPr>
        <p:pic>
          <p:nvPicPr>
            <p:cNvPr id="23" name="Picture 22">
              <a:extLst>
                <a:ext uri="{FF2B5EF4-FFF2-40B4-BE49-F238E27FC236}">
                  <a16:creationId xmlns:a16="http://schemas.microsoft.com/office/drawing/2014/main" id="{9438E168-161B-4A14-92B3-06ECB45CE0F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11293" y="2846496"/>
              <a:ext cx="3022601" cy="2137192"/>
            </a:xfrm>
            <a:prstGeom prst="rect">
              <a:avLst/>
            </a:prstGeom>
          </p:spPr>
        </p:pic>
        <p:pic>
          <p:nvPicPr>
            <p:cNvPr id="24" name="Picture 23">
              <a:extLst>
                <a:ext uri="{FF2B5EF4-FFF2-40B4-BE49-F238E27FC236}">
                  <a16:creationId xmlns:a16="http://schemas.microsoft.com/office/drawing/2014/main" id="{B086CF92-3960-4397-B51F-4F651E5C1A4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09990" y="2965251"/>
              <a:ext cx="2810720" cy="1593850"/>
            </a:xfrm>
            <a:prstGeom prst="rect">
              <a:avLst/>
            </a:prstGeom>
          </p:spPr>
        </p:pic>
      </p:grpSp>
    </p:spTree>
    <p:extLst>
      <p:ext uri="{BB962C8B-B14F-4D97-AF65-F5344CB8AC3E}">
        <p14:creationId xmlns:p14="http://schemas.microsoft.com/office/powerpoint/2010/main" val="273093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C3B7C90E-8227-4B8A-AB64-E8BCBC20C2D2}"/>
              </a:ext>
            </a:extLst>
          </p:cNvPr>
          <p:cNvPicPr>
            <a:picLocks noGrp="1" noChangeAspect="1"/>
          </p:cNvPicPr>
          <p:nvPr>
            <p:ph idx="1"/>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282099"/>
            <a:ext cx="12192000" cy="6858001"/>
          </a:xfrm>
        </p:spPr>
      </p:pic>
      <p:sp>
        <p:nvSpPr>
          <p:cNvPr id="2" name="Title 1">
            <a:extLst>
              <a:ext uri="{FF2B5EF4-FFF2-40B4-BE49-F238E27FC236}">
                <a16:creationId xmlns:a16="http://schemas.microsoft.com/office/drawing/2014/main" id="{8CC78AC1-79B6-4458-B58D-93366839558A}"/>
              </a:ext>
            </a:extLst>
          </p:cNvPr>
          <p:cNvSpPr>
            <a:spLocks noGrp="1"/>
          </p:cNvSpPr>
          <p:nvPr>
            <p:ph type="title"/>
          </p:nvPr>
        </p:nvSpPr>
        <p:spPr/>
        <p:txBody>
          <a:bodyPr/>
          <a:lstStyle/>
          <a:p>
            <a:r>
              <a:rPr lang="en-US"/>
              <a:t>Implementation Best </a:t>
            </a:r>
            <a:r>
              <a:rPr lang="en-US" dirty="0"/>
              <a:t>Practices</a:t>
            </a:r>
          </a:p>
        </p:txBody>
      </p:sp>
      <p:sp>
        <p:nvSpPr>
          <p:cNvPr id="4" name="Subtitle 3">
            <a:extLst>
              <a:ext uri="{FF2B5EF4-FFF2-40B4-BE49-F238E27FC236}">
                <a16:creationId xmlns:a16="http://schemas.microsoft.com/office/drawing/2014/main" id="{BD5C11BD-6216-401F-9A64-F2AAC9A56895}"/>
              </a:ext>
            </a:extLst>
          </p:cNvPr>
          <p:cNvSpPr>
            <a:spLocks noGrp="1"/>
          </p:cNvSpPr>
          <p:nvPr>
            <p:ph type="subTitle" idx="10"/>
          </p:nvPr>
        </p:nvSpPr>
        <p:spPr/>
        <p:txBody>
          <a:bodyPr/>
          <a:lstStyle/>
          <a:p>
            <a:endParaRPr lang="en-US"/>
          </a:p>
        </p:txBody>
      </p:sp>
      <p:sp>
        <p:nvSpPr>
          <p:cNvPr id="5" name="Text Placeholder 4">
            <a:extLst>
              <a:ext uri="{FF2B5EF4-FFF2-40B4-BE49-F238E27FC236}">
                <a16:creationId xmlns:a16="http://schemas.microsoft.com/office/drawing/2014/main" id="{302C9303-6737-483C-A559-5B87A275D52D}"/>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B318F109-4C87-4099-9E11-609DDC0CD4FD}"/>
              </a:ext>
            </a:extLst>
          </p:cNvPr>
          <p:cNvSpPr>
            <a:spLocks noGrp="1"/>
          </p:cNvSpPr>
          <p:nvPr>
            <p:ph type="sldNum" sz="quarter" idx="12"/>
          </p:nvPr>
        </p:nvSpPr>
        <p:spPr/>
        <p:txBody>
          <a:bodyPr/>
          <a:lstStyle/>
          <a:p>
            <a:fld id="{925E882E-DE31-474C-A92B-34B522B30492}" type="slidenum">
              <a:rPr lang="en-US" smtClean="0"/>
              <a:pPr/>
              <a:t>23</a:t>
            </a:fld>
            <a:endParaRPr lang="en-US" dirty="0"/>
          </a:p>
        </p:txBody>
      </p:sp>
    </p:spTree>
    <p:extLst>
      <p:ext uri="{BB962C8B-B14F-4D97-AF65-F5344CB8AC3E}">
        <p14:creationId xmlns:p14="http://schemas.microsoft.com/office/powerpoint/2010/main" val="1910791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78AC1-79B6-4458-B58D-93366839558A}"/>
              </a:ext>
            </a:extLst>
          </p:cNvPr>
          <p:cNvSpPr>
            <a:spLocks noGrp="1"/>
          </p:cNvSpPr>
          <p:nvPr>
            <p:ph type="title"/>
          </p:nvPr>
        </p:nvSpPr>
        <p:spPr/>
        <p:txBody>
          <a:bodyPr/>
          <a:lstStyle/>
          <a:p>
            <a:r>
              <a:rPr lang="en-US" dirty="0"/>
              <a:t>Team Stats</a:t>
            </a:r>
          </a:p>
        </p:txBody>
      </p:sp>
      <p:sp>
        <p:nvSpPr>
          <p:cNvPr id="4" name="Subtitle 3">
            <a:extLst>
              <a:ext uri="{FF2B5EF4-FFF2-40B4-BE49-F238E27FC236}">
                <a16:creationId xmlns:a16="http://schemas.microsoft.com/office/drawing/2014/main" id="{BD5C11BD-6216-401F-9A64-F2AAC9A56895}"/>
              </a:ext>
            </a:extLst>
          </p:cNvPr>
          <p:cNvSpPr>
            <a:spLocks noGrp="1"/>
          </p:cNvSpPr>
          <p:nvPr>
            <p:ph type="subTitle" idx="10"/>
          </p:nvPr>
        </p:nvSpPr>
        <p:spPr/>
        <p:txBody>
          <a:bodyPr/>
          <a:lstStyle/>
          <a:p>
            <a:endParaRPr lang="en-US"/>
          </a:p>
        </p:txBody>
      </p:sp>
      <p:sp>
        <p:nvSpPr>
          <p:cNvPr id="5" name="Text Placeholder 4">
            <a:extLst>
              <a:ext uri="{FF2B5EF4-FFF2-40B4-BE49-F238E27FC236}">
                <a16:creationId xmlns:a16="http://schemas.microsoft.com/office/drawing/2014/main" id="{302C9303-6737-483C-A559-5B87A275D52D}"/>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B318F109-4C87-4099-9E11-609DDC0CD4FD}"/>
              </a:ext>
            </a:extLst>
          </p:cNvPr>
          <p:cNvSpPr>
            <a:spLocks noGrp="1"/>
          </p:cNvSpPr>
          <p:nvPr>
            <p:ph type="sldNum" sz="quarter" idx="12"/>
          </p:nvPr>
        </p:nvSpPr>
        <p:spPr/>
        <p:txBody>
          <a:bodyPr/>
          <a:lstStyle/>
          <a:p>
            <a:fld id="{925E882E-DE31-474C-A92B-34B522B30492}" type="slidenum">
              <a:rPr lang="en-US" smtClean="0"/>
              <a:pPr/>
              <a:t>24</a:t>
            </a:fld>
            <a:endParaRPr lang="en-US" dirty="0"/>
          </a:p>
        </p:txBody>
      </p:sp>
      <p:sp>
        <p:nvSpPr>
          <p:cNvPr id="13" name="Content Placeholder 12">
            <a:extLst>
              <a:ext uri="{FF2B5EF4-FFF2-40B4-BE49-F238E27FC236}">
                <a16:creationId xmlns:a16="http://schemas.microsoft.com/office/drawing/2014/main" id="{300BDEF2-45A3-42E7-AC27-84E0D72A4F9F}"/>
              </a:ext>
            </a:extLst>
          </p:cNvPr>
          <p:cNvSpPr>
            <a:spLocks noGrp="1"/>
          </p:cNvSpPr>
          <p:nvPr>
            <p:ph idx="1"/>
          </p:nvPr>
        </p:nvSpPr>
        <p:spPr/>
        <p:txBody>
          <a:bodyPr/>
          <a:lstStyle/>
          <a:p>
            <a:endParaRPr lang="en-US"/>
          </a:p>
        </p:txBody>
      </p:sp>
      <p:pic>
        <p:nvPicPr>
          <p:cNvPr id="7" name="Content Placeholder 14">
            <a:extLst>
              <a:ext uri="{FF2B5EF4-FFF2-40B4-BE49-F238E27FC236}">
                <a16:creationId xmlns:a16="http://schemas.microsoft.com/office/drawing/2014/main" id="{35BDB48B-7B00-4C03-9CF5-0BF9455AF23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350679"/>
            <a:ext cx="12192000" cy="6858000"/>
          </a:xfrm>
          <a:prstGeom prst="rect">
            <a:avLst/>
          </a:prstGeom>
        </p:spPr>
      </p:pic>
    </p:spTree>
    <p:extLst>
      <p:ext uri="{BB962C8B-B14F-4D97-AF65-F5344CB8AC3E}">
        <p14:creationId xmlns:p14="http://schemas.microsoft.com/office/powerpoint/2010/main" val="71811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F52A9C-4BF8-483B-BA7C-E6B6615221B2}"/>
              </a:ext>
            </a:extLst>
          </p:cNvPr>
          <p:cNvSpPr>
            <a:spLocks noGrp="1"/>
          </p:cNvSpPr>
          <p:nvPr>
            <p:ph type="title"/>
          </p:nvPr>
        </p:nvSpPr>
        <p:spPr/>
        <p:txBody>
          <a:bodyPr/>
          <a:lstStyle/>
          <a:p>
            <a:r>
              <a:rPr lang="en-US" dirty="0"/>
              <a:t>Legislative Updates </a:t>
            </a:r>
          </a:p>
        </p:txBody>
      </p:sp>
      <p:sp>
        <p:nvSpPr>
          <p:cNvPr id="8" name="Text Placeholder 7">
            <a:extLst>
              <a:ext uri="{FF2B5EF4-FFF2-40B4-BE49-F238E27FC236}">
                <a16:creationId xmlns:a16="http://schemas.microsoft.com/office/drawing/2014/main" id="{DC1AB704-DD73-49EA-B671-0C18926D6D6F}"/>
              </a:ext>
            </a:extLst>
          </p:cNvPr>
          <p:cNvSpPr>
            <a:spLocks noGrp="1"/>
          </p:cNvSpPr>
          <p:nvPr>
            <p:ph type="body" idx="1"/>
          </p:nvPr>
        </p:nvSpPr>
        <p:spPr/>
        <p:txBody>
          <a:bodyPr/>
          <a:lstStyle/>
          <a:p>
            <a:r>
              <a:rPr lang="en-US" dirty="0"/>
              <a:t>State-By-State</a:t>
            </a:r>
          </a:p>
        </p:txBody>
      </p:sp>
      <p:sp>
        <p:nvSpPr>
          <p:cNvPr id="9" name="Picture Placeholder 8">
            <a:extLst>
              <a:ext uri="{FF2B5EF4-FFF2-40B4-BE49-F238E27FC236}">
                <a16:creationId xmlns:a16="http://schemas.microsoft.com/office/drawing/2014/main" id="{34605BDA-AEFB-4D22-B967-9A1CB225B520}"/>
              </a:ext>
            </a:extLst>
          </p:cNvPr>
          <p:cNvSpPr>
            <a:spLocks noGrp="1"/>
          </p:cNvSpPr>
          <p:nvPr>
            <p:ph type="pic" sz="quarter" idx="12"/>
          </p:nvPr>
        </p:nvSpPr>
        <p:spPr/>
      </p:sp>
      <p:sp>
        <p:nvSpPr>
          <p:cNvPr id="6" name="Slide Number Placeholder 5">
            <a:extLst>
              <a:ext uri="{FF2B5EF4-FFF2-40B4-BE49-F238E27FC236}">
                <a16:creationId xmlns:a16="http://schemas.microsoft.com/office/drawing/2014/main" id="{CF096413-9D11-492A-B09A-619A2D476D2F}"/>
              </a:ext>
            </a:extLst>
          </p:cNvPr>
          <p:cNvSpPr>
            <a:spLocks noGrp="1"/>
          </p:cNvSpPr>
          <p:nvPr>
            <p:ph type="sldNum" sz="quarter" idx="13"/>
          </p:nvPr>
        </p:nvSpPr>
        <p:spPr/>
        <p:txBody>
          <a:bodyPr/>
          <a:lstStyle/>
          <a:p>
            <a:fld id="{925E882E-DE31-474C-A92B-34B522B30492}" type="slidenum">
              <a:rPr lang="en-US" smtClean="0"/>
              <a:pPr/>
              <a:t>25</a:t>
            </a:fld>
            <a:endParaRPr lang="en-US" dirty="0"/>
          </a:p>
        </p:txBody>
      </p:sp>
    </p:spTree>
    <p:extLst>
      <p:ext uri="{BB962C8B-B14F-4D97-AF65-F5344CB8AC3E}">
        <p14:creationId xmlns:p14="http://schemas.microsoft.com/office/powerpoint/2010/main" val="4094443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E27EC-30EF-40F2-B1E6-61A333D63706}"/>
              </a:ext>
            </a:extLst>
          </p:cNvPr>
          <p:cNvSpPr>
            <a:spLocks noGrp="1"/>
          </p:cNvSpPr>
          <p:nvPr>
            <p:ph type="title"/>
          </p:nvPr>
        </p:nvSpPr>
        <p:spPr/>
        <p:txBody>
          <a:bodyPr>
            <a:normAutofit/>
          </a:bodyPr>
          <a:lstStyle/>
          <a:p>
            <a:r>
              <a:rPr lang="en-US" sz="3200" dirty="0"/>
              <a:t>New Jersey Auto/PIP and Workers’ Compensation </a:t>
            </a:r>
          </a:p>
        </p:txBody>
      </p:sp>
      <p:sp>
        <p:nvSpPr>
          <p:cNvPr id="3" name="Content Placeholder 2">
            <a:extLst>
              <a:ext uri="{FF2B5EF4-FFF2-40B4-BE49-F238E27FC236}">
                <a16:creationId xmlns:a16="http://schemas.microsoft.com/office/drawing/2014/main" id="{18C2BAD6-2008-4C7C-BF0E-CC04BE8C11AD}"/>
              </a:ext>
            </a:extLst>
          </p:cNvPr>
          <p:cNvSpPr>
            <a:spLocks noGrp="1"/>
          </p:cNvSpPr>
          <p:nvPr>
            <p:ph idx="1"/>
          </p:nvPr>
        </p:nvSpPr>
        <p:spPr>
          <a:xfrm>
            <a:off x="3935778" y="2623095"/>
            <a:ext cx="3360420" cy="3310147"/>
          </a:xfrm>
        </p:spPr>
        <p:txBody>
          <a:bodyPr/>
          <a:lstStyle/>
          <a:p>
            <a:pPr marL="82296" indent="0">
              <a:buNone/>
            </a:pPr>
            <a:r>
              <a:rPr lang="en-US" sz="1800" dirty="0">
                <a:solidFill>
                  <a:srgbClr val="1475CF"/>
                </a:solidFill>
              </a:rPr>
              <a:t>September 1, 2019</a:t>
            </a:r>
          </a:p>
          <a:p>
            <a:pPr marL="82296" indent="0">
              <a:buNone/>
            </a:pPr>
            <a:r>
              <a:rPr lang="en-US" sz="1800" b="1" dirty="0">
                <a:solidFill>
                  <a:srgbClr val="1475CF"/>
                </a:solidFill>
              </a:rPr>
              <a:t>New Jersey Auto/PIP</a:t>
            </a:r>
            <a:br>
              <a:rPr lang="en-US" sz="1800" b="1" dirty="0">
                <a:solidFill>
                  <a:srgbClr val="1475CF"/>
                </a:solidFill>
              </a:rPr>
            </a:br>
            <a:r>
              <a:rPr lang="en-US" sz="1400" b="1" dirty="0">
                <a:solidFill>
                  <a:srgbClr val="1475CF"/>
                </a:solidFill>
              </a:rPr>
              <a:t>EDI LAW SENATE P.L.2017, C369</a:t>
            </a:r>
          </a:p>
          <a:p>
            <a:r>
              <a:rPr lang="en-US" dirty="0"/>
              <a:t>Auto/PIP EDI Law P.L. 2017, c369) approved January 2018 and </a:t>
            </a:r>
            <a:r>
              <a:rPr lang="en-US" dirty="0">
                <a:solidFill>
                  <a:srgbClr val="1475CF"/>
                </a:solidFill>
              </a:rPr>
              <a:t>currently in effect </a:t>
            </a:r>
          </a:p>
          <a:p>
            <a:pPr marL="82296" indent="0">
              <a:buNone/>
            </a:pPr>
            <a:endParaRPr lang="en-US" dirty="0"/>
          </a:p>
        </p:txBody>
      </p:sp>
      <p:sp>
        <p:nvSpPr>
          <p:cNvPr id="4" name="Subtitle 3">
            <a:extLst>
              <a:ext uri="{FF2B5EF4-FFF2-40B4-BE49-F238E27FC236}">
                <a16:creationId xmlns:a16="http://schemas.microsoft.com/office/drawing/2014/main" id="{20C84B18-760B-4003-B3EA-79DB9B0C2995}"/>
              </a:ext>
            </a:extLst>
          </p:cNvPr>
          <p:cNvSpPr>
            <a:spLocks noGrp="1"/>
          </p:cNvSpPr>
          <p:nvPr>
            <p:ph type="subTitle" idx="10"/>
          </p:nvPr>
        </p:nvSpPr>
        <p:spPr/>
        <p:txBody>
          <a:bodyPr/>
          <a:lstStyle/>
          <a:p>
            <a:r>
              <a:rPr lang="en-US" dirty="0"/>
              <a:t>EDI implementation timelines </a:t>
            </a:r>
          </a:p>
        </p:txBody>
      </p:sp>
      <p:sp>
        <p:nvSpPr>
          <p:cNvPr id="5" name="Text Placeholder 4">
            <a:extLst>
              <a:ext uri="{FF2B5EF4-FFF2-40B4-BE49-F238E27FC236}">
                <a16:creationId xmlns:a16="http://schemas.microsoft.com/office/drawing/2014/main" id="{FAD00747-19FA-4D59-B8E0-87E87916499C}"/>
              </a:ext>
            </a:extLst>
          </p:cNvPr>
          <p:cNvSpPr>
            <a:spLocks noGrp="1"/>
          </p:cNvSpPr>
          <p:nvPr>
            <p:ph type="body" sz="quarter" idx="11"/>
          </p:nvPr>
        </p:nvSpPr>
        <p:spPr>
          <a:xfrm>
            <a:off x="3935778" y="5046155"/>
            <a:ext cx="10515600" cy="528637"/>
          </a:xfrm>
        </p:spPr>
        <p:txBody>
          <a:bodyPr/>
          <a:lstStyle/>
          <a:p>
            <a:r>
              <a:rPr lang="en-US" dirty="0"/>
              <a:t>Nothing prevents from earlier adoption of electronic bills transmission </a:t>
            </a:r>
          </a:p>
          <a:p>
            <a:r>
              <a:rPr lang="en-US" dirty="0"/>
              <a:t>Carriers retain right to investigate all claims within given timeframes as per current guidelines </a:t>
            </a:r>
          </a:p>
        </p:txBody>
      </p:sp>
      <p:sp>
        <p:nvSpPr>
          <p:cNvPr id="6" name="Slide Number Placeholder 5">
            <a:extLst>
              <a:ext uri="{FF2B5EF4-FFF2-40B4-BE49-F238E27FC236}">
                <a16:creationId xmlns:a16="http://schemas.microsoft.com/office/drawing/2014/main" id="{82F111A7-D381-4430-B4E4-C801428CD073}"/>
              </a:ext>
            </a:extLst>
          </p:cNvPr>
          <p:cNvSpPr>
            <a:spLocks noGrp="1"/>
          </p:cNvSpPr>
          <p:nvPr>
            <p:ph type="sldNum" sz="quarter" idx="12"/>
          </p:nvPr>
        </p:nvSpPr>
        <p:spPr/>
        <p:txBody>
          <a:bodyPr/>
          <a:lstStyle/>
          <a:p>
            <a:fld id="{925E882E-DE31-474C-A92B-34B522B30492}" type="slidenum">
              <a:rPr lang="en-US" smtClean="0"/>
              <a:pPr/>
              <a:t>26</a:t>
            </a:fld>
            <a:endParaRPr lang="en-US" dirty="0"/>
          </a:p>
        </p:txBody>
      </p:sp>
      <p:sp>
        <p:nvSpPr>
          <p:cNvPr id="8" name="Content Placeholder 2">
            <a:extLst>
              <a:ext uri="{FF2B5EF4-FFF2-40B4-BE49-F238E27FC236}">
                <a16:creationId xmlns:a16="http://schemas.microsoft.com/office/drawing/2014/main" id="{299AD9B8-5913-4D45-B475-AFBA1BEED968}"/>
              </a:ext>
            </a:extLst>
          </p:cNvPr>
          <p:cNvSpPr txBox="1">
            <a:spLocks/>
          </p:cNvSpPr>
          <p:nvPr/>
        </p:nvSpPr>
        <p:spPr>
          <a:xfrm>
            <a:off x="7993380" y="2623095"/>
            <a:ext cx="3360420" cy="3310147"/>
          </a:xfrm>
          <a:prstGeom prst="rect">
            <a:avLst/>
          </a:prstGeom>
        </p:spPr>
        <p:txBody>
          <a:bodyPr vert="horz" lIns="91440" tIns="45720" rIns="91440" bIns="45720" rtlCol="0">
            <a:normAutofit/>
          </a:bodyPr>
          <a:lstStyle>
            <a:lvl1pPr marL="2286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10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Font typeface="Arial" panose="020B0604020202020204" pitchFamily="34" charset="0"/>
              <a:buNone/>
            </a:pPr>
            <a:r>
              <a:rPr lang="en-US" sz="1800" dirty="0">
                <a:solidFill>
                  <a:srgbClr val="1475CF"/>
                </a:solidFill>
              </a:rPr>
              <a:t>November 1, 2019</a:t>
            </a:r>
          </a:p>
          <a:p>
            <a:pPr marL="82296" indent="0">
              <a:buNone/>
            </a:pPr>
            <a:r>
              <a:rPr lang="en-US" sz="1800" b="1" dirty="0">
                <a:solidFill>
                  <a:srgbClr val="1475CF"/>
                </a:solidFill>
              </a:rPr>
              <a:t>Workers’ Compensation</a:t>
            </a:r>
            <a:br>
              <a:rPr lang="en-US" sz="1800" b="1" dirty="0">
                <a:solidFill>
                  <a:srgbClr val="1475CF"/>
                </a:solidFill>
              </a:rPr>
            </a:br>
            <a:r>
              <a:rPr lang="en-US" sz="1400" b="1" dirty="0">
                <a:solidFill>
                  <a:srgbClr val="1475CF"/>
                </a:solidFill>
              </a:rPr>
              <a:t>EDI LAW SENATE P.L.2016, C64</a:t>
            </a:r>
          </a:p>
          <a:p>
            <a:r>
              <a:rPr lang="en-US" dirty="0"/>
              <a:t>Workers’ Compensation EDI Law P.L. 2016, c64</a:t>
            </a:r>
          </a:p>
          <a:p>
            <a:r>
              <a:rPr lang="en-US" dirty="0"/>
              <a:t>Approved May 2018 and </a:t>
            </a:r>
            <a:r>
              <a:rPr lang="en-US" dirty="0">
                <a:solidFill>
                  <a:srgbClr val="1475CF"/>
                </a:solidFill>
              </a:rPr>
              <a:t>currently in effect </a:t>
            </a:r>
          </a:p>
        </p:txBody>
      </p:sp>
      <p:pic>
        <p:nvPicPr>
          <p:cNvPr id="9" name="Graphic 8">
            <a:extLst>
              <a:ext uri="{FF2B5EF4-FFF2-40B4-BE49-F238E27FC236}">
                <a16:creationId xmlns:a16="http://schemas.microsoft.com/office/drawing/2014/main" id="{D78161F4-66BB-4880-9718-214949267371}"/>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34968" t="18338" r="33133" b="17306"/>
          <a:stretch/>
        </p:blipFill>
        <p:spPr>
          <a:xfrm>
            <a:off x="1203768" y="2160615"/>
            <a:ext cx="2539679" cy="3842866"/>
          </a:xfrm>
          <a:prstGeom prst="rect">
            <a:avLst/>
          </a:prstGeom>
        </p:spPr>
      </p:pic>
    </p:spTree>
    <p:extLst>
      <p:ext uri="{BB962C8B-B14F-4D97-AF65-F5344CB8AC3E}">
        <p14:creationId xmlns:p14="http://schemas.microsoft.com/office/powerpoint/2010/main" val="146553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AF5F-1DF3-4041-AC64-0289892BEC44}"/>
              </a:ext>
            </a:extLst>
          </p:cNvPr>
          <p:cNvSpPr>
            <a:spLocks noGrp="1"/>
          </p:cNvSpPr>
          <p:nvPr>
            <p:ph type="title"/>
          </p:nvPr>
        </p:nvSpPr>
        <p:spPr/>
        <p:txBody>
          <a:bodyPr>
            <a:normAutofit/>
          </a:bodyPr>
          <a:lstStyle/>
          <a:p>
            <a:r>
              <a:rPr lang="en-US" dirty="0"/>
              <a:t>New Jersey EDI Bills</a:t>
            </a:r>
          </a:p>
        </p:txBody>
      </p:sp>
      <p:sp>
        <p:nvSpPr>
          <p:cNvPr id="3" name="Content Placeholder 2">
            <a:extLst>
              <a:ext uri="{FF2B5EF4-FFF2-40B4-BE49-F238E27FC236}">
                <a16:creationId xmlns:a16="http://schemas.microsoft.com/office/drawing/2014/main" id="{0190CDC5-BB6C-41A7-9358-78D55B3E42BF}"/>
              </a:ext>
            </a:extLst>
          </p:cNvPr>
          <p:cNvSpPr>
            <a:spLocks noGrp="1"/>
          </p:cNvSpPr>
          <p:nvPr>
            <p:ph idx="1"/>
          </p:nvPr>
        </p:nvSpPr>
        <p:spPr>
          <a:xfrm>
            <a:off x="4181856" y="2257025"/>
            <a:ext cx="7059168" cy="3310147"/>
          </a:xfrm>
        </p:spPr>
        <p:txBody>
          <a:bodyPr/>
          <a:lstStyle/>
          <a:p>
            <a:pPr>
              <a:spcAft>
                <a:spcPts val="1200"/>
              </a:spcAft>
            </a:pPr>
            <a:r>
              <a:rPr lang="en-US" dirty="0"/>
              <a:t>All Providers must submit electronic bills for Workers Compensation and Auto/PIP in accordance within the guidelines established pursuant to these acts  </a:t>
            </a:r>
          </a:p>
          <a:p>
            <a:pPr>
              <a:spcAft>
                <a:spcPts val="1200"/>
              </a:spcAft>
            </a:pPr>
            <a:r>
              <a:rPr lang="en-US" dirty="0"/>
              <a:t>All Providers must submit Supporting Documents for Workers Compensation and Auto/PIP in order for the bill to be Accepted by a Carrier</a:t>
            </a:r>
          </a:p>
          <a:p>
            <a:pPr>
              <a:spcAft>
                <a:spcPts val="1200"/>
              </a:spcAft>
            </a:pPr>
            <a:r>
              <a:rPr lang="en-US" dirty="0"/>
              <a:t>Insurance carriers, medical management companies, and their third-party administrators must acknowledge receipt of a complete electronic medical bill to the sender of original bill</a:t>
            </a:r>
          </a:p>
        </p:txBody>
      </p:sp>
      <p:sp>
        <p:nvSpPr>
          <p:cNvPr id="4" name="Subtitle 3">
            <a:extLst>
              <a:ext uri="{FF2B5EF4-FFF2-40B4-BE49-F238E27FC236}">
                <a16:creationId xmlns:a16="http://schemas.microsoft.com/office/drawing/2014/main" id="{7616ADCB-E246-4930-B9FA-3341C2C8F2EF}"/>
              </a:ext>
            </a:extLst>
          </p:cNvPr>
          <p:cNvSpPr>
            <a:spLocks noGrp="1"/>
          </p:cNvSpPr>
          <p:nvPr>
            <p:ph type="subTitle" idx="10"/>
          </p:nvPr>
        </p:nvSpPr>
        <p:spPr/>
        <p:txBody>
          <a:bodyPr/>
          <a:lstStyle/>
          <a:p>
            <a:r>
              <a:rPr lang="en-US" dirty="0"/>
              <a:t>Legislation Details</a:t>
            </a:r>
          </a:p>
        </p:txBody>
      </p:sp>
      <p:sp>
        <p:nvSpPr>
          <p:cNvPr id="6" name="Slide Number Placeholder 5">
            <a:extLst>
              <a:ext uri="{FF2B5EF4-FFF2-40B4-BE49-F238E27FC236}">
                <a16:creationId xmlns:a16="http://schemas.microsoft.com/office/drawing/2014/main" id="{D0FA36C0-0CB8-497F-9480-172EE48D5124}"/>
              </a:ext>
            </a:extLst>
          </p:cNvPr>
          <p:cNvSpPr>
            <a:spLocks noGrp="1"/>
          </p:cNvSpPr>
          <p:nvPr>
            <p:ph type="sldNum" sz="quarter" idx="12"/>
          </p:nvPr>
        </p:nvSpPr>
        <p:spPr/>
        <p:txBody>
          <a:bodyPr/>
          <a:lstStyle/>
          <a:p>
            <a:fld id="{925E882E-DE31-474C-A92B-34B522B30492}" type="slidenum">
              <a:rPr lang="en-US" smtClean="0"/>
              <a:pPr/>
              <a:t>27</a:t>
            </a:fld>
            <a:endParaRPr lang="en-US" dirty="0"/>
          </a:p>
        </p:txBody>
      </p:sp>
      <p:pic>
        <p:nvPicPr>
          <p:cNvPr id="8" name="Graphic 7">
            <a:extLst>
              <a:ext uri="{FF2B5EF4-FFF2-40B4-BE49-F238E27FC236}">
                <a16:creationId xmlns:a16="http://schemas.microsoft.com/office/drawing/2014/main" id="{A50A3DB2-9CBC-4316-AA05-79B43D926D4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89432" y="2075717"/>
            <a:ext cx="3261360" cy="3261360"/>
          </a:xfrm>
          <a:prstGeom prst="rect">
            <a:avLst/>
          </a:prstGeom>
        </p:spPr>
      </p:pic>
    </p:spTree>
    <p:extLst>
      <p:ext uri="{BB962C8B-B14F-4D97-AF65-F5344CB8AC3E}">
        <p14:creationId xmlns:p14="http://schemas.microsoft.com/office/powerpoint/2010/main" val="811788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16C3-6FF5-498E-9DA6-BE469542E790}"/>
              </a:ext>
            </a:extLst>
          </p:cNvPr>
          <p:cNvSpPr>
            <a:spLocks noGrp="1"/>
          </p:cNvSpPr>
          <p:nvPr>
            <p:ph type="title"/>
          </p:nvPr>
        </p:nvSpPr>
        <p:spPr/>
        <p:txBody>
          <a:bodyPr>
            <a:normAutofit/>
          </a:bodyPr>
          <a:lstStyle/>
          <a:p>
            <a:r>
              <a:rPr lang="en-US" dirty="0"/>
              <a:t>New York EDI Bills</a:t>
            </a:r>
          </a:p>
        </p:txBody>
      </p:sp>
      <p:sp>
        <p:nvSpPr>
          <p:cNvPr id="3" name="Content Placeholder 2">
            <a:extLst>
              <a:ext uri="{FF2B5EF4-FFF2-40B4-BE49-F238E27FC236}">
                <a16:creationId xmlns:a16="http://schemas.microsoft.com/office/drawing/2014/main" id="{56BA4370-71E8-44D9-AD29-E00449C8A114}"/>
              </a:ext>
            </a:extLst>
          </p:cNvPr>
          <p:cNvSpPr>
            <a:spLocks noGrp="1"/>
          </p:cNvSpPr>
          <p:nvPr>
            <p:ph idx="1"/>
          </p:nvPr>
        </p:nvSpPr>
        <p:spPr/>
        <p:txBody>
          <a:bodyPr>
            <a:normAutofit/>
          </a:bodyPr>
          <a:lstStyle/>
          <a:p>
            <a:r>
              <a:rPr lang="en-US" dirty="0">
                <a:solidFill>
                  <a:srgbClr val="1475CF"/>
                </a:solidFill>
              </a:rPr>
              <a:t>Phase 1 – Voluntary Submission </a:t>
            </a:r>
          </a:p>
          <a:p>
            <a:pPr lvl="1"/>
            <a:r>
              <a:rPr lang="en-US" dirty="0"/>
              <a:t>2019: providers may voluntarily transmit CMS-1500 medical bills, and required medical narratives, through an approved XML Submission Partner ("clearinghouse") to workers' compensation insurers/payers</a:t>
            </a:r>
          </a:p>
          <a:p>
            <a:r>
              <a:rPr lang="en-US" dirty="0">
                <a:solidFill>
                  <a:srgbClr val="1475CF"/>
                </a:solidFill>
              </a:rPr>
              <a:t>Phase 2- Explanation of Benefits (EOB)  Transmittal – TBD</a:t>
            </a:r>
          </a:p>
          <a:p>
            <a:pPr lvl="1"/>
            <a:r>
              <a:rPr lang="en-US" dirty="0"/>
              <a:t>Carriers will electronically transmit EOB information it receives after adjudication and then CIC will transmit the EOB to the Provider at No Charge</a:t>
            </a:r>
          </a:p>
          <a:p>
            <a:pPr lvl="1"/>
            <a:r>
              <a:rPr lang="en-US" dirty="0"/>
              <a:t>CIC will electronically transmit EOB information it receives after adjudication to the WC Board</a:t>
            </a:r>
          </a:p>
          <a:p>
            <a:r>
              <a:rPr lang="en-US" dirty="0">
                <a:solidFill>
                  <a:srgbClr val="1475CF"/>
                </a:solidFill>
              </a:rPr>
              <a:t>Phase 3- Mandatory Submission – TBD</a:t>
            </a:r>
          </a:p>
          <a:p>
            <a:pPr lvl="1"/>
            <a:r>
              <a:rPr lang="en-US" dirty="0"/>
              <a:t>Mandatory in 2020, The WCB will require electronic submission of the CMS-1500, supporting documentation and EOB data</a:t>
            </a:r>
          </a:p>
          <a:p>
            <a:endParaRPr lang="en-US" dirty="0"/>
          </a:p>
        </p:txBody>
      </p:sp>
      <p:sp>
        <p:nvSpPr>
          <p:cNvPr id="4" name="Subtitle 3">
            <a:extLst>
              <a:ext uri="{FF2B5EF4-FFF2-40B4-BE49-F238E27FC236}">
                <a16:creationId xmlns:a16="http://schemas.microsoft.com/office/drawing/2014/main" id="{83FD60CC-08F2-404D-9789-C5561C3BC78D}"/>
              </a:ext>
            </a:extLst>
          </p:cNvPr>
          <p:cNvSpPr>
            <a:spLocks noGrp="1"/>
          </p:cNvSpPr>
          <p:nvPr>
            <p:ph type="subTitle" idx="10"/>
          </p:nvPr>
        </p:nvSpPr>
        <p:spPr/>
        <p:txBody>
          <a:bodyPr/>
          <a:lstStyle/>
          <a:p>
            <a:r>
              <a:rPr lang="en-US" dirty="0"/>
              <a:t>Workers’ compensation REGULATIONS Details</a:t>
            </a:r>
          </a:p>
        </p:txBody>
      </p:sp>
      <p:sp>
        <p:nvSpPr>
          <p:cNvPr id="5" name="Text Placeholder 4">
            <a:extLst>
              <a:ext uri="{FF2B5EF4-FFF2-40B4-BE49-F238E27FC236}">
                <a16:creationId xmlns:a16="http://schemas.microsoft.com/office/drawing/2014/main" id="{C6EA2AF4-4989-482E-8FF2-C8D09E165802}"/>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1ED6DC5E-567A-47C3-8110-ECE7325B27CE}"/>
              </a:ext>
            </a:extLst>
          </p:cNvPr>
          <p:cNvSpPr>
            <a:spLocks noGrp="1"/>
          </p:cNvSpPr>
          <p:nvPr>
            <p:ph type="sldNum" sz="quarter" idx="12"/>
          </p:nvPr>
        </p:nvSpPr>
        <p:spPr/>
        <p:txBody>
          <a:bodyPr/>
          <a:lstStyle/>
          <a:p>
            <a:fld id="{925E882E-DE31-474C-A92B-34B522B30492}" type="slidenum">
              <a:rPr lang="en-US" smtClean="0"/>
              <a:pPr/>
              <a:t>28</a:t>
            </a:fld>
            <a:endParaRPr lang="en-US" dirty="0"/>
          </a:p>
        </p:txBody>
      </p:sp>
      <p:pic>
        <p:nvPicPr>
          <p:cNvPr id="7" name="Picture 6">
            <a:extLst>
              <a:ext uri="{FF2B5EF4-FFF2-40B4-BE49-F238E27FC236}">
                <a16:creationId xmlns:a16="http://schemas.microsoft.com/office/drawing/2014/main" id="{69F9C246-4B2A-4517-9821-587FDCC009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86762" y="658049"/>
            <a:ext cx="968816" cy="602236"/>
          </a:xfrm>
          <a:prstGeom prst="rect">
            <a:avLst/>
          </a:prstGeom>
        </p:spPr>
      </p:pic>
    </p:spTree>
    <p:extLst>
      <p:ext uri="{BB962C8B-B14F-4D97-AF65-F5344CB8AC3E}">
        <p14:creationId xmlns:p14="http://schemas.microsoft.com/office/powerpoint/2010/main" val="393995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5B18-6285-4785-B63C-471A7BA7070C}"/>
              </a:ext>
            </a:extLst>
          </p:cNvPr>
          <p:cNvSpPr>
            <a:spLocks noGrp="1"/>
          </p:cNvSpPr>
          <p:nvPr>
            <p:ph type="title"/>
          </p:nvPr>
        </p:nvSpPr>
        <p:spPr/>
        <p:txBody>
          <a:bodyPr>
            <a:noAutofit/>
          </a:bodyPr>
          <a:lstStyle/>
          <a:p>
            <a:r>
              <a:rPr lang="en-US" sz="3600" dirty="0"/>
              <a:t>Pennsylvania No-Fault Auto and </a:t>
            </a:r>
            <a:br>
              <a:rPr lang="en-US" sz="3600" dirty="0"/>
            </a:br>
            <a:r>
              <a:rPr lang="en-US" sz="3600" dirty="0"/>
              <a:t>Workers’ Compensation </a:t>
            </a:r>
          </a:p>
        </p:txBody>
      </p:sp>
      <p:sp>
        <p:nvSpPr>
          <p:cNvPr id="3" name="Content Placeholder 2">
            <a:extLst>
              <a:ext uri="{FF2B5EF4-FFF2-40B4-BE49-F238E27FC236}">
                <a16:creationId xmlns:a16="http://schemas.microsoft.com/office/drawing/2014/main" id="{92B13411-808C-479F-8C27-423779F6353E}"/>
              </a:ext>
            </a:extLst>
          </p:cNvPr>
          <p:cNvSpPr>
            <a:spLocks noGrp="1"/>
          </p:cNvSpPr>
          <p:nvPr>
            <p:ph idx="1"/>
          </p:nvPr>
        </p:nvSpPr>
        <p:spPr>
          <a:xfrm>
            <a:off x="6470634" y="2456104"/>
            <a:ext cx="4652637" cy="3310147"/>
          </a:xfrm>
        </p:spPr>
        <p:txBody>
          <a:bodyPr/>
          <a:lstStyle/>
          <a:p>
            <a:pPr>
              <a:spcAft>
                <a:spcPts val="1200"/>
              </a:spcAft>
            </a:pPr>
            <a:r>
              <a:rPr lang="en-US" dirty="0"/>
              <a:t>All form types are accepted electronically based on payer capabilities </a:t>
            </a:r>
          </a:p>
          <a:p>
            <a:pPr>
              <a:spcAft>
                <a:spcPts val="1200"/>
              </a:spcAft>
            </a:pPr>
            <a:r>
              <a:rPr lang="en-US" dirty="0"/>
              <a:t>Mandatory EDI for: </a:t>
            </a:r>
          </a:p>
          <a:p>
            <a:pPr lvl="1">
              <a:spcAft>
                <a:spcPts val="1200"/>
              </a:spcAft>
            </a:pPr>
            <a:r>
              <a:rPr lang="en-US" dirty="0"/>
              <a:t>First Report of Injury (FROI) </a:t>
            </a:r>
          </a:p>
          <a:p>
            <a:pPr lvl="1">
              <a:spcAft>
                <a:spcPts val="1200"/>
              </a:spcAft>
            </a:pPr>
            <a:r>
              <a:rPr lang="en-US" dirty="0"/>
              <a:t>Subsequent Report of Injury (SROI)</a:t>
            </a:r>
          </a:p>
          <a:p>
            <a:pPr marL="82296" indent="0">
              <a:spcAft>
                <a:spcPts val="1200"/>
              </a:spcAft>
              <a:buNone/>
            </a:pPr>
            <a:endParaRPr lang="en-US" dirty="0"/>
          </a:p>
        </p:txBody>
      </p:sp>
      <p:sp>
        <p:nvSpPr>
          <p:cNvPr id="4" name="Subtitle 3">
            <a:extLst>
              <a:ext uri="{FF2B5EF4-FFF2-40B4-BE49-F238E27FC236}">
                <a16:creationId xmlns:a16="http://schemas.microsoft.com/office/drawing/2014/main" id="{2BDA08A5-BF94-485E-9C5D-F74025164DF9}"/>
              </a:ext>
            </a:extLst>
          </p:cNvPr>
          <p:cNvSpPr>
            <a:spLocks noGrp="1"/>
          </p:cNvSpPr>
          <p:nvPr>
            <p:ph type="subTitle" idx="10"/>
          </p:nvPr>
        </p:nvSpPr>
        <p:spPr/>
        <p:txBody>
          <a:bodyPr/>
          <a:lstStyle/>
          <a:p>
            <a:r>
              <a:rPr lang="en-US" dirty="0"/>
              <a:t>Jurisdictional billing requirements </a:t>
            </a:r>
          </a:p>
        </p:txBody>
      </p:sp>
      <p:sp>
        <p:nvSpPr>
          <p:cNvPr id="6" name="Slide Number Placeholder 5">
            <a:extLst>
              <a:ext uri="{FF2B5EF4-FFF2-40B4-BE49-F238E27FC236}">
                <a16:creationId xmlns:a16="http://schemas.microsoft.com/office/drawing/2014/main" id="{1C4FB17E-54E7-4CB6-B0BD-E70EDB812D32}"/>
              </a:ext>
            </a:extLst>
          </p:cNvPr>
          <p:cNvSpPr>
            <a:spLocks noGrp="1"/>
          </p:cNvSpPr>
          <p:nvPr>
            <p:ph type="sldNum" sz="quarter" idx="12"/>
          </p:nvPr>
        </p:nvSpPr>
        <p:spPr/>
        <p:txBody>
          <a:bodyPr/>
          <a:lstStyle/>
          <a:p>
            <a:fld id="{925E882E-DE31-474C-A92B-34B522B30492}" type="slidenum">
              <a:rPr lang="en-US" smtClean="0"/>
              <a:pPr/>
              <a:t>29</a:t>
            </a:fld>
            <a:endParaRPr lang="en-US" dirty="0"/>
          </a:p>
        </p:txBody>
      </p:sp>
      <p:pic>
        <p:nvPicPr>
          <p:cNvPr id="7" name="Graphic 6">
            <a:extLst>
              <a:ext uri="{FF2B5EF4-FFF2-40B4-BE49-F238E27FC236}">
                <a16:creationId xmlns:a16="http://schemas.microsoft.com/office/drawing/2014/main" id="{A4C4FC12-4648-4911-BA8D-516E4DC254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3429" y="2093809"/>
            <a:ext cx="3261360" cy="3261360"/>
          </a:xfrm>
          <a:prstGeom prst="rect">
            <a:avLst/>
          </a:prstGeom>
        </p:spPr>
      </p:pic>
      <p:pic>
        <p:nvPicPr>
          <p:cNvPr id="8" name="Graphic 7">
            <a:extLst>
              <a:ext uri="{FF2B5EF4-FFF2-40B4-BE49-F238E27FC236}">
                <a16:creationId xmlns:a16="http://schemas.microsoft.com/office/drawing/2014/main" id="{5AB22D5E-83B7-4998-A4C5-A42E8FC87D88}"/>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25246" t="28790" r="27199" b="31379"/>
          <a:stretch/>
        </p:blipFill>
        <p:spPr>
          <a:xfrm>
            <a:off x="664579" y="1948612"/>
            <a:ext cx="5422905" cy="3406557"/>
          </a:xfrm>
          <a:prstGeom prst="rect">
            <a:avLst/>
          </a:prstGeom>
        </p:spPr>
      </p:pic>
    </p:spTree>
    <p:extLst>
      <p:ext uri="{BB962C8B-B14F-4D97-AF65-F5344CB8AC3E}">
        <p14:creationId xmlns:p14="http://schemas.microsoft.com/office/powerpoint/2010/main" val="197175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720F75-EBAA-42AB-B4F3-E2B31C99B5DA}"/>
              </a:ext>
            </a:extLst>
          </p:cNvPr>
          <p:cNvSpPr>
            <a:spLocks noGrp="1"/>
          </p:cNvSpPr>
          <p:nvPr>
            <p:ph type="sldNum" sz="quarter" idx="10"/>
          </p:nvPr>
        </p:nvSpPr>
        <p:spPr/>
        <p:txBody>
          <a:bodyPr/>
          <a:lstStyle/>
          <a:p>
            <a:fld id="{925E882E-DE31-474C-A92B-34B522B30492}" type="slidenum">
              <a:rPr lang="en-US" smtClean="0"/>
              <a:pPr/>
              <a:t>3</a:t>
            </a:fld>
            <a:endParaRPr lang="en-US" dirty="0"/>
          </a:p>
        </p:txBody>
      </p:sp>
      <p:sp>
        <p:nvSpPr>
          <p:cNvPr id="3" name="Text Placeholder 2">
            <a:extLst>
              <a:ext uri="{FF2B5EF4-FFF2-40B4-BE49-F238E27FC236}">
                <a16:creationId xmlns:a16="http://schemas.microsoft.com/office/drawing/2014/main" id="{6ADBC016-8E42-432F-BD8B-09A7A941D139}"/>
              </a:ext>
            </a:extLst>
          </p:cNvPr>
          <p:cNvSpPr txBox="1">
            <a:spLocks/>
          </p:cNvSpPr>
          <p:nvPr/>
        </p:nvSpPr>
        <p:spPr>
          <a:xfrm>
            <a:off x="4902740" y="3322637"/>
            <a:ext cx="6277450" cy="2323629"/>
          </a:xfrm>
          <a:prstGeom prst="rect">
            <a:avLst/>
          </a:prstGeom>
        </p:spPr>
        <p:txBody>
          <a:bodyPr/>
          <a:lstStyle>
            <a:lvl1pPr marL="2286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None/>
            </a:pPr>
            <a:r>
              <a:rPr lang="en-US" sz="2000" b="1" dirty="0">
                <a:solidFill>
                  <a:srgbClr val="1475CF"/>
                </a:solidFill>
              </a:rPr>
              <a:t>Sally </a:t>
            </a:r>
            <a:r>
              <a:rPr lang="en-US" sz="2000" b="1" dirty="0" err="1">
                <a:solidFill>
                  <a:srgbClr val="1475CF"/>
                </a:solidFill>
              </a:rPr>
              <a:t>Balioni</a:t>
            </a:r>
            <a:endParaRPr lang="en-US" sz="2000" b="1" dirty="0">
              <a:solidFill>
                <a:srgbClr val="1475CF"/>
              </a:solidFill>
            </a:endParaRPr>
          </a:p>
          <a:p>
            <a:pPr marL="82296" indent="0">
              <a:buNone/>
            </a:pPr>
            <a:r>
              <a:rPr lang="en-US" dirty="0"/>
              <a:t>Sales Director, Provider Partners </a:t>
            </a:r>
          </a:p>
          <a:p>
            <a:pPr marL="82296" indent="0">
              <a:buNone/>
            </a:pPr>
            <a:r>
              <a:rPr lang="en-US" dirty="0"/>
              <a:t>Carisk Intelligent Clearinghouse </a:t>
            </a:r>
          </a:p>
        </p:txBody>
      </p:sp>
      <p:sp>
        <p:nvSpPr>
          <p:cNvPr id="6" name="Title 1">
            <a:extLst>
              <a:ext uri="{FF2B5EF4-FFF2-40B4-BE49-F238E27FC236}">
                <a16:creationId xmlns:a16="http://schemas.microsoft.com/office/drawing/2014/main" id="{616F2B8D-4C00-40EF-8E7F-24465A5A0A25}"/>
              </a:ext>
            </a:extLst>
          </p:cNvPr>
          <p:cNvSpPr txBox="1">
            <a:spLocks/>
          </p:cNvSpPr>
          <p:nvPr/>
        </p:nvSpPr>
        <p:spPr>
          <a:xfrm>
            <a:off x="838200" y="497103"/>
            <a:ext cx="10515600" cy="869787"/>
          </a:xfrm>
          <a:prstGeom prst="rect">
            <a:avLst/>
          </a:prstGeom>
        </p:spPr>
        <p:txBody>
          <a:bodyPr/>
          <a:lstStyle>
            <a:lvl1pPr algn="l" defTabSz="914400" rtl="0" eaLnBrk="1" latinLnBrk="0" hangingPunct="1">
              <a:lnSpc>
                <a:spcPct val="90000"/>
              </a:lnSpc>
              <a:spcBef>
                <a:spcPct val="0"/>
              </a:spcBef>
              <a:buNone/>
              <a:defRPr sz="4000" b="0" kern="1200">
                <a:solidFill>
                  <a:srgbClr val="1475CF"/>
                </a:solidFill>
                <a:latin typeface="Arial" panose="020B0604020202020204" pitchFamily="34" charset="0"/>
                <a:ea typeface="+mj-ea"/>
                <a:cs typeface="Arial" panose="020B0604020202020204" pitchFamily="34" charset="0"/>
              </a:defRPr>
            </a:lvl1pPr>
          </a:lstStyle>
          <a:p>
            <a:r>
              <a:rPr lang="en-US" dirty="0"/>
              <a:t>Introduction</a:t>
            </a:r>
          </a:p>
        </p:txBody>
      </p:sp>
      <p:pic>
        <p:nvPicPr>
          <p:cNvPr id="9" name="Picture 8">
            <a:extLst>
              <a:ext uri="{FF2B5EF4-FFF2-40B4-BE49-F238E27FC236}">
                <a16:creationId xmlns:a16="http://schemas.microsoft.com/office/drawing/2014/main" id="{BBAF5085-2154-4605-A0EE-26B038337D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3241" y="1608732"/>
            <a:ext cx="3640536" cy="3640536"/>
          </a:xfrm>
          <a:prstGeom prst="rect">
            <a:avLst/>
          </a:prstGeom>
        </p:spPr>
      </p:pic>
    </p:spTree>
    <p:extLst>
      <p:ext uri="{BB962C8B-B14F-4D97-AF65-F5344CB8AC3E}">
        <p14:creationId xmlns:p14="http://schemas.microsoft.com/office/powerpoint/2010/main" val="32660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720F75-EBAA-42AB-B4F3-E2B31C99B5DA}"/>
              </a:ext>
            </a:extLst>
          </p:cNvPr>
          <p:cNvSpPr>
            <a:spLocks noGrp="1"/>
          </p:cNvSpPr>
          <p:nvPr>
            <p:ph type="sldNum" sz="quarter" idx="10"/>
          </p:nvPr>
        </p:nvSpPr>
        <p:spPr/>
        <p:txBody>
          <a:bodyPr/>
          <a:lstStyle/>
          <a:p>
            <a:fld id="{925E882E-DE31-474C-A92B-34B522B30492}" type="slidenum">
              <a:rPr lang="en-US" smtClean="0"/>
              <a:pPr/>
              <a:t>30</a:t>
            </a:fld>
            <a:endParaRPr lang="en-US" dirty="0"/>
          </a:p>
        </p:txBody>
      </p:sp>
      <p:sp>
        <p:nvSpPr>
          <p:cNvPr id="3" name="Text Placeholder 2">
            <a:extLst>
              <a:ext uri="{FF2B5EF4-FFF2-40B4-BE49-F238E27FC236}">
                <a16:creationId xmlns:a16="http://schemas.microsoft.com/office/drawing/2014/main" id="{6ADBC016-8E42-432F-BD8B-09A7A941D139}"/>
              </a:ext>
            </a:extLst>
          </p:cNvPr>
          <p:cNvSpPr txBox="1">
            <a:spLocks/>
          </p:cNvSpPr>
          <p:nvPr/>
        </p:nvSpPr>
        <p:spPr>
          <a:xfrm>
            <a:off x="4902740" y="3322637"/>
            <a:ext cx="6277450" cy="2323629"/>
          </a:xfrm>
          <a:prstGeom prst="rect">
            <a:avLst/>
          </a:prstGeom>
        </p:spPr>
        <p:txBody>
          <a:bodyPr/>
          <a:lstStyle>
            <a:lvl1pPr marL="2286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None/>
            </a:pPr>
            <a:r>
              <a:rPr lang="en-US" sz="2000" b="1" dirty="0">
                <a:solidFill>
                  <a:srgbClr val="1475CF"/>
                </a:solidFill>
              </a:rPr>
              <a:t>Sally </a:t>
            </a:r>
            <a:r>
              <a:rPr lang="en-US" sz="2000" b="1" dirty="0" err="1">
                <a:solidFill>
                  <a:srgbClr val="1475CF"/>
                </a:solidFill>
              </a:rPr>
              <a:t>Balioni</a:t>
            </a:r>
            <a:endParaRPr lang="en-US" sz="2000" b="1" dirty="0">
              <a:solidFill>
                <a:srgbClr val="1475CF"/>
              </a:solidFill>
            </a:endParaRPr>
          </a:p>
          <a:p>
            <a:pPr marL="82296" indent="0">
              <a:buNone/>
            </a:pPr>
            <a:r>
              <a:rPr lang="en-US" dirty="0"/>
              <a:t>973-947-6588</a:t>
            </a:r>
          </a:p>
          <a:p>
            <a:pPr marL="82296" indent="0">
              <a:buNone/>
            </a:pPr>
            <a:r>
              <a:rPr lang="en-US" dirty="0"/>
              <a:t>sally.balioni@cariskpartners.com</a:t>
            </a:r>
          </a:p>
          <a:p>
            <a:pPr marL="82296" indent="0">
              <a:buNone/>
            </a:pPr>
            <a:r>
              <a:rPr lang="en-US" dirty="0"/>
              <a:t>www.cariskic.com </a:t>
            </a:r>
          </a:p>
        </p:txBody>
      </p:sp>
      <p:sp>
        <p:nvSpPr>
          <p:cNvPr id="6" name="Title 1">
            <a:extLst>
              <a:ext uri="{FF2B5EF4-FFF2-40B4-BE49-F238E27FC236}">
                <a16:creationId xmlns:a16="http://schemas.microsoft.com/office/drawing/2014/main" id="{616F2B8D-4C00-40EF-8E7F-24465A5A0A25}"/>
              </a:ext>
            </a:extLst>
          </p:cNvPr>
          <p:cNvSpPr txBox="1">
            <a:spLocks/>
          </p:cNvSpPr>
          <p:nvPr/>
        </p:nvSpPr>
        <p:spPr>
          <a:xfrm>
            <a:off x="838200" y="497103"/>
            <a:ext cx="10515600" cy="869787"/>
          </a:xfrm>
          <a:prstGeom prst="rect">
            <a:avLst/>
          </a:prstGeom>
        </p:spPr>
        <p:txBody>
          <a:bodyPr/>
          <a:lstStyle>
            <a:lvl1pPr algn="l" defTabSz="914400" rtl="0" eaLnBrk="1" latinLnBrk="0" hangingPunct="1">
              <a:lnSpc>
                <a:spcPct val="90000"/>
              </a:lnSpc>
              <a:spcBef>
                <a:spcPct val="0"/>
              </a:spcBef>
              <a:buNone/>
              <a:defRPr sz="4000" b="0" kern="1200">
                <a:solidFill>
                  <a:srgbClr val="1475CF"/>
                </a:solidFill>
                <a:latin typeface="Arial" panose="020B0604020202020204" pitchFamily="34" charset="0"/>
                <a:ea typeface="+mj-ea"/>
                <a:cs typeface="Arial" panose="020B0604020202020204" pitchFamily="34" charset="0"/>
              </a:defRPr>
            </a:lvl1pPr>
          </a:lstStyle>
          <a:p>
            <a:r>
              <a:rPr lang="en-US" dirty="0"/>
              <a:t>Thank You</a:t>
            </a:r>
          </a:p>
        </p:txBody>
      </p:sp>
      <p:pic>
        <p:nvPicPr>
          <p:cNvPr id="9" name="Picture 8">
            <a:extLst>
              <a:ext uri="{FF2B5EF4-FFF2-40B4-BE49-F238E27FC236}">
                <a16:creationId xmlns:a16="http://schemas.microsoft.com/office/drawing/2014/main" id="{BBAF5085-2154-4605-A0EE-26B038337D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3241" y="1608732"/>
            <a:ext cx="3640536" cy="3640536"/>
          </a:xfrm>
          <a:prstGeom prst="rect">
            <a:avLst/>
          </a:prstGeom>
        </p:spPr>
      </p:pic>
    </p:spTree>
    <p:extLst>
      <p:ext uri="{BB962C8B-B14F-4D97-AF65-F5344CB8AC3E}">
        <p14:creationId xmlns:p14="http://schemas.microsoft.com/office/powerpoint/2010/main" val="159109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881D-8360-46AC-84AA-95653C4A7274}"/>
              </a:ext>
            </a:extLst>
          </p:cNvPr>
          <p:cNvSpPr>
            <a:spLocks noGrp="1"/>
          </p:cNvSpPr>
          <p:nvPr>
            <p:ph type="ctrTitle"/>
          </p:nvPr>
        </p:nvSpPr>
        <p:spPr/>
        <p:txBody>
          <a:bodyPr>
            <a:normAutofit/>
          </a:bodyPr>
          <a:lstStyle/>
          <a:p>
            <a:r>
              <a:rPr lang="en-US" sz="5400" spc="300" dirty="0"/>
              <a:t>Thank You</a:t>
            </a:r>
            <a:endParaRPr lang="en-US" sz="5400" spc="600" dirty="0"/>
          </a:p>
        </p:txBody>
      </p:sp>
    </p:spTree>
    <p:extLst>
      <p:ext uri="{BB962C8B-B14F-4D97-AF65-F5344CB8AC3E}">
        <p14:creationId xmlns:p14="http://schemas.microsoft.com/office/powerpoint/2010/main" val="24774790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1AFB0-B1F3-4E46-A911-A5BA1C39316E}"/>
              </a:ext>
            </a:extLst>
          </p:cNvPr>
          <p:cNvSpPr>
            <a:spLocks noGrp="1"/>
          </p:cNvSpPr>
          <p:nvPr>
            <p:ph type="title"/>
          </p:nvPr>
        </p:nvSpPr>
        <p:spPr/>
        <p:txBody>
          <a:bodyPr>
            <a:normAutofit/>
          </a:bodyPr>
          <a:lstStyle/>
          <a:p>
            <a:r>
              <a:rPr lang="en-US" dirty="0"/>
              <a:t>Carisk Partners Vision </a:t>
            </a:r>
          </a:p>
        </p:txBody>
      </p:sp>
      <p:sp>
        <p:nvSpPr>
          <p:cNvPr id="3" name="Content Placeholder 2">
            <a:extLst>
              <a:ext uri="{FF2B5EF4-FFF2-40B4-BE49-F238E27FC236}">
                <a16:creationId xmlns:a16="http://schemas.microsoft.com/office/drawing/2014/main" id="{08748DC3-7039-447F-BB29-5AEB6CEDC0AE}"/>
              </a:ext>
            </a:extLst>
          </p:cNvPr>
          <p:cNvSpPr>
            <a:spLocks noGrp="1"/>
          </p:cNvSpPr>
          <p:nvPr>
            <p:ph idx="1"/>
          </p:nvPr>
        </p:nvSpPr>
        <p:spPr>
          <a:xfrm>
            <a:off x="838200" y="1979629"/>
            <a:ext cx="10515600" cy="1147490"/>
          </a:xfrm>
        </p:spPr>
        <p:txBody>
          <a:bodyPr/>
          <a:lstStyle/>
          <a:p>
            <a:pPr marL="82296" indent="0" algn="ctr">
              <a:buNone/>
            </a:pPr>
            <a:r>
              <a:rPr lang="en-US" i="1" dirty="0" err="1">
                <a:solidFill>
                  <a:srgbClr val="1475CF"/>
                </a:solidFill>
              </a:rPr>
              <a:t>Carisk’s</a:t>
            </a:r>
            <a:r>
              <a:rPr lang="en-US" i="1" dirty="0">
                <a:solidFill>
                  <a:srgbClr val="1475CF"/>
                </a:solidFill>
              </a:rPr>
              <a:t> clinical expertise, combined with its unique approach to each patients’ situation, and best in class healthcare data, positions the company to effectively partner with the patient, provider and payor to achieve clinical and financial outcomes that work for all parties.</a:t>
            </a:r>
          </a:p>
          <a:p>
            <a:pPr marL="82296" indent="0" algn="ctr">
              <a:buNone/>
            </a:pPr>
            <a:r>
              <a:rPr lang="en-US" dirty="0"/>
              <a:t>Carisk Partners provides best in class services through </a:t>
            </a:r>
          </a:p>
        </p:txBody>
      </p:sp>
      <p:sp>
        <p:nvSpPr>
          <p:cNvPr id="4" name="Subtitle 3">
            <a:extLst>
              <a:ext uri="{FF2B5EF4-FFF2-40B4-BE49-F238E27FC236}">
                <a16:creationId xmlns:a16="http://schemas.microsoft.com/office/drawing/2014/main" id="{C1A5504C-873A-4E27-82E2-C8F53B5056C7}"/>
              </a:ext>
            </a:extLst>
          </p:cNvPr>
          <p:cNvSpPr>
            <a:spLocks noGrp="1"/>
          </p:cNvSpPr>
          <p:nvPr>
            <p:ph type="subTitle" idx="10"/>
          </p:nvPr>
        </p:nvSpPr>
        <p:spPr/>
        <p:txBody>
          <a:bodyPr/>
          <a:lstStyle/>
          <a:p>
            <a:r>
              <a:rPr lang="en-US" dirty="0"/>
              <a:t>Solutions for clinical management &amp; risk transfer</a:t>
            </a:r>
          </a:p>
        </p:txBody>
      </p:sp>
      <p:sp>
        <p:nvSpPr>
          <p:cNvPr id="7" name="TextBox 6">
            <a:extLst>
              <a:ext uri="{FF2B5EF4-FFF2-40B4-BE49-F238E27FC236}">
                <a16:creationId xmlns:a16="http://schemas.microsoft.com/office/drawing/2014/main" id="{4C489F90-5FFB-4BAA-BB10-F8EF58782DF3}"/>
              </a:ext>
            </a:extLst>
          </p:cNvPr>
          <p:cNvSpPr txBox="1"/>
          <p:nvPr/>
        </p:nvSpPr>
        <p:spPr>
          <a:xfrm>
            <a:off x="4261469" y="4318315"/>
            <a:ext cx="1919876"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Delivers risk transfer and care coordination programs for workers' compensation and auto insurers by combining behavioral healthcare expertise with clinical resources to manage large case losses.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A risk transfer company</a:t>
            </a:r>
          </a:p>
        </p:txBody>
      </p:sp>
      <p:pic>
        <p:nvPicPr>
          <p:cNvPr id="11" name="Picture 10">
            <a:extLst>
              <a:ext uri="{FF2B5EF4-FFF2-40B4-BE49-F238E27FC236}">
                <a16:creationId xmlns:a16="http://schemas.microsoft.com/office/drawing/2014/main" id="{A869693E-855D-4B27-A099-16BC625C008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00916" y="3344327"/>
            <a:ext cx="1919876" cy="791060"/>
          </a:xfrm>
          <a:prstGeom prst="rect">
            <a:avLst/>
          </a:prstGeom>
        </p:spPr>
      </p:pic>
      <p:sp>
        <p:nvSpPr>
          <p:cNvPr id="8" name="TextBox 7">
            <a:extLst>
              <a:ext uri="{FF2B5EF4-FFF2-40B4-BE49-F238E27FC236}">
                <a16:creationId xmlns:a16="http://schemas.microsoft.com/office/drawing/2014/main" id="{3FBB2E73-5FBD-4E99-8F88-DA43A92089A7}"/>
              </a:ext>
            </a:extLst>
          </p:cNvPr>
          <p:cNvSpPr txBox="1"/>
          <p:nvPr/>
        </p:nvSpPr>
        <p:spPr>
          <a:xfrm>
            <a:off x="6855650" y="4318314"/>
            <a:ext cx="2123969"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Managed Behavioral Healthcare Organization (MBHO) providing benefit administration and coordination of mental health and substance abuse services for HMOs, PSNs, commercial employers and other managed care organizations.</a:t>
            </a:r>
          </a:p>
        </p:txBody>
      </p:sp>
      <p:sp>
        <p:nvSpPr>
          <p:cNvPr id="9" name="TextBox 8">
            <a:extLst>
              <a:ext uri="{FF2B5EF4-FFF2-40B4-BE49-F238E27FC236}">
                <a16:creationId xmlns:a16="http://schemas.microsoft.com/office/drawing/2014/main" id="{F5B1D403-9B7A-47AC-A061-8083BDE4468A}"/>
              </a:ext>
            </a:extLst>
          </p:cNvPr>
          <p:cNvSpPr txBox="1"/>
          <p:nvPr/>
        </p:nvSpPr>
        <p:spPr>
          <a:xfrm>
            <a:off x="1490296" y="4318314"/>
            <a:ext cx="2096868"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Provides medical clearinghouse services for healthcare providers and payors nationwide, facilitating the electronic submission of workers' compensation and auto/no-fault bills along with all supporting documentation.</a:t>
            </a:r>
          </a:p>
        </p:txBody>
      </p:sp>
      <p:sp>
        <p:nvSpPr>
          <p:cNvPr id="10" name="TextBox 9">
            <a:extLst>
              <a:ext uri="{FF2B5EF4-FFF2-40B4-BE49-F238E27FC236}">
                <a16:creationId xmlns:a16="http://schemas.microsoft.com/office/drawing/2014/main" id="{72258FA3-6595-4439-944E-40CE514E0055}"/>
              </a:ext>
            </a:extLst>
          </p:cNvPr>
          <p:cNvSpPr txBox="1"/>
          <p:nvPr/>
        </p:nvSpPr>
        <p:spPr>
          <a:xfrm>
            <a:off x="9747430" y="4314089"/>
            <a:ext cx="1919876"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Registered Diagnostic Testing Network (RDTN) nationwide, specializing in workers' compensation and auto/no-fault sectors, providing patients with access to quality diagnostic testing services.</a:t>
            </a:r>
          </a:p>
        </p:txBody>
      </p:sp>
      <p:pic>
        <p:nvPicPr>
          <p:cNvPr id="15" name="Picture 10">
            <a:extLst>
              <a:ext uri="{FF2B5EF4-FFF2-40B4-BE49-F238E27FC236}">
                <a16:creationId xmlns:a16="http://schemas.microsoft.com/office/drawing/2014/main" id="{043BDBC3-07F2-4927-9DD9-6F27DE2C061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07636" y="3344327"/>
            <a:ext cx="1919875" cy="791060"/>
          </a:xfrm>
          <a:prstGeom prst="rect">
            <a:avLst/>
          </a:prstGeom>
        </p:spPr>
      </p:pic>
      <p:pic>
        <p:nvPicPr>
          <p:cNvPr id="16" name="Picture 10">
            <a:extLst>
              <a:ext uri="{FF2B5EF4-FFF2-40B4-BE49-F238E27FC236}">
                <a16:creationId xmlns:a16="http://schemas.microsoft.com/office/drawing/2014/main" id="{C8399844-6F24-487B-BDCE-D80AB169A54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7573" y="3344327"/>
            <a:ext cx="1919875" cy="791059"/>
          </a:xfrm>
          <a:prstGeom prst="rect">
            <a:avLst/>
          </a:prstGeom>
        </p:spPr>
      </p:pic>
      <p:pic>
        <p:nvPicPr>
          <p:cNvPr id="17" name="Picture 10">
            <a:extLst>
              <a:ext uri="{FF2B5EF4-FFF2-40B4-BE49-F238E27FC236}">
                <a16:creationId xmlns:a16="http://schemas.microsoft.com/office/drawing/2014/main" id="{33248740-EE2E-4F62-ADDB-C5B52D0085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92988" y="3344327"/>
            <a:ext cx="1919873" cy="791059"/>
          </a:xfrm>
          <a:prstGeom prst="rect">
            <a:avLst/>
          </a:prstGeom>
        </p:spPr>
      </p:pic>
      <p:sp>
        <p:nvSpPr>
          <p:cNvPr id="5" name="Slide Number Placeholder 4">
            <a:extLst>
              <a:ext uri="{FF2B5EF4-FFF2-40B4-BE49-F238E27FC236}">
                <a16:creationId xmlns:a16="http://schemas.microsoft.com/office/drawing/2014/main" id="{18752A83-A237-45E3-8E95-6F75FA73F69C}"/>
              </a:ext>
            </a:extLst>
          </p:cNvPr>
          <p:cNvSpPr>
            <a:spLocks noGrp="1"/>
          </p:cNvSpPr>
          <p:nvPr>
            <p:ph type="sldNum" sz="quarter" idx="12"/>
          </p:nvPr>
        </p:nvSpPr>
        <p:spPr/>
        <p:txBody>
          <a:bodyPr/>
          <a:lstStyle/>
          <a:p>
            <a:fld id="{925E882E-DE31-474C-A92B-34B522B30492}" type="slidenum">
              <a:rPr lang="en-US" smtClean="0"/>
              <a:pPr/>
              <a:t>4</a:t>
            </a:fld>
            <a:endParaRPr lang="en-US" dirty="0"/>
          </a:p>
        </p:txBody>
      </p:sp>
    </p:spTree>
    <p:extLst>
      <p:ext uri="{BB962C8B-B14F-4D97-AF65-F5344CB8AC3E}">
        <p14:creationId xmlns:p14="http://schemas.microsoft.com/office/powerpoint/2010/main" val="31575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C326C96-9614-4983-A916-6BED9A73559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13913" y="731520"/>
            <a:ext cx="3406762" cy="1403712"/>
          </a:xfrm>
          <a:prstGeom prst="rect">
            <a:avLst/>
          </a:prstGeom>
        </p:spPr>
      </p:pic>
      <p:sp>
        <p:nvSpPr>
          <p:cNvPr id="2" name="Slide Number Placeholder 1">
            <a:extLst>
              <a:ext uri="{FF2B5EF4-FFF2-40B4-BE49-F238E27FC236}">
                <a16:creationId xmlns:a16="http://schemas.microsoft.com/office/drawing/2014/main" id="{5FC19559-ECF2-4ECA-84A1-87B57EEB9B37}"/>
              </a:ext>
            </a:extLst>
          </p:cNvPr>
          <p:cNvSpPr>
            <a:spLocks noGrp="1"/>
          </p:cNvSpPr>
          <p:nvPr>
            <p:ph type="sldNum" sz="quarter" idx="13"/>
          </p:nvPr>
        </p:nvSpPr>
        <p:spPr/>
        <p:txBody>
          <a:bodyPr/>
          <a:lstStyle/>
          <a:p>
            <a:fld id="{925E882E-DE31-474C-A92B-34B522B30492}" type="slidenum">
              <a:rPr lang="en-US" smtClean="0"/>
              <a:pPr/>
              <a:t>5</a:t>
            </a:fld>
            <a:endParaRPr lang="en-US" dirty="0"/>
          </a:p>
        </p:txBody>
      </p:sp>
      <p:pic>
        <p:nvPicPr>
          <p:cNvPr id="8" name="Picture Placeholder 7">
            <a:extLst>
              <a:ext uri="{FF2B5EF4-FFF2-40B4-BE49-F238E27FC236}">
                <a16:creationId xmlns:a16="http://schemas.microsoft.com/office/drawing/2014/main" id="{9820C670-BB1E-47A9-A3E1-ABE03788F916}"/>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a:ext>
            </a:extLst>
          </a:blip>
          <a:srcRect/>
          <a:stretch/>
        </p:blipFill>
        <p:spPr>
          <a:xfrm>
            <a:off x="0" y="0"/>
            <a:ext cx="5590898" cy="6858000"/>
          </a:xfrm>
        </p:spPr>
      </p:pic>
      <p:sp>
        <p:nvSpPr>
          <p:cNvPr id="9" name="Content Placeholder 2">
            <a:extLst>
              <a:ext uri="{FF2B5EF4-FFF2-40B4-BE49-F238E27FC236}">
                <a16:creationId xmlns:a16="http://schemas.microsoft.com/office/drawing/2014/main" id="{266345D2-A50D-46C8-B7E5-58FB7B1B46E4}"/>
              </a:ext>
            </a:extLst>
          </p:cNvPr>
          <p:cNvSpPr txBox="1">
            <a:spLocks/>
          </p:cNvSpPr>
          <p:nvPr/>
        </p:nvSpPr>
        <p:spPr>
          <a:xfrm>
            <a:off x="5157216" y="2308815"/>
            <a:ext cx="6815044" cy="3310147"/>
          </a:xfrm>
          <a:prstGeom prst="rect">
            <a:avLst/>
          </a:prstGeom>
        </p:spPr>
        <p:txBody>
          <a:bodyPr>
            <a:normAutofit/>
          </a:bodyPr>
          <a:lstStyle>
            <a:lvl1pPr marL="2286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1pPr>
            <a:lvl2pPr marL="6858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146304" algn="l" defTabSz="914400" rtl="0" eaLnBrk="1" latinLnBrk="0" hangingPunct="1">
              <a:lnSpc>
                <a:spcPct val="90000"/>
              </a:lnSpc>
              <a:spcBef>
                <a:spcPts val="600"/>
              </a:spcBef>
              <a:buClr>
                <a:srgbClr val="1475CF"/>
              </a:buClr>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2296" indent="0">
              <a:buNone/>
            </a:pPr>
            <a:r>
              <a:rPr lang="en-US" sz="2000" dirty="0">
                <a:solidFill>
                  <a:srgbClr val="1475CF"/>
                </a:solidFill>
              </a:rPr>
              <a:t>Nationwide electronic medical bill platform</a:t>
            </a:r>
          </a:p>
          <a:p>
            <a:r>
              <a:rPr lang="en-US" dirty="0"/>
              <a:t>Founded in 2000 </a:t>
            </a:r>
          </a:p>
          <a:p>
            <a:r>
              <a:rPr lang="en-US" dirty="0"/>
              <a:t>Developed out of HealthCare Practitioner understanding of EDI needs</a:t>
            </a:r>
          </a:p>
          <a:p>
            <a:r>
              <a:rPr lang="en-US" dirty="0"/>
              <a:t>Specializing in Workers’ Compensation &amp; Auto</a:t>
            </a:r>
          </a:p>
          <a:p>
            <a:pPr lvl="1"/>
            <a:r>
              <a:rPr lang="en-US" dirty="0"/>
              <a:t>Connected to over 1,000 payers </a:t>
            </a:r>
          </a:p>
          <a:p>
            <a:r>
              <a:rPr lang="en-US" dirty="0"/>
              <a:t>Connects to any Medical Billing or Revenue Cycle Management (RCM) system</a:t>
            </a:r>
          </a:p>
          <a:p>
            <a:r>
              <a:rPr lang="en-US" dirty="0"/>
              <a:t>Carisk Acquired in 2018, integrated end-to-end solution in workers compensation </a:t>
            </a:r>
          </a:p>
        </p:txBody>
      </p:sp>
    </p:spTree>
    <p:extLst>
      <p:ext uri="{BB962C8B-B14F-4D97-AF65-F5344CB8AC3E}">
        <p14:creationId xmlns:p14="http://schemas.microsoft.com/office/powerpoint/2010/main" val="269976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C47C-39C2-4DA1-818B-9E9E90DA2216}"/>
              </a:ext>
            </a:extLst>
          </p:cNvPr>
          <p:cNvSpPr>
            <a:spLocks noGrp="1"/>
          </p:cNvSpPr>
          <p:nvPr>
            <p:ph type="title"/>
          </p:nvPr>
        </p:nvSpPr>
        <p:spPr/>
        <p:txBody>
          <a:bodyPr>
            <a:normAutofit/>
          </a:bodyPr>
          <a:lstStyle/>
          <a:p>
            <a:r>
              <a:rPr lang="en-US" dirty="0"/>
              <a:t>Payer Partners for Electronic Billing </a:t>
            </a:r>
          </a:p>
        </p:txBody>
      </p:sp>
      <p:sp>
        <p:nvSpPr>
          <p:cNvPr id="3" name="Content Placeholder 2">
            <a:extLst>
              <a:ext uri="{FF2B5EF4-FFF2-40B4-BE49-F238E27FC236}">
                <a16:creationId xmlns:a16="http://schemas.microsoft.com/office/drawing/2014/main" id="{7E941765-9554-40DD-B76B-A34401244A98}"/>
              </a:ext>
            </a:extLst>
          </p:cNvPr>
          <p:cNvSpPr>
            <a:spLocks noGrp="1"/>
          </p:cNvSpPr>
          <p:nvPr>
            <p:ph idx="1"/>
          </p:nvPr>
        </p:nvSpPr>
        <p:spPr>
          <a:xfrm>
            <a:off x="838200" y="1979628"/>
            <a:ext cx="10515600" cy="465089"/>
          </a:xfrm>
        </p:spPr>
        <p:txBody>
          <a:bodyPr/>
          <a:lstStyle/>
          <a:p>
            <a:pPr marL="82296" indent="0" algn="ctr">
              <a:buNone/>
            </a:pPr>
            <a:r>
              <a:rPr lang="en-US" dirty="0">
                <a:solidFill>
                  <a:srgbClr val="1475CF"/>
                </a:solidFill>
              </a:rPr>
              <a:t>CiC is connected with &gt;1,000 payers nationwide for electronic billing capabilities </a:t>
            </a:r>
          </a:p>
        </p:txBody>
      </p:sp>
      <p:sp>
        <p:nvSpPr>
          <p:cNvPr id="4" name="Subtitle 3">
            <a:extLst>
              <a:ext uri="{FF2B5EF4-FFF2-40B4-BE49-F238E27FC236}">
                <a16:creationId xmlns:a16="http://schemas.microsoft.com/office/drawing/2014/main" id="{3DC15927-30F4-49B3-BCCC-63916CAAF89E}"/>
              </a:ext>
            </a:extLst>
          </p:cNvPr>
          <p:cNvSpPr>
            <a:spLocks noGrp="1"/>
          </p:cNvSpPr>
          <p:nvPr>
            <p:ph type="subTitle" idx="10"/>
          </p:nvPr>
        </p:nvSpPr>
        <p:spPr/>
        <p:txBody>
          <a:bodyPr/>
          <a:lstStyle/>
          <a:p>
            <a:r>
              <a:rPr lang="en-US" dirty="0"/>
              <a:t>Carisk Intelligent clearinghouse payer partners*</a:t>
            </a:r>
          </a:p>
        </p:txBody>
      </p:sp>
      <p:sp>
        <p:nvSpPr>
          <p:cNvPr id="6" name="Slide Number Placeholder 5">
            <a:extLst>
              <a:ext uri="{FF2B5EF4-FFF2-40B4-BE49-F238E27FC236}">
                <a16:creationId xmlns:a16="http://schemas.microsoft.com/office/drawing/2014/main" id="{CF88CB3B-4216-43B0-A0C4-3102974B0CDF}"/>
              </a:ext>
            </a:extLst>
          </p:cNvPr>
          <p:cNvSpPr>
            <a:spLocks noGrp="1"/>
          </p:cNvSpPr>
          <p:nvPr>
            <p:ph type="sldNum" sz="quarter" idx="12"/>
          </p:nvPr>
        </p:nvSpPr>
        <p:spPr/>
        <p:txBody>
          <a:bodyPr/>
          <a:lstStyle/>
          <a:p>
            <a:fld id="{925E882E-DE31-474C-A92B-34B522B30492}" type="slidenum">
              <a:rPr lang="en-US" smtClean="0"/>
              <a:pPr/>
              <a:t>6</a:t>
            </a:fld>
            <a:endParaRPr lang="en-US" dirty="0"/>
          </a:p>
        </p:txBody>
      </p:sp>
      <p:pic>
        <p:nvPicPr>
          <p:cNvPr id="7" name="Picture 6">
            <a:extLst>
              <a:ext uri="{FF2B5EF4-FFF2-40B4-BE49-F238E27FC236}">
                <a16:creationId xmlns:a16="http://schemas.microsoft.com/office/drawing/2014/main" id="{09CBC1A2-2353-401F-9346-31349BD59E7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9362" y="4801135"/>
            <a:ext cx="1679722" cy="1679722"/>
          </a:xfrm>
          <a:prstGeom prst="rect">
            <a:avLst/>
          </a:prstGeom>
        </p:spPr>
      </p:pic>
      <p:pic>
        <p:nvPicPr>
          <p:cNvPr id="8" name="Picture 7">
            <a:extLst>
              <a:ext uri="{FF2B5EF4-FFF2-40B4-BE49-F238E27FC236}">
                <a16:creationId xmlns:a16="http://schemas.microsoft.com/office/drawing/2014/main" id="{94E320C6-5636-4B9E-A74F-22F0FD095E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95297" y="3137109"/>
            <a:ext cx="1802674" cy="313118"/>
          </a:xfrm>
          <a:prstGeom prst="rect">
            <a:avLst/>
          </a:prstGeom>
        </p:spPr>
      </p:pic>
      <p:pic>
        <p:nvPicPr>
          <p:cNvPr id="9" name="Picture 8">
            <a:extLst>
              <a:ext uri="{FF2B5EF4-FFF2-40B4-BE49-F238E27FC236}">
                <a16:creationId xmlns:a16="http://schemas.microsoft.com/office/drawing/2014/main" id="{CE4DA85E-E28A-4598-A3A7-739990DF12E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874429" y="5504259"/>
            <a:ext cx="2679752" cy="324500"/>
          </a:xfrm>
          <a:prstGeom prst="rect">
            <a:avLst/>
          </a:prstGeom>
        </p:spPr>
      </p:pic>
      <p:pic>
        <p:nvPicPr>
          <p:cNvPr id="10" name="Picture 9">
            <a:extLst>
              <a:ext uri="{FF2B5EF4-FFF2-40B4-BE49-F238E27FC236}">
                <a16:creationId xmlns:a16="http://schemas.microsoft.com/office/drawing/2014/main" id="{AEA06A52-AF07-4301-8854-D8E2D9A099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14823" y="5366931"/>
            <a:ext cx="2176069" cy="559019"/>
          </a:xfrm>
          <a:prstGeom prst="rect">
            <a:avLst/>
          </a:prstGeom>
        </p:spPr>
      </p:pic>
      <p:pic>
        <p:nvPicPr>
          <p:cNvPr id="11" name="Picture 10">
            <a:extLst>
              <a:ext uri="{FF2B5EF4-FFF2-40B4-BE49-F238E27FC236}">
                <a16:creationId xmlns:a16="http://schemas.microsoft.com/office/drawing/2014/main" id="{47BDED3E-4709-4FB7-9FA5-67DB765EAF6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89573" y="2631286"/>
            <a:ext cx="1472328" cy="1236756"/>
          </a:xfrm>
          <a:prstGeom prst="rect">
            <a:avLst/>
          </a:prstGeom>
        </p:spPr>
      </p:pic>
      <p:pic>
        <p:nvPicPr>
          <p:cNvPr id="12" name="Picture 11">
            <a:extLst>
              <a:ext uri="{FF2B5EF4-FFF2-40B4-BE49-F238E27FC236}">
                <a16:creationId xmlns:a16="http://schemas.microsoft.com/office/drawing/2014/main" id="{FB15F308-3CCB-4332-BADB-A43C048FD0A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052837" y="5305243"/>
            <a:ext cx="2024666" cy="639794"/>
          </a:xfrm>
          <a:prstGeom prst="rect">
            <a:avLst/>
          </a:prstGeom>
        </p:spPr>
      </p:pic>
      <p:pic>
        <p:nvPicPr>
          <p:cNvPr id="13" name="Picture 12">
            <a:extLst>
              <a:ext uri="{FF2B5EF4-FFF2-40B4-BE49-F238E27FC236}">
                <a16:creationId xmlns:a16="http://schemas.microsoft.com/office/drawing/2014/main" id="{4D317D10-C20D-41E2-AEAA-06208C5986B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96000" y="4217671"/>
            <a:ext cx="2081047" cy="614482"/>
          </a:xfrm>
          <a:prstGeom prst="rect">
            <a:avLst/>
          </a:prstGeom>
        </p:spPr>
      </p:pic>
      <p:pic>
        <p:nvPicPr>
          <p:cNvPr id="14" name="Picture 13">
            <a:extLst>
              <a:ext uri="{FF2B5EF4-FFF2-40B4-BE49-F238E27FC236}">
                <a16:creationId xmlns:a16="http://schemas.microsoft.com/office/drawing/2014/main" id="{D66A6148-FADA-4AAC-8C93-49C86726782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96000" y="2385018"/>
            <a:ext cx="2343468" cy="1757601"/>
          </a:xfrm>
          <a:prstGeom prst="rect">
            <a:avLst/>
          </a:prstGeom>
        </p:spPr>
      </p:pic>
      <p:sp>
        <p:nvSpPr>
          <p:cNvPr id="16" name="Text Placeholder 15">
            <a:extLst>
              <a:ext uri="{FF2B5EF4-FFF2-40B4-BE49-F238E27FC236}">
                <a16:creationId xmlns:a16="http://schemas.microsoft.com/office/drawing/2014/main" id="{729A9834-9F16-4A1C-83BA-93165C3A42E5}"/>
              </a:ext>
            </a:extLst>
          </p:cNvPr>
          <p:cNvSpPr>
            <a:spLocks noGrp="1"/>
          </p:cNvSpPr>
          <p:nvPr>
            <p:ph type="body" sz="quarter" idx="11"/>
          </p:nvPr>
        </p:nvSpPr>
        <p:spPr/>
        <p:txBody>
          <a:bodyPr/>
          <a:lstStyle/>
          <a:p>
            <a:endParaRPr lang="en-US"/>
          </a:p>
        </p:txBody>
      </p:sp>
      <p:pic>
        <p:nvPicPr>
          <p:cNvPr id="15" name="Picture 14">
            <a:extLst>
              <a:ext uri="{FF2B5EF4-FFF2-40B4-BE49-F238E27FC236}">
                <a16:creationId xmlns:a16="http://schemas.microsoft.com/office/drawing/2014/main" id="{78C6FB6F-184F-4A00-BCFF-653F980354D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63204" y="2980414"/>
            <a:ext cx="1176130" cy="635110"/>
          </a:xfrm>
          <a:prstGeom prst="rect">
            <a:avLst/>
          </a:prstGeom>
        </p:spPr>
      </p:pic>
      <p:pic>
        <p:nvPicPr>
          <p:cNvPr id="18" name="Picture 17">
            <a:extLst>
              <a:ext uri="{FF2B5EF4-FFF2-40B4-BE49-F238E27FC236}">
                <a16:creationId xmlns:a16="http://schemas.microsoft.com/office/drawing/2014/main" id="{061B6E59-305E-407E-ABA9-D5CE62F0D48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85745" y="4005269"/>
            <a:ext cx="1837149" cy="963192"/>
          </a:xfrm>
          <a:prstGeom prst="rect">
            <a:avLst/>
          </a:prstGeom>
        </p:spPr>
      </p:pic>
      <p:pic>
        <p:nvPicPr>
          <p:cNvPr id="20" name="Picture 19">
            <a:extLst>
              <a:ext uri="{FF2B5EF4-FFF2-40B4-BE49-F238E27FC236}">
                <a16:creationId xmlns:a16="http://schemas.microsoft.com/office/drawing/2014/main" id="{12C39063-EFFF-4338-9A89-BA8EB322248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869436" y="4282194"/>
            <a:ext cx="2158791" cy="409342"/>
          </a:xfrm>
          <a:prstGeom prst="rect">
            <a:avLst/>
          </a:prstGeom>
        </p:spPr>
      </p:pic>
      <p:pic>
        <p:nvPicPr>
          <p:cNvPr id="17" name="Picture 16">
            <a:extLst>
              <a:ext uri="{FF2B5EF4-FFF2-40B4-BE49-F238E27FC236}">
                <a16:creationId xmlns:a16="http://schemas.microsoft.com/office/drawing/2014/main" id="{135850A3-B94E-4C93-A51C-CC54E766EEF1}"/>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620090" y="4124951"/>
            <a:ext cx="1920081" cy="841178"/>
          </a:xfrm>
          <a:prstGeom prst="rect">
            <a:avLst/>
          </a:prstGeom>
        </p:spPr>
      </p:pic>
    </p:spTree>
    <p:extLst>
      <p:ext uri="{BB962C8B-B14F-4D97-AF65-F5344CB8AC3E}">
        <p14:creationId xmlns:p14="http://schemas.microsoft.com/office/powerpoint/2010/main" val="377315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B213-A823-4528-A9CD-CF194887671B}"/>
              </a:ext>
            </a:extLst>
          </p:cNvPr>
          <p:cNvSpPr>
            <a:spLocks noGrp="1"/>
          </p:cNvSpPr>
          <p:nvPr>
            <p:ph type="title"/>
          </p:nvPr>
        </p:nvSpPr>
        <p:spPr/>
        <p:txBody>
          <a:bodyPr>
            <a:normAutofit/>
          </a:bodyPr>
          <a:lstStyle/>
          <a:p>
            <a:r>
              <a:rPr lang="en-US" sz="3600" dirty="0"/>
              <a:t>Challenges With Electronic Billing In Workers’ Compensation &amp; Auto  </a:t>
            </a:r>
          </a:p>
        </p:txBody>
      </p:sp>
      <p:sp>
        <p:nvSpPr>
          <p:cNvPr id="3" name="Text Placeholder 2">
            <a:extLst>
              <a:ext uri="{FF2B5EF4-FFF2-40B4-BE49-F238E27FC236}">
                <a16:creationId xmlns:a16="http://schemas.microsoft.com/office/drawing/2014/main" id="{2D3289E9-C035-442F-9341-BBDCEA720BF4}"/>
              </a:ext>
            </a:extLst>
          </p:cNvPr>
          <p:cNvSpPr>
            <a:spLocks noGrp="1"/>
          </p:cNvSpPr>
          <p:nvPr>
            <p:ph type="body" idx="1"/>
          </p:nvPr>
        </p:nvSpPr>
        <p:spPr/>
        <p:txBody>
          <a:bodyPr/>
          <a:lstStyle/>
          <a:p>
            <a:endParaRPr lang="en-US"/>
          </a:p>
        </p:txBody>
      </p:sp>
      <p:pic>
        <p:nvPicPr>
          <p:cNvPr id="7" name="Picture Placeholder 6">
            <a:extLst>
              <a:ext uri="{FF2B5EF4-FFF2-40B4-BE49-F238E27FC236}">
                <a16:creationId xmlns:a16="http://schemas.microsoft.com/office/drawing/2014/main" id="{8526889D-DF3B-4520-A67B-CABA20855BB7}"/>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0" y="0"/>
            <a:ext cx="5590898" cy="6858000"/>
          </a:xfrm>
        </p:spPr>
      </p:pic>
      <p:sp>
        <p:nvSpPr>
          <p:cNvPr id="5" name="Slide Number Placeholder 4">
            <a:extLst>
              <a:ext uri="{FF2B5EF4-FFF2-40B4-BE49-F238E27FC236}">
                <a16:creationId xmlns:a16="http://schemas.microsoft.com/office/drawing/2014/main" id="{C1DC02DF-DDCC-43C7-AAC3-18406372AB22}"/>
              </a:ext>
            </a:extLst>
          </p:cNvPr>
          <p:cNvSpPr>
            <a:spLocks noGrp="1"/>
          </p:cNvSpPr>
          <p:nvPr>
            <p:ph type="sldNum" sz="quarter" idx="13"/>
          </p:nvPr>
        </p:nvSpPr>
        <p:spPr/>
        <p:txBody>
          <a:bodyPr/>
          <a:lstStyle/>
          <a:p>
            <a:fld id="{925E882E-DE31-474C-A92B-34B522B30492}" type="slidenum">
              <a:rPr lang="en-US" smtClean="0"/>
              <a:pPr/>
              <a:t>7</a:t>
            </a:fld>
            <a:endParaRPr lang="en-US" dirty="0"/>
          </a:p>
        </p:txBody>
      </p:sp>
    </p:spTree>
    <p:extLst>
      <p:ext uri="{BB962C8B-B14F-4D97-AF65-F5344CB8AC3E}">
        <p14:creationId xmlns:p14="http://schemas.microsoft.com/office/powerpoint/2010/main" val="7969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D1F1-4FAC-47D3-8A5A-B60F58959079}"/>
              </a:ext>
            </a:extLst>
          </p:cNvPr>
          <p:cNvSpPr>
            <a:spLocks noGrp="1"/>
          </p:cNvSpPr>
          <p:nvPr>
            <p:ph type="title"/>
          </p:nvPr>
        </p:nvSpPr>
        <p:spPr/>
        <p:txBody>
          <a:bodyPr>
            <a:normAutofit/>
          </a:bodyPr>
          <a:lstStyle/>
          <a:p>
            <a:r>
              <a:rPr lang="en-US" dirty="0"/>
              <a:t>Electronic Billing </a:t>
            </a:r>
          </a:p>
        </p:txBody>
      </p:sp>
      <p:sp>
        <p:nvSpPr>
          <p:cNvPr id="3" name="Content Placeholder 2">
            <a:extLst>
              <a:ext uri="{FF2B5EF4-FFF2-40B4-BE49-F238E27FC236}">
                <a16:creationId xmlns:a16="http://schemas.microsoft.com/office/drawing/2014/main" id="{F5352E1E-4098-443C-803C-26B09899BA92}"/>
              </a:ext>
            </a:extLst>
          </p:cNvPr>
          <p:cNvSpPr>
            <a:spLocks noGrp="1"/>
          </p:cNvSpPr>
          <p:nvPr>
            <p:ph idx="1"/>
          </p:nvPr>
        </p:nvSpPr>
        <p:spPr>
          <a:xfrm>
            <a:off x="5358384" y="2556910"/>
            <a:ext cx="5995416" cy="3310147"/>
          </a:xfrm>
        </p:spPr>
        <p:txBody>
          <a:bodyPr/>
          <a:lstStyle/>
          <a:p>
            <a:pPr>
              <a:spcAft>
                <a:spcPts val="1200"/>
              </a:spcAft>
            </a:pPr>
            <a:r>
              <a:rPr lang="en-US" dirty="0"/>
              <a:t>95% of all Health Insurance bills are transmitted electronically including Medicare and Medicaid bills</a:t>
            </a:r>
          </a:p>
          <a:p>
            <a:pPr>
              <a:spcAft>
                <a:spcPts val="1200"/>
              </a:spcAft>
            </a:pPr>
            <a:r>
              <a:rPr lang="en-US" dirty="0"/>
              <a:t>&lt; 30% of all Workers Compensation and Auto/PIP bills are transmitted electronically</a:t>
            </a:r>
          </a:p>
          <a:p>
            <a:pPr>
              <a:spcAft>
                <a:spcPts val="1200"/>
              </a:spcAft>
            </a:pPr>
            <a:r>
              <a:rPr lang="en-US" dirty="0"/>
              <a:t>The same medical billing systems produce these bills and supporting documents</a:t>
            </a:r>
          </a:p>
          <a:p>
            <a:pPr>
              <a:spcAft>
                <a:spcPts val="1200"/>
              </a:spcAft>
            </a:pPr>
            <a:r>
              <a:rPr lang="en-US" dirty="0"/>
              <a:t>Legislation is evolving mandating electronic processing of bills in workers’ comp and auto </a:t>
            </a:r>
          </a:p>
        </p:txBody>
      </p:sp>
      <p:sp>
        <p:nvSpPr>
          <p:cNvPr id="4" name="Subtitle 3">
            <a:extLst>
              <a:ext uri="{FF2B5EF4-FFF2-40B4-BE49-F238E27FC236}">
                <a16:creationId xmlns:a16="http://schemas.microsoft.com/office/drawing/2014/main" id="{CDEFC4B0-6D84-42F2-9B34-9F2AE13D193C}"/>
              </a:ext>
            </a:extLst>
          </p:cNvPr>
          <p:cNvSpPr>
            <a:spLocks noGrp="1"/>
          </p:cNvSpPr>
          <p:nvPr>
            <p:ph type="subTitle" idx="10"/>
          </p:nvPr>
        </p:nvSpPr>
        <p:spPr/>
        <p:txBody>
          <a:bodyPr/>
          <a:lstStyle/>
          <a:p>
            <a:r>
              <a:rPr lang="en-US" dirty="0"/>
              <a:t>Statistics</a:t>
            </a:r>
          </a:p>
        </p:txBody>
      </p:sp>
      <p:sp>
        <p:nvSpPr>
          <p:cNvPr id="5" name="Text Placeholder 4">
            <a:extLst>
              <a:ext uri="{FF2B5EF4-FFF2-40B4-BE49-F238E27FC236}">
                <a16:creationId xmlns:a16="http://schemas.microsoft.com/office/drawing/2014/main" id="{CDF6ED63-CC1C-406C-91D0-6F228FCCB757}"/>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6420DA47-4899-4A92-821C-FEBEF870F8F9}"/>
              </a:ext>
            </a:extLst>
          </p:cNvPr>
          <p:cNvSpPr>
            <a:spLocks noGrp="1"/>
          </p:cNvSpPr>
          <p:nvPr>
            <p:ph type="sldNum" sz="quarter" idx="12"/>
          </p:nvPr>
        </p:nvSpPr>
        <p:spPr/>
        <p:txBody>
          <a:bodyPr/>
          <a:lstStyle/>
          <a:p>
            <a:fld id="{925E882E-DE31-474C-A92B-34B522B30492}" type="slidenum">
              <a:rPr lang="en-US" smtClean="0"/>
              <a:pPr/>
              <a:t>8</a:t>
            </a:fld>
            <a:endParaRPr lang="en-US" dirty="0"/>
          </a:p>
        </p:txBody>
      </p:sp>
      <p:pic>
        <p:nvPicPr>
          <p:cNvPr id="8" name="Graphic 7">
            <a:extLst>
              <a:ext uri="{FF2B5EF4-FFF2-40B4-BE49-F238E27FC236}">
                <a16:creationId xmlns:a16="http://schemas.microsoft.com/office/drawing/2014/main" id="{1E63DEAD-D3C9-49E6-BDE6-0C5187501F9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4568" y="1431798"/>
            <a:ext cx="3994404" cy="3994404"/>
          </a:xfrm>
          <a:prstGeom prst="rect">
            <a:avLst/>
          </a:prstGeom>
        </p:spPr>
      </p:pic>
    </p:spTree>
    <p:extLst>
      <p:ext uri="{BB962C8B-B14F-4D97-AF65-F5344CB8AC3E}">
        <p14:creationId xmlns:p14="http://schemas.microsoft.com/office/powerpoint/2010/main" val="298066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FF80-45F7-4A43-BC71-17275D312BC8}"/>
              </a:ext>
            </a:extLst>
          </p:cNvPr>
          <p:cNvSpPr>
            <a:spLocks noGrp="1"/>
          </p:cNvSpPr>
          <p:nvPr>
            <p:ph type="title"/>
          </p:nvPr>
        </p:nvSpPr>
        <p:spPr/>
        <p:txBody>
          <a:bodyPr>
            <a:normAutofit/>
          </a:bodyPr>
          <a:lstStyle/>
          <a:p>
            <a:r>
              <a:rPr lang="en-US" dirty="0"/>
              <a:t>Electronic Claim Processing</a:t>
            </a:r>
          </a:p>
        </p:txBody>
      </p:sp>
      <p:sp>
        <p:nvSpPr>
          <p:cNvPr id="3" name="Content Placeholder 2">
            <a:extLst>
              <a:ext uri="{FF2B5EF4-FFF2-40B4-BE49-F238E27FC236}">
                <a16:creationId xmlns:a16="http://schemas.microsoft.com/office/drawing/2014/main" id="{46D32520-9E7D-4135-81C8-477DFD49436C}"/>
              </a:ext>
            </a:extLst>
          </p:cNvPr>
          <p:cNvSpPr>
            <a:spLocks noGrp="1"/>
          </p:cNvSpPr>
          <p:nvPr>
            <p:ph idx="1"/>
          </p:nvPr>
        </p:nvSpPr>
        <p:spPr/>
        <p:txBody>
          <a:bodyPr/>
          <a:lstStyle/>
          <a:p>
            <a:pPr marL="82296" indent="0">
              <a:spcAft>
                <a:spcPts val="1200"/>
              </a:spcAft>
              <a:buNone/>
            </a:pPr>
            <a:r>
              <a:rPr lang="en-US" sz="1800" dirty="0">
                <a:solidFill>
                  <a:srgbClr val="1475CF"/>
                </a:solidFill>
              </a:rPr>
              <a:t>“Complete electronic medical claim” meets all of the following criteria:</a:t>
            </a:r>
          </a:p>
          <a:p>
            <a:pPr>
              <a:spcAft>
                <a:spcPts val="1200"/>
              </a:spcAft>
            </a:pPr>
            <a:r>
              <a:rPr lang="en-US" dirty="0"/>
              <a:t>Are you submitting in the correct uniform claim format, with the correct uniform billing code sets, transmitted in compliance with the guidelines</a:t>
            </a:r>
          </a:p>
          <a:p>
            <a:pPr>
              <a:spcAft>
                <a:spcPts val="1200"/>
              </a:spcAft>
            </a:pPr>
            <a:r>
              <a:rPr lang="en-US" dirty="0"/>
              <a:t>Do your claims (CMS-1500 and/or UB-04) and electronic attachments (Medical Reports) provide all information required under the guidelines established by each state and payer</a:t>
            </a:r>
          </a:p>
          <a:p>
            <a:pPr>
              <a:spcAft>
                <a:spcPts val="1200"/>
              </a:spcAft>
            </a:pPr>
            <a:r>
              <a:rPr lang="en-US" dirty="0"/>
              <a:t>Has the hospital, health care provider or its billing representative provided all information that the insurance carrier or its third party administrator requested</a:t>
            </a:r>
          </a:p>
        </p:txBody>
      </p:sp>
      <p:sp>
        <p:nvSpPr>
          <p:cNvPr id="4" name="Subtitle 3">
            <a:extLst>
              <a:ext uri="{FF2B5EF4-FFF2-40B4-BE49-F238E27FC236}">
                <a16:creationId xmlns:a16="http://schemas.microsoft.com/office/drawing/2014/main" id="{6CADC9DE-5EFA-435A-BD78-AB3D650B11C7}"/>
              </a:ext>
            </a:extLst>
          </p:cNvPr>
          <p:cNvSpPr>
            <a:spLocks noGrp="1"/>
          </p:cNvSpPr>
          <p:nvPr>
            <p:ph type="subTitle" idx="10"/>
          </p:nvPr>
        </p:nvSpPr>
        <p:spPr/>
        <p:txBody>
          <a:bodyPr/>
          <a:lstStyle/>
          <a:p>
            <a:r>
              <a:rPr lang="en-US" dirty="0"/>
              <a:t>Typical reporting requirements for workers’ compensation &amp; auto </a:t>
            </a:r>
          </a:p>
        </p:txBody>
      </p:sp>
      <p:sp>
        <p:nvSpPr>
          <p:cNvPr id="5" name="Text Placeholder 4">
            <a:extLst>
              <a:ext uri="{FF2B5EF4-FFF2-40B4-BE49-F238E27FC236}">
                <a16:creationId xmlns:a16="http://schemas.microsoft.com/office/drawing/2014/main" id="{7BD06583-798B-4844-A0BC-5AF5DD4C6FF2}"/>
              </a:ext>
            </a:extLst>
          </p:cNvPr>
          <p:cNvSpPr>
            <a:spLocks noGrp="1"/>
          </p:cNvSpPr>
          <p:nvPr>
            <p:ph type="body" sz="quarter" idx="11"/>
          </p:nvPr>
        </p:nvSpPr>
        <p:spPr/>
        <p:txBody>
          <a:bodyPr/>
          <a:lstStyle/>
          <a:p>
            <a:endParaRPr lang="en-US"/>
          </a:p>
        </p:txBody>
      </p:sp>
      <p:sp>
        <p:nvSpPr>
          <p:cNvPr id="6" name="Slide Number Placeholder 5">
            <a:extLst>
              <a:ext uri="{FF2B5EF4-FFF2-40B4-BE49-F238E27FC236}">
                <a16:creationId xmlns:a16="http://schemas.microsoft.com/office/drawing/2014/main" id="{13A5A68D-0FBD-4C07-9855-576695E15C25}"/>
              </a:ext>
            </a:extLst>
          </p:cNvPr>
          <p:cNvSpPr>
            <a:spLocks noGrp="1"/>
          </p:cNvSpPr>
          <p:nvPr>
            <p:ph type="sldNum" sz="quarter" idx="12"/>
          </p:nvPr>
        </p:nvSpPr>
        <p:spPr/>
        <p:txBody>
          <a:bodyPr/>
          <a:lstStyle/>
          <a:p>
            <a:fld id="{925E882E-DE31-474C-A92B-34B522B30492}" type="slidenum">
              <a:rPr lang="en-US" smtClean="0"/>
              <a:pPr/>
              <a:t>9</a:t>
            </a:fld>
            <a:endParaRPr lang="en-US" dirty="0"/>
          </a:p>
        </p:txBody>
      </p:sp>
    </p:spTree>
    <p:extLst>
      <p:ext uri="{BB962C8B-B14F-4D97-AF65-F5344CB8AC3E}">
        <p14:creationId xmlns:p14="http://schemas.microsoft.com/office/powerpoint/2010/main" val="2521729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2545F279DC6458659B41C812273B9" ma:contentTypeVersion="11" ma:contentTypeDescription="Create a new document." ma:contentTypeScope="" ma:versionID="3a90732d962c9d6a4a6b2b8ec072afd0">
  <xsd:schema xmlns:xsd="http://www.w3.org/2001/XMLSchema" xmlns:xs="http://www.w3.org/2001/XMLSchema" xmlns:p="http://schemas.microsoft.com/office/2006/metadata/properties" xmlns:ns2="7a1b37f8-55e4-40cd-ba8c-21129ad372ad" xmlns:ns3="26f7ee8c-97d5-4dd8-84ff-343d890d8fbe" targetNamespace="http://schemas.microsoft.com/office/2006/metadata/properties" ma:root="true" ma:fieldsID="b917af1f8c7127564432b40916034f6f" ns2:_="" ns3:_="">
    <xsd:import namespace="7a1b37f8-55e4-40cd-ba8c-21129ad372ad"/>
    <xsd:import namespace="26f7ee8c-97d5-4dd8-84ff-343d890d8fb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1b37f8-55e4-40cd-ba8c-21129ad372a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f7ee8c-97d5-4dd8-84ff-343d890d8fb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D841F-2712-44C7-9CE7-C62A70E842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1b37f8-55e4-40cd-ba8c-21129ad372ad"/>
    <ds:schemaRef ds:uri="26f7ee8c-97d5-4dd8-84ff-343d890d8f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3AAD9F-2ADA-4612-A412-84842403D5E4}">
  <ds:schemaRefs>
    <ds:schemaRef ds:uri="7a1b37f8-55e4-40cd-ba8c-21129ad372ad"/>
    <ds:schemaRef ds:uri="http://schemas.microsoft.com/office/infopath/2007/PartnerControls"/>
    <ds:schemaRef ds:uri="http://purl.org/dc/elements/1.1/"/>
    <ds:schemaRef ds:uri="http://purl.org/dc/terms/"/>
    <ds:schemaRef ds:uri="http://purl.org/dc/dcmitype/"/>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26f7ee8c-97d5-4dd8-84ff-343d890d8fbe"/>
  </ds:schemaRefs>
</ds:datastoreItem>
</file>

<file path=customXml/itemProps3.xml><?xml version="1.0" encoding="utf-8"?>
<ds:datastoreItem xmlns:ds="http://schemas.openxmlformats.org/officeDocument/2006/customXml" ds:itemID="{B8D1E325-09A1-4904-BB15-D5B6C6FA70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3819</TotalTime>
  <Words>1440</Words>
  <Application>Microsoft Office PowerPoint</Application>
  <PresentationFormat>Widescreen</PresentationFormat>
  <Paragraphs>202</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Carisk Intelligent Clearinghouse Capabilities   November 2019 </vt:lpstr>
      <vt:lpstr>Today’s Agenda</vt:lpstr>
      <vt:lpstr>PowerPoint Presentation</vt:lpstr>
      <vt:lpstr>Carisk Partners Vision </vt:lpstr>
      <vt:lpstr>PowerPoint Presentation</vt:lpstr>
      <vt:lpstr>Payer Partners for Electronic Billing </vt:lpstr>
      <vt:lpstr>Challenges With Electronic Billing In Workers’ Compensation &amp; Auto  </vt:lpstr>
      <vt:lpstr>Electronic Billing </vt:lpstr>
      <vt:lpstr>Electronic Claim Processing</vt:lpstr>
      <vt:lpstr>Electronic Claim Processing </vt:lpstr>
      <vt:lpstr>Carisk Intelligent Clearinghouse Capabilities</vt:lpstr>
      <vt:lpstr>Workers’ Compensation &amp; Auto </vt:lpstr>
      <vt:lpstr>Electronic Billing </vt:lpstr>
      <vt:lpstr>End-To-End Solution </vt:lpstr>
      <vt:lpstr>Carisk Intelligent Clearinghouse (CiC) Technology</vt:lpstr>
      <vt:lpstr>Carisk Intelligent Clearinghouse (CiC) Technology</vt:lpstr>
      <vt:lpstr>Carisk Intelligent Clearinghouse (CiC) Technology</vt:lpstr>
      <vt:lpstr>Frequently Asked Questions</vt:lpstr>
      <vt:lpstr>How Long Does This Solution Take to Implement? </vt:lpstr>
      <vt:lpstr>How Quickly Can I Get Paid? </vt:lpstr>
      <vt:lpstr>Can I See A Demonstration? </vt:lpstr>
      <vt:lpstr>Can I See A Demonstration? </vt:lpstr>
      <vt:lpstr>Implementation Best Practices</vt:lpstr>
      <vt:lpstr>Team Stats</vt:lpstr>
      <vt:lpstr>Legislative Updates </vt:lpstr>
      <vt:lpstr>New Jersey Auto/PIP and Workers’ Compensation </vt:lpstr>
      <vt:lpstr>New Jersey EDI Bills</vt:lpstr>
      <vt:lpstr>New York EDI Bills</vt:lpstr>
      <vt:lpstr>Pennsylvania No-Fault Auto and  Workers’ Compensation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Ehrola</dc:creator>
  <cp:lastModifiedBy>Sarah Miller</cp:lastModifiedBy>
  <cp:revision>108</cp:revision>
  <dcterms:created xsi:type="dcterms:W3CDTF">2019-09-18T17:58:15Z</dcterms:created>
  <dcterms:modified xsi:type="dcterms:W3CDTF">2022-07-18T18:31:37Z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0x01010068B2545F279DC6458659B41C812273B9</vt:lpwstr>
  </property>
</Properties>
</file>