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60" r:id="rId5"/>
    <p:sldId id="261" r:id="rId6"/>
    <p:sldId id="269" r:id="rId7"/>
    <p:sldId id="271" r:id="rId8"/>
    <p:sldId id="262" r:id="rId9"/>
    <p:sldId id="263" r:id="rId10"/>
    <p:sldId id="268" r:id="rId11"/>
    <p:sldId id="265" r:id="rId12"/>
    <p:sldId id="273" r:id="rId13"/>
    <p:sldId id="264" r:id="rId14"/>
    <p:sldId id="272" r:id="rId15"/>
    <p:sldId id="266" r:id="rId16"/>
    <p:sldId id="275" r:id="rId17"/>
    <p:sldId id="267" r:id="rId18"/>
    <p:sldId id="270" r:id="rId1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6" autoAdjust="0"/>
    <p:restoredTop sz="94595" autoAdjust="0"/>
  </p:normalViewPr>
  <p:slideViewPr>
    <p:cSldViewPr>
      <p:cViewPr varScale="1">
        <p:scale>
          <a:sx n="81" d="100"/>
          <a:sy n="81" d="100"/>
        </p:scale>
        <p:origin x="1498" y="62"/>
      </p:cViewPr>
      <p:guideLst>
        <p:guide orient="horz" pos="2160"/>
        <p:guide pos="2880"/>
      </p:guideLst>
    </p:cSldViewPr>
  </p:slideViewPr>
  <p:outlineViewPr>
    <p:cViewPr>
      <p:scale>
        <a:sx n="33" d="100"/>
        <a:sy n="33" d="100"/>
      </p:scale>
      <p:origin x="48" y="72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876" cy="464818"/>
          </a:xfrm>
          <a:prstGeom prst="rect">
            <a:avLst/>
          </a:prstGeom>
        </p:spPr>
        <p:txBody>
          <a:bodyPr vert="horz" lIns="91797" tIns="45898" rIns="91797" bIns="45898" rtlCol="0"/>
          <a:lstStyle>
            <a:lvl1pPr algn="l">
              <a:defRPr sz="1200"/>
            </a:lvl1pPr>
          </a:lstStyle>
          <a:p>
            <a:endParaRPr lang="en-US" dirty="0"/>
          </a:p>
        </p:txBody>
      </p:sp>
      <p:sp>
        <p:nvSpPr>
          <p:cNvPr id="3" name="Date Placeholder 2"/>
          <p:cNvSpPr>
            <a:spLocks noGrp="1"/>
          </p:cNvSpPr>
          <p:nvPr>
            <p:ph type="dt" sz="quarter" idx="1"/>
          </p:nvPr>
        </p:nvSpPr>
        <p:spPr>
          <a:xfrm>
            <a:off x="3977629" y="0"/>
            <a:ext cx="3043876" cy="464818"/>
          </a:xfrm>
          <a:prstGeom prst="rect">
            <a:avLst/>
          </a:prstGeom>
        </p:spPr>
        <p:txBody>
          <a:bodyPr vert="horz" lIns="91797" tIns="45898" rIns="91797" bIns="45898" rtlCol="0"/>
          <a:lstStyle>
            <a:lvl1pPr algn="r">
              <a:defRPr sz="1200"/>
            </a:lvl1pPr>
          </a:lstStyle>
          <a:p>
            <a:fld id="{2D8D0C4B-246F-4558-9EBE-10DE21ACC445}" type="datetimeFigureOut">
              <a:rPr lang="en-US" smtClean="0"/>
              <a:t>7/18/2022</a:t>
            </a:fld>
            <a:endParaRPr lang="en-US" dirty="0"/>
          </a:p>
        </p:txBody>
      </p:sp>
      <p:sp>
        <p:nvSpPr>
          <p:cNvPr id="4" name="Footer Placeholder 3"/>
          <p:cNvSpPr>
            <a:spLocks noGrp="1"/>
          </p:cNvSpPr>
          <p:nvPr>
            <p:ph type="ftr" sz="quarter" idx="2"/>
          </p:nvPr>
        </p:nvSpPr>
        <p:spPr>
          <a:xfrm>
            <a:off x="0" y="8842691"/>
            <a:ext cx="3043876" cy="464818"/>
          </a:xfrm>
          <a:prstGeom prst="rect">
            <a:avLst/>
          </a:prstGeom>
        </p:spPr>
        <p:txBody>
          <a:bodyPr vert="horz" lIns="91797" tIns="45898" rIns="91797" bIns="4589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629" y="8842691"/>
            <a:ext cx="3043876" cy="464818"/>
          </a:xfrm>
          <a:prstGeom prst="rect">
            <a:avLst/>
          </a:prstGeom>
        </p:spPr>
        <p:txBody>
          <a:bodyPr vert="horz" lIns="91797" tIns="45898" rIns="91797" bIns="45898" rtlCol="0" anchor="b"/>
          <a:lstStyle>
            <a:lvl1pPr algn="r">
              <a:defRPr sz="1200"/>
            </a:lvl1pPr>
          </a:lstStyle>
          <a:p>
            <a:fld id="{A8E95547-B1BF-4B68-8629-62A31CA1F0D0}" type="slidenum">
              <a:rPr lang="en-US" smtClean="0"/>
              <a:t>‹#›</a:t>
            </a:fld>
            <a:endParaRPr lang="en-US" dirty="0"/>
          </a:p>
        </p:txBody>
      </p:sp>
    </p:spTree>
    <p:extLst>
      <p:ext uri="{BB962C8B-B14F-4D97-AF65-F5344CB8AC3E}">
        <p14:creationId xmlns:p14="http://schemas.microsoft.com/office/powerpoint/2010/main" val="1461494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5455"/>
          </a:xfrm>
          <a:prstGeom prst="rect">
            <a:avLst/>
          </a:prstGeom>
        </p:spPr>
        <p:txBody>
          <a:bodyPr vert="horz" lIns="93321" tIns="46660" rIns="93321" bIns="46660" rtlCol="0"/>
          <a:lstStyle>
            <a:lvl1pPr algn="l">
              <a:defRPr sz="1200"/>
            </a:lvl1pPr>
          </a:lstStyle>
          <a:p>
            <a:endParaRPr lang="en-US" dirty="0"/>
          </a:p>
        </p:txBody>
      </p:sp>
      <p:sp>
        <p:nvSpPr>
          <p:cNvPr id="3" name="Date Placeholder 2"/>
          <p:cNvSpPr>
            <a:spLocks noGrp="1"/>
          </p:cNvSpPr>
          <p:nvPr>
            <p:ph type="dt" idx="1"/>
          </p:nvPr>
        </p:nvSpPr>
        <p:spPr>
          <a:xfrm>
            <a:off x="3978132" y="1"/>
            <a:ext cx="3043343" cy="465455"/>
          </a:xfrm>
          <a:prstGeom prst="rect">
            <a:avLst/>
          </a:prstGeom>
        </p:spPr>
        <p:txBody>
          <a:bodyPr vert="horz" lIns="93321" tIns="46660" rIns="93321" bIns="46660" rtlCol="0"/>
          <a:lstStyle>
            <a:lvl1pPr algn="r">
              <a:defRPr sz="1200"/>
            </a:lvl1pPr>
          </a:lstStyle>
          <a:p>
            <a:fld id="{E80A2AAF-F27C-4757-9390-35251A64565A}" type="datetimeFigureOut">
              <a:rPr lang="en-US" smtClean="0"/>
              <a:t>7/18/2022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1" tIns="46660" rIns="93321" bIns="46660" rtlCol="0" anchor="ctr"/>
          <a:lstStyle/>
          <a:p>
            <a:endParaRPr lang="en-US" dirty="0"/>
          </a:p>
        </p:txBody>
      </p:sp>
      <p:sp>
        <p:nvSpPr>
          <p:cNvPr id="5" name="Notes Placeholder 4"/>
          <p:cNvSpPr>
            <a:spLocks noGrp="1"/>
          </p:cNvSpPr>
          <p:nvPr>
            <p:ph type="body" sz="quarter" idx="3"/>
          </p:nvPr>
        </p:nvSpPr>
        <p:spPr>
          <a:xfrm>
            <a:off x="702310" y="4421824"/>
            <a:ext cx="5618480" cy="4189095"/>
          </a:xfrm>
          <a:prstGeom prst="rect">
            <a:avLst/>
          </a:prstGeom>
        </p:spPr>
        <p:txBody>
          <a:bodyPr vert="horz" lIns="93321" tIns="46660" rIns="93321" bIns="466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5455"/>
          </a:xfrm>
          <a:prstGeom prst="rect">
            <a:avLst/>
          </a:prstGeom>
        </p:spPr>
        <p:txBody>
          <a:bodyPr vert="horz" lIns="93321" tIns="46660" rIns="93321" bIns="4666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21" tIns="46660" rIns="93321" bIns="46660" rtlCol="0" anchor="b"/>
          <a:lstStyle>
            <a:lvl1pPr algn="r">
              <a:defRPr sz="1200"/>
            </a:lvl1pPr>
          </a:lstStyle>
          <a:p>
            <a:fld id="{9C74BD35-927F-444F-BDFB-8DE6DD5131FF}" type="slidenum">
              <a:rPr lang="en-US" smtClean="0"/>
              <a:t>‹#›</a:t>
            </a:fld>
            <a:endParaRPr lang="en-US" dirty="0"/>
          </a:p>
        </p:txBody>
      </p:sp>
    </p:spTree>
    <p:extLst>
      <p:ext uri="{BB962C8B-B14F-4D97-AF65-F5344CB8AC3E}">
        <p14:creationId xmlns:p14="http://schemas.microsoft.com/office/powerpoint/2010/main" val="3369310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Designed to be a financial</a:t>
            </a:r>
            <a:r>
              <a:rPr lang="en-US" baseline="0" dirty="0"/>
              <a:t> safety net for the middle class</a:t>
            </a:r>
          </a:p>
          <a:p>
            <a:r>
              <a:rPr lang="en-US" baseline="0" dirty="0"/>
              <a:t>Family does not have to make medical decisions based on finances</a:t>
            </a:r>
            <a:endParaRPr lang="en-US" dirty="0"/>
          </a:p>
        </p:txBody>
      </p:sp>
      <p:sp>
        <p:nvSpPr>
          <p:cNvPr id="4" name="Slide Number Placeholder 3"/>
          <p:cNvSpPr>
            <a:spLocks noGrp="1"/>
          </p:cNvSpPr>
          <p:nvPr>
            <p:ph type="sldNum" sz="quarter" idx="10"/>
          </p:nvPr>
        </p:nvSpPr>
        <p:spPr/>
        <p:txBody>
          <a:bodyPr/>
          <a:lstStyle/>
          <a:p>
            <a:fld id="{9C74BD35-927F-444F-BDFB-8DE6DD5131FF}" type="slidenum">
              <a:rPr lang="en-US" smtClean="0"/>
              <a:t>6</a:t>
            </a:fld>
            <a:endParaRPr lang="en-US" dirty="0"/>
          </a:p>
        </p:txBody>
      </p:sp>
    </p:spTree>
    <p:extLst>
      <p:ext uri="{BB962C8B-B14F-4D97-AF65-F5344CB8AC3E}">
        <p14:creationId xmlns:p14="http://schemas.microsoft.com/office/powerpoint/2010/main" val="2811074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ABA therapists must be BCBA (Board Certified Behavioral Analyst) or BCaBA (Board Certified</a:t>
            </a:r>
            <a:r>
              <a:rPr lang="en-US" baseline="0" dirty="0"/>
              <a:t> Associate Behavioral Analyst)</a:t>
            </a:r>
          </a:p>
          <a:p>
            <a:endParaRPr lang="en-US" baseline="0" dirty="0"/>
          </a:p>
          <a:p>
            <a:r>
              <a:rPr lang="en-US" baseline="0" dirty="0"/>
              <a:t>We also will not pay more than the reasonable and customary rate for services</a:t>
            </a:r>
            <a:endParaRPr lang="en-US" dirty="0"/>
          </a:p>
        </p:txBody>
      </p:sp>
      <p:sp>
        <p:nvSpPr>
          <p:cNvPr id="4" name="Slide Number Placeholder 3"/>
          <p:cNvSpPr>
            <a:spLocks noGrp="1"/>
          </p:cNvSpPr>
          <p:nvPr>
            <p:ph type="sldNum" sz="quarter" idx="10"/>
          </p:nvPr>
        </p:nvSpPr>
        <p:spPr/>
        <p:txBody>
          <a:bodyPr/>
          <a:lstStyle/>
          <a:p>
            <a:fld id="{9C74BD35-927F-444F-BDFB-8DE6DD5131FF}" type="slidenum">
              <a:rPr lang="en-US" smtClean="0"/>
              <a:t>10</a:t>
            </a:fld>
            <a:endParaRPr lang="en-US" dirty="0"/>
          </a:p>
        </p:txBody>
      </p:sp>
    </p:spTree>
    <p:extLst>
      <p:ext uri="{BB962C8B-B14F-4D97-AF65-F5344CB8AC3E}">
        <p14:creationId xmlns:p14="http://schemas.microsoft.com/office/powerpoint/2010/main" val="3381323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Applications are worked on in the order they are received</a:t>
            </a:r>
          </a:p>
          <a:p>
            <a:endParaRPr lang="en-US" dirty="0"/>
          </a:p>
          <a:p>
            <a:r>
              <a:rPr lang="en-US" dirty="0"/>
              <a:t>Under some circumstances</a:t>
            </a:r>
            <a:r>
              <a:rPr lang="en-US" baseline="0" dirty="0"/>
              <a:t> applications may  be expedited</a:t>
            </a:r>
          </a:p>
          <a:p>
            <a:endParaRPr lang="en-US" baseline="0" dirty="0"/>
          </a:p>
          <a:p>
            <a:r>
              <a:rPr lang="en-US" baseline="0" dirty="0"/>
              <a:t>Currently assigning cases that were submitted in January of 2014</a:t>
            </a:r>
          </a:p>
          <a:p>
            <a:endParaRPr lang="en-US" baseline="0" dirty="0"/>
          </a:p>
          <a:p>
            <a:r>
              <a:rPr lang="en-US" baseline="0" dirty="0"/>
              <a:t>Total time processing depends very much on whether we have all the necessary information from the family</a:t>
            </a:r>
            <a:endParaRPr lang="en-US" dirty="0"/>
          </a:p>
        </p:txBody>
      </p:sp>
      <p:sp>
        <p:nvSpPr>
          <p:cNvPr id="4" name="Slide Number Placeholder 3"/>
          <p:cNvSpPr>
            <a:spLocks noGrp="1"/>
          </p:cNvSpPr>
          <p:nvPr>
            <p:ph type="sldNum" sz="quarter" idx="10"/>
          </p:nvPr>
        </p:nvSpPr>
        <p:spPr/>
        <p:txBody>
          <a:bodyPr/>
          <a:lstStyle/>
          <a:p>
            <a:fld id="{9C74BD35-927F-444F-BDFB-8DE6DD5131FF}" type="slidenum">
              <a:rPr lang="en-US" smtClean="0"/>
              <a:t>13</a:t>
            </a:fld>
            <a:endParaRPr lang="en-US" dirty="0"/>
          </a:p>
        </p:txBody>
      </p:sp>
    </p:spTree>
    <p:extLst>
      <p:ext uri="{BB962C8B-B14F-4D97-AF65-F5344CB8AC3E}">
        <p14:creationId xmlns:p14="http://schemas.microsoft.com/office/powerpoint/2010/main" val="3438988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work with</a:t>
            </a:r>
            <a:r>
              <a:rPr lang="en-US" baseline="0" dirty="0"/>
              <a:t> the DOH SCHS in each county. </a:t>
            </a:r>
            <a:endParaRPr lang="en-US" dirty="0"/>
          </a:p>
        </p:txBody>
      </p:sp>
      <p:sp>
        <p:nvSpPr>
          <p:cNvPr id="4" name="Slide Number Placeholder 3"/>
          <p:cNvSpPr>
            <a:spLocks noGrp="1"/>
          </p:cNvSpPr>
          <p:nvPr>
            <p:ph type="sldNum" sz="quarter" idx="10"/>
          </p:nvPr>
        </p:nvSpPr>
        <p:spPr/>
        <p:txBody>
          <a:bodyPr/>
          <a:lstStyle/>
          <a:p>
            <a:fld id="{9C74BD35-927F-444F-BDFB-8DE6DD5131FF}" type="slidenum">
              <a:rPr lang="en-US" smtClean="0"/>
              <a:t>15</a:t>
            </a:fld>
            <a:endParaRPr lang="en-US" dirty="0"/>
          </a:p>
        </p:txBody>
      </p:sp>
    </p:spTree>
    <p:extLst>
      <p:ext uri="{BB962C8B-B14F-4D97-AF65-F5344CB8AC3E}">
        <p14:creationId xmlns:p14="http://schemas.microsoft.com/office/powerpoint/2010/main" val="353414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2069055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3299684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1432279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240122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3130838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1540860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2709469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133438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119180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329852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234663-D049-4E62-9E1C-6D2BE84E6AF9}"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A70953-36F0-46FE-B6FD-5FCAF289EE3D}" type="slidenum">
              <a:rPr lang="en-US" smtClean="0"/>
              <a:t>‹#›</a:t>
            </a:fld>
            <a:endParaRPr lang="en-US" dirty="0"/>
          </a:p>
        </p:txBody>
      </p:sp>
    </p:spTree>
    <p:extLst>
      <p:ext uri="{BB962C8B-B14F-4D97-AF65-F5344CB8AC3E}">
        <p14:creationId xmlns:p14="http://schemas.microsoft.com/office/powerpoint/2010/main" val="335113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234663-D049-4E62-9E1C-6D2BE84E6AF9}" type="datetimeFigureOut">
              <a:rPr lang="en-US" smtClean="0"/>
              <a:t>7/18/2022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A70953-36F0-46FE-B6FD-5FCAF289EE3D}" type="slidenum">
              <a:rPr lang="en-US" smtClean="0"/>
              <a:t>‹#›</a:t>
            </a:fld>
            <a:endParaRPr lang="en-US" dirty="0"/>
          </a:p>
        </p:txBody>
      </p:sp>
    </p:spTree>
    <p:extLst>
      <p:ext uri="{BB962C8B-B14F-4D97-AF65-F5344CB8AC3E}">
        <p14:creationId xmlns:p14="http://schemas.microsoft.com/office/powerpoint/2010/main" val="2085264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njcatastrophicfund.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njcatastrophicfund.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0"/>
            <a:ext cx="7772400" cy="1295400"/>
          </a:xfrm>
        </p:spPr>
        <p:txBody>
          <a:bodyPr>
            <a:normAutofit fontScale="90000"/>
          </a:bodyPr>
          <a:lstStyle/>
          <a:p>
            <a:r>
              <a:rPr lang="en-US" dirty="0">
                <a:solidFill>
                  <a:srgbClr val="00B050"/>
                </a:solidFill>
              </a:rPr>
              <a:t>Catastrophic Illness in Children </a:t>
            </a:r>
            <a:br>
              <a:rPr lang="en-US" dirty="0">
                <a:solidFill>
                  <a:srgbClr val="00B050"/>
                </a:solidFill>
              </a:rPr>
            </a:br>
            <a:r>
              <a:rPr lang="en-US" dirty="0">
                <a:solidFill>
                  <a:srgbClr val="00B050"/>
                </a:solidFill>
              </a:rPr>
              <a:t>Relief Fund Commission</a:t>
            </a:r>
          </a:p>
        </p:txBody>
      </p:sp>
      <p:pic>
        <p:nvPicPr>
          <p:cNvPr id="4" name="Picture 17" descr="kidslookingdown"/>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971800" y="304800"/>
            <a:ext cx="3093940" cy="20701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
        <p:nvSpPr>
          <p:cNvPr id="8" name="TextBox 7"/>
          <p:cNvSpPr txBox="1"/>
          <p:nvPr/>
        </p:nvSpPr>
        <p:spPr>
          <a:xfrm>
            <a:off x="1295400" y="4267200"/>
            <a:ext cx="6934200" cy="1692771"/>
          </a:xfrm>
          <a:prstGeom prst="rect">
            <a:avLst/>
          </a:prstGeom>
          <a:noFill/>
        </p:spPr>
        <p:txBody>
          <a:bodyPr wrap="square" rtlCol="0">
            <a:spAutoFit/>
          </a:bodyPr>
          <a:lstStyle/>
          <a:p>
            <a:pPr algn="ctr"/>
            <a:r>
              <a:rPr lang="en-US" sz="2800" dirty="0">
                <a:solidFill>
                  <a:srgbClr val="00B050"/>
                </a:solidFill>
              </a:rPr>
              <a:t>Claudia L. Marchese, Esq.</a:t>
            </a:r>
          </a:p>
          <a:p>
            <a:pPr algn="ctr"/>
            <a:r>
              <a:rPr lang="en-US" sz="2800" i="1" dirty="0">
                <a:solidFill>
                  <a:srgbClr val="00B050"/>
                </a:solidFill>
              </a:rPr>
              <a:t>Executive Director</a:t>
            </a:r>
          </a:p>
          <a:p>
            <a:pPr algn="ctr"/>
            <a:r>
              <a:rPr lang="en-US" sz="2000" i="1" dirty="0">
                <a:solidFill>
                  <a:srgbClr val="00B050"/>
                </a:solidFill>
              </a:rPr>
              <a:t>American Association </a:t>
            </a:r>
            <a:r>
              <a:rPr lang="en-US" sz="2000" i="1">
                <a:solidFill>
                  <a:srgbClr val="00B050"/>
                </a:solidFill>
              </a:rPr>
              <a:t>of Healthcare </a:t>
            </a:r>
            <a:r>
              <a:rPr lang="en-US" sz="2000" i="1" dirty="0">
                <a:solidFill>
                  <a:srgbClr val="00B050"/>
                </a:solidFill>
              </a:rPr>
              <a:t>Administrative Management</a:t>
            </a:r>
          </a:p>
          <a:p>
            <a:pPr algn="ctr"/>
            <a:endParaRPr lang="en-US" sz="2800" dirty="0">
              <a:solidFill>
                <a:srgbClr val="00B050"/>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0" y="5426823"/>
            <a:ext cx="1219200" cy="1219200"/>
          </a:xfrm>
          <a:prstGeom prst="rect">
            <a:avLst/>
          </a:prstGeom>
        </p:spPr>
      </p:pic>
    </p:spTree>
    <p:extLst>
      <p:ext uri="{BB962C8B-B14F-4D97-AF65-F5344CB8AC3E}">
        <p14:creationId xmlns:p14="http://schemas.microsoft.com/office/powerpoint/2010/main" val="3843219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Capped Expenses	</a:t>
            </a:r>
          </a:p>
        </p:txBody>
      </p:sp>
      <p:sp>
        <p:nvSpPr>
          <p:cNvPr id="3" name="Content Placeholder 2"/>
          <p:cNvSpPr>
            <a:spLocks noGrp="1"/>
          </p:cNvSpPr>
          <p:nvPr>
            <p:ph idx="1"/>
          </p:nvPr>
        </p:nvSpPr>
        <p:spPr>
          <a:xfrm>
            <a:off x="228600" y="1295400"/>
            <a:ext cx="8686800" cy="4830763"/>
          </a:xfrm>
        </p:spPr>
        <p:txBody>
          <a:bodyPr/>
          <a:lstStyle/>
          <a:p>
            <a:pPr marL="457200" lvl="1" indent="0">
              <a:buNone/>
            </a:pPr>
            <a:r>
              <a:rPr lang="en-US" sz="3000" dirty="0"/>
              <a:t>These expenses are capped per year and per child:</a:t>
            </a:r>
          </a:p>
          <a:p>
            <a:pPr lvl="1">
              <a:buFont typeface="Arial" pitchFamily="34" charset="0"/>
              <a:buChar char="•"/>
            </a:pPr>
            <a:r>
              <a:rPr lang="en-US" sz="3000" dirty="0">
                <a:solidFill>
                  <a:srgbClr val="00B050"/>
                </a:solidFill>
              </a:rPr>
              <a:t>Speech therapy - $3,000</a:t>
            </a:r>
          </a:p>
          <a:p>
            <a:pPr lvl="1">
              <a:buFont typeface="Arial" pitchFamily="34" charset="0"/>
              <a:buChar char="•"/>
            </a:pPr>
            <a:r>
              <a:rPr lang="en-US" sz="3000" dirty="0">
                <a:solidFill>
                  <a:srgbClr val="00B050"/>
                </a:solidFill>
              </a:rPr>
              <a:t>ABA therapy - $6,000</a:t>
            </a:r>
          </a:p>
          <a:p>
            <a:pPr lvl="1">
              <a:buFont typeface="Arial" pitchFamily="34" charset="0"/>
              <a:buChar char="•"/>
            </a:pPr>
            <a:r>
              <a:rPr lang="en-US" sz="3000" dirty="0">
                <a:solidFill>
                  <a:srgbClr val="00B050"/>
                </a:solidFill>
              </a:rPr>
              <a:t>Modified Vehicles - $15,000 toward vehicle – modifications are uncapped. 	 </a:t>
            </a:r>
          </a:p>
          <a:p>
            <a:pPr lvl="1">
              <a:buFont typeface="Arial" pitchFamily="34" charset="0"/>
              <a:buChar char="•"/>
            </a:pPr>
            <a:r>
              <a:rPr lang="en-US" sz="3000" dirty="0">
                <a:solidFill>
                  <a:srgbClr val="00B050"/>
                </a:solidFill>
              </a:rPr>
              <a:t>Home modifications - $25,000 </a:t>
            </a:r>
          </a:p>
          <a:p>
            <a:pPr lvl="1">
              <a:buFont typeface="Arial" pitchFamily="34" charset="0"/>
              <a:buChar char="•"/>
            </a:pPr>
            <a:r>
              <a:rPr lang="en-US" sz="3000" dirty="0">
                <a:solidFill>
                  <a:srgbClr val="00B050"/>
                </a:solidFill>
              </a:rPr>
              <a:t>Total Application - $100,000 </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425183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must be submitted for an application to be processed?</a:t>
            </a:r>
          </a:p>
        </p:txBody>
      </p:sp>
      <p:sp>
        <p:nvSpPr>
          <p:cNvPr id="3" name="Content Placeholder 2"/>
          <p:cNvSpPr>
            <a:spLocks noGrp="1"/>
          </p:cNvSpPr>
          <p:nvPr>
            <p:ph idx="1"/>
          </p:nvPr>
        </p:nvSpPr>
        <p:spPr>
          <a:xfrm>
            <a:off x="457200" y="1600201"/>
            <a:ext cx="8229600" cy="3826622"/>
          </a:xfrm>
        </p:spPr>
        <p:txBody>
          <a:bodyPr>
            <a:normAutofit/>
          </a:bodyPr>
          <a:lstStyle/>
          <a:p>
            <a:r>
              <a:rPr lang="en-US" sz="2600" dirty="0">
                <a:solidFill>
                  <a:srgbClr val="00B050"/>
                </a:solidFill>
              </a:rPr>
              <a:t>Completed application in paper form or online.</a:t>
            </a:r>
          </a:p>
          <a:p>
            <a:r>
              <a:rPr lang="en-US" sz="2600" dirty="0">
                <a:solidFill>
                  <a:srgbClr val="00B050"/>
                </a:solidFill>
              </a:rPr>
              <a:t>Tax form for the 12 month time period and/or pay stubs.</a:t>
            </a:r>
          </a:p>
          <a:p>
            <a:r>
              <a:rPr lang="en-US" sz="2600" dirty="0">
                <a:solidFill>
                  <a:srgbClr val="00B050"/>
                </a:solidFill>
              </a:rPr>
              <a:t>Proof of medical bills and expenses.</a:t>
            </a:r>
          </a:p>
          <a:p>
            <a:r>
              <a:rPr lang="en-US" sz="2600" dirty="0">
                <a:solidFill>
                  <a:srgbClr val="00B050"/>
                </a:solidFill>
              </a:rPr>
              <a:t>Copy of child’s insurance card.</a:t>
            </a:r>
          </a:p>
          <a:p>
            <a:r>
              <a:rPr lang="en-US" sz="2600" dirty="0">
                <a:solidFill>
                  <a:srgbClr val="00B050"/>
                </a:solidFill>
              </a:rPr>
              <a:t>Proof of payments (copy of credit card statement, canceled check, or bank statements).</a:t>
            </a:r>
          </a:p>
          <a:p>
            <a:r>
              <a:rPr lang="en-US" sz="2600" dirty="0">
                <a:solidFill>
                  <a:srgbClr val="00B050"/>
                </a:solidFill>
              </a:rPr>
              <a:t>Explanation of benefits from insurance company.</a:t>
            </a:r>
          </a:p>
          <a:p>
            <a:r>
              <a:rPr lang="en-US" sz="2600" dirty="0">
                <a:solidFill>
                  <a:srgbClr val="00B050"/>
                </a:solidFill>
              </a:rPr>
              <a:t>Proof of any fundraising.</a:t>
            </a: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2600" dirty="0">
              <a:solidFill>
                <a:srgbClr val="00B050"/>
              </a:solidFill>
            </a:endParaRPr>
          </a:p>
          <a:p>
            <a:endParaRPr lang="en-US" sz="3300" dirty="0">
              <a:solidFill>
                <a:srgbClr val="00B050"/>
              </a:solidFill>
            </a:endParaRPr>
          </a:p>
          <a:p>
            <a:endParaRPr lang="en-US" dirty="0">
              <a:solidFill>
                <a:srgbClr val="00B050"/>
              </a:solidFill>
            </a:endParaRPr>
          </a:p>
          <a:p>
            <a:pPr marL="0" indent="0">
              <a:buNone/>
            </a:pPr>
            <a:endParaRPr lang="en-US"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1133328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543050"/>
          </a:xfrm>
        </p:spPr>
        <p:txBody>
          <a:bodyPr/>
          <a:lstStyle/>
          <a:p>
            <a:pPr algn="l"/>
            <a:r>
              <a:rPr lang="en-US" dirty="0"/>
              <a:t>What must be submitted for an application to be processed?</a:t>
            </a:r>
          </a:p>
        </p:txBody>
      </p:sp>
      <p:sp>
        <p:nvSpPr>
          <p:cNvPr id="3" name="Subtitle 2"/>
          <p:cNvSpPr>
            <a:spLocks noGrp="1"/>
          </p:cNvSpPr>
          <p:nvPr>
            <p:ph type="subTitle" idx="1"/>
          </p:nvPr>
        </p:nvSpPr>
        <p:spPr>
          <a:xfrm>
            <a:off x="1066800" y="2286000"/>
            <a:ext cx="6400800" cy="1752600"/>
          </a:xfrm>
        </p:spPr>
        <p:txBody>
          <a:bodyPr>
            <a:normAutofit fontScale="92500" lnSpcReduction="10000"/>
          </a:bodyPr>
          <a:lstStyle/>
          <a:p>
            <a:pPr marL="457200" indent="-457200" algn="l">
              <a:buFont typeface="Arial" pitchFamily="34" charset="0"/>
              <a:buChar char="•"/>
            </a:pPr>
            <a:r>
              <a:rPr lang="en-US" sz="3000" dirty="0">
                <a:solidFill>
                  <a:srgbClr val="00B050"/>
                </a:solidFill>
              </a:rPr>
              <a:t>Child’s Birth Certificate.</a:t>
            </a:r>
          </a:p>
          <a:p>
            <a:pPr marL="457200" indent="-457200" algn="l">
              <a:buFont typeface="Arial" pitchFamily="34" charset="0"/>
              <a:buChar char="•"/>
            </a:pPr>
            <a:r>
              <a:rPr lang="en-US" sz="3000" dirty="0">
                <a:solidFill>
                  <a:srgbClr val="00B050"/>
                </a:solidFill>
              </a:rPr>
              <a:t>Proof that parents are permanent, legal residents of NJ, such as birth certificate, US passport or green card.</a:t>
            </a:r>
          </a:p>
          <a:p>
            <a:pPr marL="457200" indent="-457200" algn="l">
              <a:buFont typeface="Arial" pitchFamily="34" charset="0"/>
              <a:buChar char="•"/>
            </a:pPr>
            <a:endParaRPr lang="en-US" sz="3000" dirty="0">
              <a:solidFill>
                <a:srgbClr val="00B050"/>
              </a:solidFill>
            </a:endParaRPr>
          </a:p>
          <a:p>
            <a:pPr marL="457200" indent="-457200" algn="l">
              <a:buFont typeface="Arial" pitchFamily="34" charset="0"/>
              <a:buChar char="•"/>
            </a:pPr>
            <a:endParaRPr lang="en-US" sz="3000" dirty="0">
              <a:solidFill>
                <a:srgbClr val="00B050"/>
              </a:solidFill>
            </a:endParaRPr>
          </a:p>
          <a:p>
            <a:pPr marL="457200" indent="-457200" algn="l">
              <a:buFont typeface="Arial" pitchFamily="34" charset="0"/>
              <a:buChar char="•"/>
            </a:pPr>
            <a:endParaRPr lang="en-US" sz="3000" dirty="0">
              <a:solidFill>
                <a:srgbClr val="00B050"/>
              </a:solidFill>
            </a:endParaRPr>
          </a:p>
          <a:p>
            <a:pPr marL="457200" indent="-457200" algn="l">
              <a:buFont typeface="Arial" pitchFamily="34" charset="0"/>
              <a:buChar char="•"/>
            </a:pPr>
            <a:endParaRPr lang="en-US" sz="3000" dirty="0">
              <a:solidFill>
                <a:srgbClr val="00B050"/>
              </a:solidFill>
            </a:endParaRPr>
          </a:p>
          <a:p>
            <a:pPr algn="l"/>
            <a:endParaRPr lang="en-US" sz="3000" dirty="0">
              <a:solidFill>
                <a:srgbClr val="00B050"/>
              </a:solidFill>
            </a:endParaRPr>
          </a:p>
          <a:p>
            <a:pPr marL="457200" indent="-457200" algn="l">
              <a:buFont typeface="Wingdings" pitchFamily="2" charset="2"/>
              <a:buChar char="§"/>
            </a:pPr>
            <a:endParaRPr lang="en-US" dirty="0">
              <a:solidFill>
                <a:srgbClr val="00B050"/>
              </a:solidFill>
            </a:endParaRPr>
          </a:p>
          <a:p>
            <a:pPr algn="l"/>
            <a:endParaRPr lang="en-US" dirty="0"/>
          </a:p>
        </p:txBody>
      </p:sp>
    </p:spTree>
    <p:extLst>
      <p:ext uri="{BB962C8B-B14F-4D97-AF65-F5344CB8AC3E}">
        <p14:creationId xmlns:p14="http://schemas.microsoft.com/office/powerpoint/2010/main" val="1419783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Time Frame for Processing Applications </a:t>
            </a:r>
          </a:p>
        </p:txBody>
      </p:sp>
      <p:sp>
        <p:nvSpPr>
          <p:cNvPr id="3" name="Content Placeholder 2"/>
          <p:cNvSpPr>
            <a:spLocks noGrp="1"/>
          </p:cNvSpPr>
          <p:nvPr>
            <p:ph idx="1"/>
          </p:nvPr>
        </p:nvSpPr>
        <p:spPr>
          <a:xfrm>
            <a:off x="457200" y="1524000"/>
            <a:ext cx="8229600" cy="4038601"/>
          </a:xfrm>
        </p:spPr>
        <p:txBody>
          <a:bodyPr>
            <a:noAutofit/>
          </a:bodyPr>
          <a:lstStyle/>
          <a:p>
            <a:pPr lvl="1">
              <a:buFont typeface="Arial" pitchFamily="34" charset="0"/>
              <a:buChar char="•"/>
            </a:pPr>
            <a:r>
              <a:rPr lang="en-US" sz="3000" dirty="0">
                <a:solidFill>
                  <a:srgbClr val="00B050"/>
                </a:solidFill>
              </a:rPr>
              <a:t>Families will receive a confirmation e-mail and call within two weeks of applying to verify receipt and do an initial review.  Application will then await processing in the order they are received.</a:t>
            </a:r>
          </a:p>
          <a:p>
            <a:pPr lvl="1">
              <a:buFont typeface="Arial" pitchFamily="34" charset="0"/>
              <a:buChar char="•"/>
            </a:pPr>
            <a:r>
              <a:rPr lang="en-US" sz="3000" dirty="0">
                <a:solidFill>
                  <a:srgbClr val="00B050"/>
                </a:solidFill>
              </a:rPr>
              <a:t>Currently processing begins within several  months of receipt unless expedited.</a:t>
            </a:r>
          </a:p>
          <a:p>
            <a:pPr lvl="1">
              <a:buFont typeface="Arial" pitchFamily="34" charset="0"/>
              <a:buChar char="•"/>
            </a:pPr>
            <a:r>
              <a:rPr lang="en-US" sz="3000" dirty="0">
                <a:solidFill>
                  <a:srgbClr val="00B050"/>
                </a:solidFill>
              </a:rPr>
              <a:t>The Commission meets to review applications </a:t>
            </a:r>
            <a:r>
              <a:rPr lang="en-US" sz="3000" dirty="0" err="1">
                <a:solidFill>
                  <a:srgbClr val="00B050"/>
                </a:solidFill>
              </a:rPr>
              <a:t>evevery</a:t>
            </a:r>
            <a:r>
              <a:rPr lang="en-US" sz="3000" dirty="0">
                <a:solidFill>
                  <a:srgbClr val="00B050"/>
                </a:solidFill>
              </a:rPr>
              <a:t> other month.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2452156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for Families</a:t>
            </a:r>
          </a:p>
        </p:txBody>
      </p:sp>
      <p:sp>
        <p:nvSpPr>
          <p:cNvPr id="3" name="Content Placeholder 2"/>
          <p:cNvSpPr>
            <a:spLocks noGrp="1"/>
          </p:cNvSpPr>
          <p:nvPr>
            <p:ph idx="1"/>
          </p:nvPr>
        </p:nvSpPr>
        <p:spPr>
          <a:xfrm>
            <a:off x="457200" y="1447800"/>
            <a:ext cx="8229600" cy="4678363"/>
          </a:xfrm>
        </p:spPr>
        <p:txBody>
          <a:bodyPr>
            <a:normAutofit fontScale="32500" lnSpcReduction="20000"/>
          </a:bodyPr>
          <a:lstStyle/>
          <a:p>
            <a:r>
              <a:rPr lang="en-US" sz="8000" dirty="0">
                <a:solidFill>
                  <a:srgbClr val="00B050"/>
                </a:solidFill>
              </a:rPr>
              <a:t>Expenses must be incurred before applying.</a:t>
            </a:r>
          </a:p>
          <a:p>
            <a:pPr marL="0" indent="0">
              <a:buNone/>
            </a:pPr>
            <a:endParaRPr lang="en-US" sz="8000" dirty="0">
              <a:solidFill>
                <a:srgbClr val="00B050"/>
              </a:solidFill>
            </a:endParaRPr>
          </a:p>
          <a:p>
            <a:r>
              <a:rPr lang="en-US" sz="8000" dirty="0">
                <a:solidFill>
                  <a:srgbClr val="00B050"/>
                </a:solidFill>
              </a:rPr>
              <a:t>Many need help purchasing a modified van or funding the modification of their home for accessibility.</a:t>
            </a:r>
          </a:p>
          <a:p>
            <a:r>
              <a:rPr lang="en-US" sz="8000" dirty="0">
                <a:solidFill>
                  <a:srgbClr val="00B050"/>
                </a:solidFill>
              </a:rPr>
              <a:t>Families must submit all supporting documentation including detailed information  regarding fundraising and special needs trusts.</a:t>
            </a:r>
          </a:p>
          <a:p>
            <a:r>
              <a:rPr lang="en-US" sz="8000" dirty="0">
                <a:solidFill>
                  <a:srgbClr val="00B050"/>
                </a:solidFill>
              </a:rPr>
              <a:t>Families must apply for Charity Care for uncovered hospital expenses to be considered.</a:t>
            </a:r>
          </a:p>
          <a:p>
            <a:pPr marL="0" indent="0">
              <a:buNone/>
            </a:pPr>
            <a:endParaRPr lang="en-US" dirty="0">
              <a:solidFill>
                <a:srgbClr val="00B050"/>
              </a:solidFill>
            </a:endParaRPr>
          </a:p>
          <a:p>
            <a:endParaRPr lang="en-US" dirty="0">
              <a:solidFill>
                <a:srgbClr val="00B050"/>
              </a:solidFill>
            </a:endParaRPr>
          </a:p>
          <a:p>
            <a:pPr marL="0" indent="0">
              <a:buNone/>
            </a:pPr>
            <a:endParaRPr lang="en-US" dirty="0">
              <a:solidFill>
                <a:srgbClr val="00B050"/>
              </a:solidFill>
            </a:endParaRPr>
          </a:p>
          <a:p>
            <a:pPr marL="0" indent="0">
              <a:buNone/>
            </a:pPr>
            <a:endParaRPr lang="en-US" dirty="0">
              <a:solidFill>
                <a:srgbClr val="00B050"/>
              </a:solidFill>
            </a:endParaRPr>
          </a:p>
          <a:p>
            <a:pPr marL="0" indent="0">
              <a:buNone/>
            </a:pPr>
            <a:r>
              <a:rPr lang="en-US" dirty="0">
                <a:solidFill>
                  <a:srgbClr val="00B050"/>
                </a:solidFill>
              </a:rPr>
              <a:t> </a:t>
            </a:r>
          </a:p>
          <a:p>
            <a:pPr marL="0" indent="0">
              <a:buNone/>
            </a:pPr>
            <a:endParaRPr lang="en-US"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369" y="5426823"/>
            <a:ext cx="1219200" cy="1219200"/>
          </a:xfrm>
          <a:prstGeom prst="rect">
            <a:avLst/>
          </a:prstGeom>
        </p:spPr>
      </p:pic>
    </p:spTree>
    <p:extLst>
      <p:ext uri="{BB962C8B-B14F-4D97-AF65-F5344CB8AC3E}">
        <p14:creationId xmlns:p14="http://schemas.microsoft.com/office/powerpoint/2010/main" val="3096577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Families apply?</a:t>
            </a:r>
          </a:p>
        </p:txBody>
      </p:sp>
      <p:sp>
        <p:nvSpPr>
          <p:cNvPr id="3" name="Content Placeholder 2"/>
          <p:cNvSpPr>
            <a:spLocks noGrp="1"/>
          </p:cNvSpPr>
          <p:nvPr>
            <p:ph idx="1"/>
          </p:nvPr>
        </p:nvSpPr>
        <p:spPr>
          <a:xfrm>
            <a:off x="457200" y="1295400"/>
            <a:ext cx="8229600" cy="4830763"/>
          </a:xfrm>
        </p:spPr>
        <p:txBody>
          <a:bodyPr>
            <a:normAutofit/>
          </a:bodyPr>
          <a:lstStyle/>
          <a:p>
            <a:r>
              <a:rPr lang="en-US" sz="3400" dirty="0">
                <a:solidFill>
                  <a:srgbClr val="00B050"/>
                </a:solidFill>
              </a:rPr>
              <a:t>Online - </a:t>
            </a:r>
            <a:r>
              <a:rPr lang="en-US" sz="3400" dirty="0">
                <a:solidFill>
                  <a:srgbClr val="00B050"/>
                </a:solidFill>
                <a:hlinkClick r:id="rId3"/>
              </a:rPr>
              <a:t>www.njcatastrophicfund.org</a:t>
            </a:r>
            <a:endParaRPr lang="en-US" sz="3400" dirty="0">
              <a:solidFill>
                <a:srgbClr val="00B050"/>
              </a:solidFill>
            </a:endParaRPr>
          </a:p>
          <a:p>
            <a:pPr marL="0" indent="0">
              <a:buNone/>
            </a:pPr>
            <a:r>
              <a:rPr lang="en-US" sz="3400" dirty="0">
                <a:solidFill>
                  <a:srgbClr val="00B050"/>
                </a:solidFill>
              </a:rPr>
              <a:t>Families who apply online will need to send supporting documentation via mail separately.</a:t>
            </a:r>
          </a:p>
          <a:p>
            <a:r>
              <a:rPr lang="en-US" sz="3400" dirty="0">
                <a:solidFill>
                  <a:srgbClr val="00B050"/>
                </a:solidFill>
              </a:rPr>
              <a:t>Phone - </a:t>
            </a:r>
            <a:r>
              <a:rPr lang="en-US" sz="3400" b="1" dirty="0">
                <a:solidFill>
                  <a:srgbClr val="00B050"/>
                </a:solidFill>
              </a:rPr>
              <a:t>609-292-0600</a:t>
            </a:r>
            <a:r>
              <a:rPr lang="en-US" sz="3400" dirty="0">
                <a:solidFill>
                  <a:srgbClr val="00B050"/>
                </a:solidFill>
              </a:rPr>
              <a:t> or </a:t>
            </a:r>
            <a:br>
              <a:rPr lang="en-US" sz="3400" dirty="0">
                <a:solidFill>
                  <a:srgbClr val="00B050"/>
                </a:solidFill>
              </a:rPr>
            </a:br>
            <a:r>
              <a:rPr lang="en-US" sz="3400" dirty="0">
                <a:solidFill>
                  <a:srgbClr val="00B050"/>
                </a:solidFill>
              </a:rPr>
              <a:t>toll-free at </a:t>
            </a:r>
            <a:r>
              <a:rPr lang="en-US" sz="3400" b="1" dirty="0">
                <a:solidFill>
                  <a:srgbClr val="00B050"/>
                </a:solidFill>
              </a:rPr>
              <a:t>1-800-335-FUND (3863) </a:t>
            </a:r>
          </a:p>
          <a:p>
            <a:pPr marL="0" indent="0">
              <a:buNone/>
            </a:pPr>
            <a:r>
              <a:rPr lang="en-US" sz="3400" dirty="0">
                <a:solidFill>
                  <a:srgbClr val="00B050"/>
                </a:solidFill>
              </a:rPr>
              <a:t>Give us a call to request a paper application.</a:t>
            </a:r>
          </a:p>
          <a:p>
            <a:endParaRPr lang="en-US" sz="3400" dirty="0">
              <a:solidFill>
                <a:srgbClr val="00B050"/>
              </a:solidFill>
            </a:endParaRPr>
          </a:p>
          <a:p>
            <a:pPr marL="0" indent="0">
              <a:buNone/>
            </a:pPr>
            <a:endParaRPr lang="en-US" dirty="0">
              <a:solidFill>
                <a:srgbClr val="00B050"/>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5562600"/>
            <a:ext cx="1219200" cy="1219200"/>
          </a:xfrm>
          <a:prstGeom prst="rect">
            <a:avLst/>
          </a:prstGeom>
        </p:spPr>
      </p:pic>
    </p:spTree>
    <p:extLst>
      <p:ext uri="{BB962C8B-B14F-4D97-AF65-F5344CB8AC3E}">
        <p14:creationId xmlns:p14="http://schemas.microsoft.com/office/powerpoint/2010/main" val="4164122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Hospitals Help?</a:t>
            </a:r>
          </a:p>
        </p:txBody>
      </p:sp>
      <p:sp>
        <p:nvSpPr>
          <p:cNvPr id="3" name="Content Placeholder 2"/>
          <p:cNvSpPr>
            <a:spLocks noGrp="1"/>
          </p:cNvSpPr>
          <p:nvPr>
            <p:ph idx="1"/>
          </p:nvPr>
        </p:nvSpPr>
        <p:spPr/>
        <p:txBody>
          <a:bodyPr/>
          <a:lstStyle/>
          <a:p>
            <a:r>
              <a:rPr lang="en-US" dirty="0">
                <a:solidFill>
                  <a:srgbClr val="00B050"/>
                </a:solidFill>
              </a:rPr>
              <a:t>Dedicate a CICRF contact person in billing.</a:t>
            </a:r>
          </a:p>
          <a:p>
            <a:r>
              <a:rPr lang="en-US" dirty="0">
                <a:solidFill>
                  <a:srgbClr val="00B050"/>
                </a:solidFill>
              </a:rPr>
              <a:t>Ensure that families have applied for Charity Care prior to making an application to the Fund.</a:t>
            </a:r>
          </a:p>
          <a:p>
            <a:r>
              <a:rPr lang="en-US" dirty="0">
                <a:solidFill>
                  <a:srgbClr val="00B050"/>
                </a:solidFill>
              </a:rPr>
              <a:t>CICRF is a payor of last resort.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369" y="5562600"/>
            <a:ext cx="1219200" cy="1070738"/>
          </a:xfrm>
          <a:prstGeom prst="rect">
            <a:avLst/>
          </a:prstGeom>
        </p:spPr>
      </p:pic>
    </p:spTree>
    <p:extLst>
      <p:ext uri="{BB962C8B-B14F-4D97-AF65-F5344CB8AC3E}">
        <p14:creationId xmlns:p14="http://schemas.microsoft.com/office/powerpoint/2010/main" val="3845311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Spread the Word!</a:t>
            </a:r>
          </a:p>
        </p:txBody>
      </p:sp>
      <p:sp>
        <p:nvSpPr>
          <p:cNvPr id="3" name="Content Placeholder 2"/>
          <p:cNvSpPr>
            <a:spLocks noGrp="1"/>
          </p:cNvSpPr>
          <p:nvPr>
            <p:ph idx="1"/>
          </p:nvPr>
        </p:nvSpPr>
        <p:spPr>
          <a:xfrm>
            <a:off x="533400" y="1528045"/>
            <a:ext cx="8229600" cy="4525963"/>
          </a:xfrm>
        </p:spPr>
        <p:txBody>
          <a:bodyPr/>
          <a:lstStyle/>
          <a:p>
            <a:r>
              <a:rPr lang="en-US" dirty="0">
                <a:solidFill>
                  <a:srgbClr val="00B050"/>
                </a:solidFill>
                <a:latin typeface="Arial" charset="0"/>
              </a:rPr>
              <a:t>Distribute informational materials.</a:t>
            </a:r>
          </a:p>
          <a:p>
            <a:r>
              <a:rPr lang="en-US" dirty="0">
                <a:solidFill>
                  <a:srgbClr val="00B050"/>
                </a:solidFill>
                <a:latin typeface="Arial" charset="0"/>
              </a:rPr>
              <a:t>Let New Jersey families know about our program.</a:t>
            </a:r>
          </a:p>
          <a:p>
            <a:r>
              <a:rPr lang="en-US" dirty="0">
                <a:solidFill>
                  <a:srgbClr val="00B050"/>
                </a:solidFill>
                <a:latin typeface="Arial" charset="0"/>
              </a:rPr>
              <a:t>Like us on Facebook.	</a:t>
            </a:r>
          </a:p>
          <a:p>
            <a:r>
              <a:rPr lang="en-US" dirty="0">
                <a:solidFill>
                  <a:srgbClr val="00B050"/>
                </a:solidFill>
                <a:latin typeface="Arial" charset="0"/>
              </a:rPr>
              <a:t>Give us a call with any questions. Staff are available to answer your questions, Monday through Friday, 7:30 am till 5pm.</a:t>
            </a:r>
          </a:p>
          <a:p>
            <a:endParaRPr lang="en-US"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369" y="5426823"/>
            <a:ext cx="1219200" cy="1219200"/>
          </a:xfrm>
          <a:prstGeom prst="rect">
            <a:avLst/>
          </a:prstGeom>
        </p:spPr>
      </p:pic>
    </p:spTree>
    <p:extLst>
      <p:ext uri="{BB962C8B-B14F-4D97-AF65-F5344CB8AC3E}">
        <p14:creationId xmlns:p14="http://schemas.microsoft.com/office/powerpoint/2010/main" val="3428494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Us</a:t>
            </a:r>
          </a:p>
        </p:txBody>
      </p:sp>
      <p:sp>
        <p:nvSpPr>
          <p:cNvPr id="3" name="Content Placeholder 2"/>
          <p:cNvSpPr>
            <a:spLocks noGrp="1"/>
          </p:cNvSpPr>
          <p:nvPr>
            <p:ph idx="1"/>
          </p:nvPr>
        </p:nvSpPr>
        <p:spPr/>
        <p:txBody>
          <a:bodyPr/>
          <a:lstStyle/>
          <a:p>
            <a:pPr marL="0" indent="0" algn="ctr">
              <a:buNone/>
            </a:pPr>
            <a:r>
              <a:rPr lang="en-US" dirty="0">
                <a:solidFill>
                  <a:srgbClr val="00B050"/>
                </a:solidFill>
                <a:latin typeface="Arial" charset="0"/>
              </a:rPr>
              <a:t>Catastrophic Illness in Children Relief Fund</a:t>
            </a:r>
          </a:p>
          <a:p>
            <a:pPr marL="0" indent="0" algn="ctr">
              <a:buNone/>
            </a:pPr>
            <a:r>
              <a:rPr lang="en-US" dirty="0">
                <a:solidFill>
                  <a:srgbClr val="00B050"/>
                </a:solidFill>
                <a:latin typeface="Arial" charset="0"/>
              </a:rPr>
              <a:t>P.O. Box 728</a:t>
            </a:r>
          </a:p>
          <a:p>
            <a:pPr marL="0" indent="0" algn="ctr">
              <a:buNone/>
            </a:pPr>
            <a:r>
              <a:rPr lang="en-US" dirty="0">
                <a:solidFill>
                  <a:srgbClr val="00B050"/>
                </a:solidFill>
                <a:latin typeface="Arial" charset="0"/>
              </a:rPr>
              <a:t>Trenton, New Jersey 08625</a:t>
            </a:r>
          </a:p>
          <a:p>
            <a:pPr marL="0" indent="0" algn="ctr">
              <a:buNone/>
            </a:pPr>
            <a:r>
              <a:rPr lang="en-US" dirty="0">
                <a:solidFill>
                  <a:srgbClr val="00B050"/>
                </a:solidFill>
                <a:latin typeface="Arial" charset="0"/>
              </a:rPr>
              <a:t>Toll-free: 800-335-FUND</a:t>
            </a:r>
          </a:p>
          <a:p>
            <a:pPr marL="0" indent="0" algn="ctr">
              <a:buNone/>
            </a:pPr>
            <a:r>
              <a:rPr lang="en-US" dirty="0">
                <a:solidFill>
                  <a:srgbClr val="00B050"/>
                </a:solidFill>
                <a:latin typeface="Arial" charset="0"/>
              </a:rPr>
              <a:t>Local: 609-292-0600</a:t>
            </a:r>
          </a:p>
          <a:p>
            <a:pPr marL="0" indent="0" algn="ctr">
              <a:buNone/>
            </a:pPr>
            <a:r>
              <a:rPr lang="en-US" dirty="0">
                <a:solidFill>
                  <a:srgbClr val="00B050"/>
                </a:solidFill>
                <a:latin typeface="Arial" charset="0"/>
              </a:rPr>
              <a:t>Fax: 609-633-2947</a:t>
            </a:r>
          </a:p>
          <a:p>
            <a:pPr marL="0" indent="0" algn="ctr">
              <a:buNone/>
            </a:pPr>
            <a:r>
              <a:rPr lang="en-US" dirty="0">
                <a:solidFill>
                  <a:srgbClr val="00B050"/>
                </a:solidFill>
                <a:latin typeface="Arial" charset="0"/>
                <a:hlinkClick r:id="rId2"/>
              </a:rPr>
              <a:t>www.njcatastrophicfund.org</a:t>
            </a:r>
            <a:endParaRPr lang="en-US" dirty="0">
              <a:solidFill>
                <a:srgbClr val="00B050"/>
              </a:solidFill>
              <a:latin typeface="Arial" charset="0"/>
            </a:endParaRPr>
          </a:p>
          <a:p>
            <a:pPr marL="0" indent="0" algn="ctr">
              <a:buNone/>
            </a:pPr>
            <a:endParaRPr lang="en-US" dirty="0">
              <a:solidFill>
                <a:srgbClr val="00B050"/>
              </a:solidFill>
              <a:latin typeface="Arial" charset="0"/>
            </a:endParaRPr>
          </a:p>
          <a:p>
            <a:pPr marL="0" indent="0" algn="ctr">
              <a:buNone/>
            </a:pPr>
            <a:endParaRPr lang="en-US" dirty="0">
              <a:solidFill>
                <a:srgbClr val="00B050"/>
              </a:solidFill>
              <a:latin typeface="Arial" charset="0"/>
            </a:endParaRP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2955411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solidFill>
                  <a:srgbClr val="00B050"/>
                </a:solidFill>
              </a:rPr>
              <a:t>The Catastrophic Illness in Children Relief Fund is a financial assistance program for New Jersey families whose children have medical costs otherwise uncovered by insurance, state or federal programs, or other sources such as fundraising. The Fund is intended to assist in preserving a family's ability to cope with the responsibilities which accompany a child's significant health problems. </a:t>
            </a:r>
            <a:br>
              <a:rPr lang="en-US" dirty="0">
                <a:solidFill>
                  <a:srgbClr val="00B050"/>
                </a:solidFill>
              </a:rPr>
            </a:br>
            <a:r>
              <a:rPr lang="en-US" dirty="0"/>
              <a:t> </a:t>
            </a:r>
          </a:p>
          <a:p>
            <a:endParaRPr lang="en-US" dirty="0"/>
          </a:p>
        </p:txBody>
      </p:sp>
      <p:sp>
        <p:nvSpPr>
          <p:cNvPr id="4" name="Title 3"/>
          <p:cNvSpPr>
            <a:spLocks noGrp="1"/>
          </p:cNvSpPr>
          <p:nvPr>
            <p:ph type="title"/>
          </p:nvPr>
        </p:nvSpPr>
        <p:spPr/>
        <p:txBody>
          <a:bodyPr>
            <a:normAutofit fontScale="90000"/>
          </a:bodyPr>
          <a:lstStyle/>
          <a:p>
            <a:r>
              <a:rPr lang="en-US" dirty="0"/>
              <a:t>What is the Catastrophic Illness in Children Relief Fund?</a:t>
            </a:r>
          </a:p>
        </p:txBody>
      </p:sp>
      <p:pic>
        <p:nvPicPr>
          <p:cNvPr id="5" name="Picture 11" descr="hand bi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7336028" y="5105400"/>
            <a:ext cx="1306004" cy="159593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4067125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of the program</a:t>
            </a:r>
          </a:p>
        </p:txBody>
      </p:sp>
      <p:sp>
        <p:nvSpPr>
          <p:cNvPr id="3" name="Content Placeholder 2"/>
          <p:cNvSpPr>
            <a:spLocks noGrp="1"/>
          </p:cNvSpPr>
          <p:nvPr>
            <p:ph idx="1"/>
          </p:nvPr>
        </p:nvSpPr>
        <p:spPr>
          <a:xfrm>
            <a:off x="457200" y="1447800"/>
            <a:ext cx="8229600" cy="4373563"/>
          </a:xfrm>
        </p:spPr>
        <p:txBody>
          <a:bodyPr>
            <a:normAutofit lnSpcReduction="10000"/>
          </a:bodyPr>
          <a:lstStyle/>
          <a:p>
            <a:r>
              <a:rPr lang="en-US" sz="3000" dirty="0">
                <a:solidFill>
                  <a:srgbClr val="00B050"/>
                </a:solidFill>
              </a:rPr>
              <a:t>The program was created in 1988 by  legislation sponsored by Governor </a:t>
            </a:r>
            <a:r>
              <a:rPr lang="en-US" sz="3000" dirty="0" err="1">
                <a:solidFill>
                  <a:srgbClr val="00B050"/>
                </a:solidFill>
              </a:rPr>
              <a:t>DeFrancesco</a:t>
            </a:r>
            <a:r>
              <a:rPr lang="en-US" sz="3000" dirty="0">
                <a:solidFill>
                  <a:srgbClr val="00B050"/>
                </a:solidFill>
              </a:rPr>
              <a:t> to provide a financial safety net to New Jersey families.</a:t>
            </a:r>
          </a:p>
          <a:p>
            <a:r>
              <a:rPr lang="en-US" sz="3000" dirty="0">
                <a:solidFill>
                  <a:srgbClr val="00B050"/>
                </a:solidFill>
              </a:rPr>
              <a:t>For FY17 the Commission approved nearly 5 million in awards for 343 eligible families.</a:t>
            </a:r>
            <a:br>
              <a:rPr lang="en-US" sz="3000" dirty="0">
                <a:solidFill>
                  <a:srgbClr val="00B050"/>
                </a:solidFill>
              </a:rPr>
            </a:br>
            <a:endParaRPr lang="en-US" sz="3000" dirty="0">
              <a:solidFill>
                <a:srgbClr val="00B050"/>
              </a:solidFill>
            </a:endParaRPr>
          </a:p>
          <a:p>
            <a:r>
              <a:rPr lang="en-US" sz="3000" dirty="0">
                <a:solidFill>
                  <a:srgbClr val="00B050"/>
                </a:solidFill>
              </a:rPr>
              <a:t>To date, the program has helped </a:t>
            </a:r>
            <a:r>
              <a:rPr lang="en-US" sz="3000">
                <a:solidFill>
                  <a:srgbClr val="00B050"/>
                </a:solidFill>
              </a:rPr>
              <a:t>over 8,543 </a:t>
            </a:r>
            <a:r>
              <a:rPr lang="en-US" sz="3000" dirty="0">
                <a:solidFill>
                  <a:srgbClr val="00B050"/>
                </a:solidFill>
              </a:rPr>
              <a:t>applicants, and approved </a:t>
            </a:r>
            <a:r>
              <a:rPr lang="en-US" sz="3000">
                <a:solidFill>
                  <a:srgbClr val="00B050"/>
                </a:solidFill>
              </a:rPr>
              <a:t>over 176  </a:t>
            </a:r>
            <a:r>
              <a:rPr lang="en-US" sz="3000" dirty="0">
                <a:solidFill>
                  <a:srgbClr val="00B050"/>
                </a:solidFill>
              </a:rPr>
              <a:t>million dollars in awards.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36723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Funding sources	</a:t>
            </a:r>
          </a:p>
        </p:txBody>
      </p:sp>
      <p:sp>
        <p:nvSpPr>
          <p:cNvPr id="3" name="Content Placeholder 2"/>
          <p:cNvSpPr>
            <a:spLocks noGrp="1"/>
          </p:cNvSpPr>
          <p:nvPr>
            <p:ph idx="1"/>
          </p:nvPr>
        </p:nvSpPr>
        <p:spPr>
          <a:xfrm>
            <a:off x="457200" y="1295401"/>
            <a:ext cx="8229600" cy="4267200"/>
          </a:xfrm>
        </p:spPr>
        <p:txBody>
          <a:bodyPr>
            <a:normAutofit fontScale="92500" lnSpcReduction="10000"/>
          </a:bodyPr>
          <a:lstStyle/>
          <a:p>
            <a:r>
              <a:rPr lang="en-US" dirty="0">
                <a:solidFill>
                  <a:srgbClr val="00B050"/>
                </a:solidFill>
              </a:rPr>
              <a:t>The Catastrophic Illness in Children Relief Fund is a revolving non-lapsing trust fund.</a:t>
            </a:r>
            <a:br>
              <a:rPr lang="en-US" dirty="0">
                <a:solidFill>
                  <a:srgbClr val="00B050"/>
                </a:solidFill>
              </a:rPr>
            </a:br>
            <a:endParaRPr lang="en-US" dirty="0">
              <a:solidFill>
                <a:srgbClr val="00B050"/>
              </a:solidFill>
            </a:endParaRPr>
          </a:p>
          <a:p>
            <a:r>
              <a:rPr lang="en-US" dirty="0">
                <a:solidFill>
                  <a:srgbClr val="00B050"/>
                </a:solidFill>
              </a:rPr>
              <a:t>We collect our funds from an annual surcharge levied on all employers subject to the New Jersey Unemployment Compensation Law. The Fund receives $1.50 per employee from each business.</a:t>
            </a:r>
            <a:br>
              <a:rPr lang="en-US" dirty="0">
                <a:solidFill>
                  <a:srgbClr val="00B050"/>
                </a:solidFill>
              </a:rPr>
            </a:br>
            <a:endParaRPr lang="en-US" dirty="0">
              <a:solidFill>
                <a:srgbClr val="00B050"/>
              </a:solidFill>
            </a:endParaRPr>
          </a:p>
          <a:p>
            <a:r>
              <a:rPr lang="en-US" dirty="0">
                <a:solidFill>
                  <a:srgbClr val="00B050"/>
                </a:solidFill>
              </a:rPr>
              <a:t>No state or federal tax dollars are used.</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3673351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a:t>Eligibility Requirements</a:t>
            </a:r>
          </a:p>
        </p:txBody>
      </p:sp>
      <p:sp>
        <p:nvSpPr>
          <p:cNvPr id="3" name="Content Placeholder 2"/>
          <p:cNvSpPr>
            <a:spLocks noGrp="1"/>
          </p:cNvSpPr>
          <p:nvPr>
            <p:ph idx="1"/>
          </p:nvPr>
        </p:nvSpPr>
        <p:spPr>
          <a:xfrm>
            <a:off x="457200" y="990600"/>
            <a:ext cx="8229600" cy="4830763"/>
          </a:xfrm>
        </p:spPr>
        <p:txBody>
          <a:bodyPr>
            <a:normAutofit fontScale="92500" lnSpcReduction="10000"/>
          </a:bodyPr>
          <a:lstStyle/>
          <a:p>
            <a:r>
              <a:rPr lang="en-US" sz="3000" dirty="0">
                <a:solidFill>
                  <a:srgbClr val="00B050"/>
                </a:solidFill>
              </a:rPr>
              <a:t>The applicant parent must be a legal permanent resident of New Jersey for at least 3 months prior to applying</a:t>
            </a:r>
            <a:r>
              <a:rPr lang="en-US" sz="3000" b="1" dirty="0">
                <a:solidFill>
                  <a:srgbClr val="00B050"/>
                </a:solidFill>
              </a:rPr>
              <a:t>.</a:t>
            </a:r>
          </a:p>
          <a:p>
            <a:pPr marL="0" indent="0">
              <a:buNone/>
            </a:pPr>
            <a:endParaRPr lang="en-US" sz="900" b="1" dirty="0">
              <a:solidFill>
                <a:srgbClr val="00B050"/>
              </a:solidFill>
            </a:endParaRPr>
          </a:p>
          <a:p>
            <a:r>
              <a:rPr lang="en-US" sz="3000" dirty="0">
                <a:solidFill>
                  <a:srgbClr val="00B050"/>
                </a:solidFill>
              </a:rPr>
              <a:t>The child must be under the age of 22, when the expenses were incurred.</a:t>
            </a:r>
            <a:br>
              <a:rPr lang="en-US" sz="3000" dirty="0">
                <a:solidFill>
                  <a:srgbClr val="00B050"/>
                </a:solidFill>
              </a:rPr>
            </a:br>
            <a:endParaRPr lang="en-US" sz="900" dirty="0">
              <a:solidFill>
                <a:srgbClr val="00B050"/>
              </a:solidFill>
            </a:endParaRPr>
          </a:p>
          <a:p>
            <a:r>
              <a:rPr lang="en-US" sz="3000" dirty="0">
                <a:solidFill>
                  <a:srgbClr val="00B050"/>
                </a:solidFill>
              </a:rPr>
              <a:t>Medical expenses need to exceed 10% of the household income for the first $100,000 of income and 15% of any income over $100,000.</a:t>
            </a:r>
          </a:p>
          <a:p>
            <a:r>
              <a:rPr lang="en-US" sz="3000" dirty="0">
                <a:solidFill>
                  <a:srgbClr val="00B050"/>
                </a:solidFill>
              </a:rPr>
              <a:t>Expenses need to be incurred in a </a:t>
            </a:r>
            <a:r>
              <a:rPr lang="en-US" sz="3000" u="sng" dirty="0">
                <a:solidFill>
                  <a:srgbClr val="00B050"/>
                </a:solidFill>
              </a:rPr>
              <a:t>prior</a:t>
            </a:r>
            <a:r>
              <a:rPr lang="en-US" sz="3000" dirty="0">
                <a:solidFill>
                  <a:srgbClr val="00B050"/>
                </a:solidFill>
              </a:rPr>
              <a:t> 12 month time period.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5486400"/>
            <a:ext cx="1219200" cy="1219200"/>
          </a:xfrm>
          <a:prstGeom prst="rect">
            <a:avLst/>
          </a:prstGeom>
        </p:spPr>
      </p:pic>
    </p:spTree>
    <p:extLst>
      <p:ext uri="{BB962C8B-B14F-4D97-AF65-F5344CB8AC3E}">
        <p14:creationId xmlns:p14="http://schemas.microsoft.com/office/powerpoint/2010/main" val="3922724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What is a Catastrophic Illness?</a:t>
            </a:r>
          </a:p>
        </p:txBody>
      </p:sp>
      <p:sp>
        <p:nvSpPr>
          <p:cNvPr id="3" name="Content Placeholder 2"/>
          <p:cNvSpPr>
            <a:spLocks noGrp="1"/>
          </p:cNvSpPr>
          <p:nvPr>
            <p:ph idx="1"/>
          </p:nvPr>
        </p:nvSpPr>
        <p:spPr>
          <a:xfrm>
            <a:off x="430530" y="990600"/>
            <a:ext cx="8229600" cy="4906963"/>
          </a:xfrm>
        </p:spPr>
        <p:txBody>
          <a:bodyPr>
            <a:normAutofit lnSpcReduction="10000"/>
          </a:bodyPr>
          <a:lstStyle/>
          <a:p>
            <a:r>
              <a:rPr lang="en-US" dirty="0">
                <a:solidFill>
                  <a:srgbClr val="00B050"/>
                </a:solidFill>
              </a:rPr>
              <a:t>“Catastrophic illness” refers to the financial impact of a child’s medical condition.</a:t>
            </a:r>
            <a:br>
              <a:rPr lang="en-US" dirty="0">
                <a:solidFill>
                  <a:srgbClr val="00B050"/>
                </a:solidFill>
              </a:rPr>
            </a:br>
            <a:endParaRPr lang="en-US" dirty="0">
              <a:solidFill>
                <a:srgbClr val="00B050"/>
              </a:solidFill>
            </a:endParaRPr>
          </a:p>
          <a:p>
            <a:r>
              <a:rPr lang="en-US" dirty="0">
                <a:solidFill>
                  <a:srgbClr val="00B050"/>
                </a:solidFill>
              </a:rPr>
              <a:t>There are no minimum or maximum income limits.</a:t>
            </a:r>
            <a:br>
              <a:rPr lang="en-US" dirty="0">
                <a:solidFill>
                  <a:srgbClr val="00B050"/>
                </a:solidFill>
              </a:rPr>
            </a:br>
            <a:endParaRPr lang="en-US" dirty="0">
              <a:solidFill>
                <a:srgbClr val="00B050"/>
              </a:solidFill>
            </a:endParaRPr>
          </a:p>
          <a:p>
            <a:r>
              <a:rPr lang="en-US" dirty="0">
                <a:solidFill>
                  <a:srgbClr val="00B050"/>
                </a:solidFill>
              </a:rPr>
              <a:t>There is no limitation by diagnosis or condition. We consider a wide range of diagnoses, both temporary (i.e. fractures) and permanent (i.e. cerebral palsy).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638800"/>
            <a:ext cx="1219200" cy="1219200"/>
          </a:xfrm>
          <a:prstGeom prst="rect">
            <a:avLst/>
          </a:prstGeom>
        </p:spPr>
      </p:pic>
    </p:spTree>
    <p:extLst>
      <p:ext uri="{BB962C8B-B14F-4D97-AF65-F5344CB8AC3E}">
        <p14:creationId xmlns:p14="http://schemas.microsoft.com/office/powerpoint/2010/main" val="3530766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Limit for Application</a:t>
            </a:r>
          </a:p>
        </p:txBody>
      </p:sp>
      <p:sp>
        <p:nvSpPr>
          <p:cNvPr id="3" name="Content Placeholder 2"/>
          <p:cNvSpPr>
            <a:spLocks noGrp="1"/>
          </p:cNvSpPr>
          <p:nvPr>
            <p:ph idx="1"/>
          </p:nvPr>
        </p:nvSpPr>
        <p:spPr/>
        <p:txBody>
          <a:bodyPr/>
          <a:lstStyle/>
          <a:p>
            <a:r>
              <a:rPr lang="en-US" dirty="0">
                <a:solidFill>
                  <a:srgbClr val="00B050"/>
                </a:solidFill>
              </a:rPr>
              <a:t>There is NO Deadline or Statute of Limitations to apply for assistance from the Fund.</a:t>
            </a:r>
            <a:br>
              <a:rPr lang="en-US" dirty="0">
                <a:solidFill>
                  <a:srgbClr val="00B050"/>
                </a:solidFill>
              </a:rPr>
            </a:br>
            <a:endParaRPr lang="en-US" dirty="0">
              <a:solidFill>
                <a:srgbClr val="00B050"/>
              </a:solidFill>
            </a:endParaRPr>
          </a:p>
          <a:p>
            <a:r>
              <a:rPr lang="en-US" dirty="0">
                <a:solidFill>
                  <a:srgbClr val="00B050"/>
                </a:solidFill>
              </a:rPr>
              <a:t>Medical Expenses may go back as far as 1988.</a:t>
            </a:r>
          </a:p>
          <a:p>
            <a:endParaRPr lang="en-US" dirty="0">
              <a:solidFill>
                <a:srgbClr val="00B050"/>
              </a:solidFill>
            </a:endParaRPr>
          </a:p>
          <a:p>
            <a:r>
              <a:rPr lang="en-US" dirty="0">
                <a:solidFill>
                  <a:srgbClr val="00B050"/>
                </a:solidFill>
              </a:rPr>
              <a:t>Families may re-apply annually.</a:t>
            </a:r>
            <a:br>
              <a:rPr lang="en-US" dirty="0">
                <a:solidFill>
                  <a:srgbClr val="00B050"/>
                </a:solidFill>
              </a:rPr>
            </a:br>
            <a:endParaRPr lang="en-US" dirty="0">
              <a:solidFill>
                <a:srgbClr val="00B050"/>
              </a:solidFill>
            </a:endParaRPr>
          </a:p>
          <a:p>
            <a:pPr marL="0" indent="0">
              <a:buNone/>
            </a:pPr>
            <a:r>
              <a:rPr lang="en-US" dirty="0">
                <a:solidFill>
                  <a:srgbClr val="00B050"/>
                </a:solidFill>
              </a:rPr>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5410200"/>
            <a:ext cx="1219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7323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Potentially Eligible Expenses </a:t>
            </a:r>
          </a:p>
        </p:txBody>
      </p:sp>
      <p:sp>
        <p:nvSpPr>
          <p:cNvPr id="3" name="Content Placeholder 2"/>
          <p:cNvSpPr>
            <a:spLocks noGrp="1"/>
          </p:cNvSpPr>
          <p:nvPr>
            <p:ph idx="1"/>
          </p:nvPr>
        </p:nvSpPr>
        <p:spPr>
          <a:xfrm>
            <a:off x="457200" y="1295401"/>
            <a:ext cx="8229600" cy="4495799"/>
          </a:xfrm>
        </p:spPr>
        <p:txBody>
          <a:bodyPr numCol="2">
            <a:noAutofit/>
          </a:bodyPr>
          <a:lstStyle/>
          <a:p>
            <a:pPr>
              <a:lnSpc>
                <a:spcPct val="80000"/>
              </a:lnSpc>
            </a:pPr>
            <a:r>
              <a:rPr lang="en-US" dirty="0">
                <a:solidFill>
                  <a:srgbClr val="00B050"/>
                </a:solidFill>
                <a:cs typeface="Arial" charset="0"/>
              </a:rPr>
              <a:t>Physician Services</a:t>
            </a:r>
          </a:p>
          <a:p>
            <a:pPr>
              <a:lnSpc>
                <a:spcPct val="80000"/>
              </a:lnSpc>
            </a:pPr>
            <a:r>
              <a:rPr lang="en-US" dirty="0">
                <a:solidFill>
                  <a:srgbClr val="00B050"/>
                </a:solidFill>
                <a:cs typeface="Arial" charset="0"/>
              </a:rPr>
              <a:t>Transportation (mileage, tolls, etc.)</a:t>
            </a:r>
          </a:p>
          <a:p>
            <a:pPr>
              <a:lnSpc>
                <a:spcPct val="80000"/>
              </a:lnSpc>
            </a:pPr>
            <a:r>
              <a:rPr lang="en-US" dirty="0">
                <a:solidFill>
                  <a:srgbClr val="00B050"/>
                </a:solidFill>
                <a:cs typeface="Arial" charset="0"/>
              </a:rPr>
              <a:t>Pharmacy</a:t>
            </a:r>
          </a:p>
          <a:p>
            <a:pPr>
              <a:lnSpc>
                <a:spcPct val="80000"/>
              </a:lnSpc>
            </a:pPr>
            <a:r>
              <a:rPr lang="en-US" dirty="0">
                <a:solidFill>
                  <a:srgbClr val="00B050"/>
                </a:solidFill>
                <a:cs typeface="Arial" charset="0"/>
              </a:rPr>
              <a:t>Therapies</a:t>
            </a:r>
          </a:p>
          <a:p>
            <a:pPr>
              <a:lnSpc>
                <a:spcPct val="80000"/>
              </a:lnSpc>
            </a:pPr>
            <a:r>
              <a:rPr lang="en-US" dirty="0">
                <a:solidFill>
                  <a:srgbClr val="00B050"/>
                </a:solidFill>
                <a:cs typeface="Arial" charset="0"/>
              </a:rPr>
              <a:t>Hospitalization</a:t>
            </a:r>
          </a:p>
          <a:p>
            <a:pPr>
              <a:lnSpc>
                <a:spcPct val="80000"/>
              </a:lnSpc>
            </a:pPr>
            <a:r>
              <a:rPr lang="en-US" dirty="0">
                <a:solidFill>
                  <a:srgbClr val="00B050"/>
                </a:solidFill>
                <a:cs typeface="Arial" charset="0"/>
              </a:rPr>
              <a:t>Home Modifications</a:t>
            </a:r>
          </a:p>
          <a:p>
            <a:pPr>
              <a:lnSpc>
                <a:spcPct val="80000"/>
              </a:lnSpc>
            </a:pPr>
            <a:r>
              <a:rPr lang="en-US" dirty="0">
                <a:solidFill>
                  <a:srgbClr val="00B050"/>
                </a:solidFill>
                <a:cs typeface="Arial" charset="0"/>
              </a:rPr>
              <a:t>Durable Medical Equipment	</a:t>
            </a:r>
          </a:p>
          <a:p>
            <a:pPr>
              <a:lnSpc>
                <a:spcPct val="80000"/>
              </a:lnSpc>
            </a:pPr>
            <a:endParaRPr lang="en-US" dirty="0">
              <a:solidFill>
                <a:srgbClr val="00B050"/>
              </a:solidFill>
              <a:cs typeface="Arial" charset="0"/>
            </a:endParaRPr>
          </a:p>
          <a:p>
            <a:pPr>
              <a:lnSpc>
                <a:spcPct val="80000"/>
              </a:lnSpc>
            </a:pPr>
            <a:r>
              <a:rPr lang="en-US" dirty="0">
                <a:solidFill>
                  <a:srgbClr val="00B050"/>
                </a:solidFill>
                <a:cs typeface="Arial" charset="0"/>
              </a:rPr>
              <a:t>Disposable Medical Supplies</a:t>
            </a:r>
          </a:p>
          <a:p>
            <a:pPr>
              <a:lnSpc>
                <a:spcPct val="80000"/>
              </a:lnSpc>
            </a:pPr>
            <a:r>
              <a:rPr lang="en-US" dirty="0">
                <a:solidFill>
                  <a:srgbClr val="00B050"/>
                </a:solidFill>
                <a:cs typeface="Arial" charset="0"/>
              </a:rPr>
              <a:t>Laboratory Costs	</a:t>
            </a:r>
          </a:p>
          <a:p>
            <a:pPr>
              <a:lnSpc>
                <a:spcPct val="80000"/>
              </a:lnSpc>
            </a:pPr>
            <a:r>
              <a:rPr lang="en-US" dirty="0">
                <a:solidFill>
                  <a:srgbClr val="00B050"/>
                </a:solidFill>
                <a:cs typeface="Arial" charset="0"/>
              </a:rPr>
              <a:t>Hotels for out-of-state medical visits</a:t>
            </a:r>
          </a:p>
          <a:p>
            <a:pPr>
              <a:lnSpc>
                <a:spcPct val="80000"/>
              </a:lnSpc>
            </a:pPr>
            <a:r>
              <a:rPr lang="en-US" dirty="0">
                <a:solidFill>
                  <a:srgbClr val="00B050"/>
                </a:solidFill>
                <a:cs typeface="Arial" charset="0"/>
              </a:rPr>
              <a:t>Home Health Care</a:t>
            </a:r>
          </a:p>
          <a:p>
            <a:pPr>
              <a:lnSpc>
                <a:spcPct val="80000"/>
              </a:lnSpc>
            </a:pPr>
            <a:r>
              <a:rPr lang="en-US" dirty="0">
                <a:solidFill>
                  <a:srgbClr val="00B050"/>
                </a:solidFill>
                <a:cs typeface="Arial" charset="0"/>
              </a:rPr>
              <a:t>Long Term Care	</a:t>
            </a:r>
          </a:p>
          <a:p>
            <a:pPr>
              <a:lnSpc>
                <a:spcPct val="80000"/>
              </a:lnSpc>
            </a:pPr>
            <a:r>
              <a:rPr lang="en-US" dirty="0">
                <a:solidFill>
                  <a:srgbClr val="00B050"/>
                </a:solidFill>
                <a:cs typeface="Arial" charset="0"/>
              </a:rPr>
              <a:t>Modified Vehicles	</a:t>
            </a:r>
          </a:p>
          <a:p>
            <a:pPr>
              <a:lnSpc>
                <a:spcPct val="80000"/>
              </a:lnSpc>
            </a:pPr>
            <a:r>
              <a:rPr lang="en-US" dirty="0">
                <a:solidFill>
                  <a:srgbClr val="00B050"/>
                </a:solidFill>
                <a:cs typeface="Arial" charset="0"/>
              </a:rPr>
              <a:t>Funeral Expenses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293553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dirty="0"/>
              <a:t>What is not covered?</a:t>
            </a:r>
          </a:p>
        </p:txBody>
      </p:sp>
      <p:sp>
        <p:nvSpPr>
          <p:cNvPr id="3" name="Content Placeholder 2"/>
          <p:cNvSpPr>
            <a:spLocks noGrp="1"/>
          </p:cNvSpPr>
          <p:nvPr>
            <p:ph idx="1"/>
          </p:nvPr>
        </p:nvSpPr>
        <p:spPr>
          <a:xfrm>
            <a:off x="457200" y="1219200"/>
            <a:ext cx="8229600" cy="4343399"/>
          </a:xfrm>
        </p:spPr>
        <p:txBody>
          <a:bodyPr>
            <a:normAutofit/>
          </a:bodyPr>
          <a:lstStyle/>
          <a:p>
            <a:r>
              <a:rPr lang="en-US" dirty="0">
                <a:solidFill>
                  <a:srgbClr val="00B050"/>
                </a:solidFill>
              </a:rPr>
              <a:t>Insurance premiums (used for eligibility only).</a:t>
            </a:r>
          </a:p>
          <a:p>
            <a:r>
              <a:rPr lang="en-US" dirty="0">
                <a:solidFill>
                  <a:srgbClr val="00B050"/>
                </a:solidFill>
              </a:rPr>
              <a:t>Cosmetic surgery.</a:t>
            </a:r>
          </a:p>
          <a:p>
            <a:r>
              <a:rPr lang="en-US" dirty="0">
                <a:solidFill>
                  <a:srgbClr val="00B050"/>
                </a:solidFill>
              </a:rPr>
              <a:t>Modifications on vacation homes or rentals.</a:t>
            </a:r>
          </a:p>
          <a:p>
            <a:r>
              <a:rPr lang="en-US" dirty="0">
                <a:solidFill>
                  <a:srgbClr val="00B050"/>
                </a:solidFill>
              </a:rPr>
              <a:t>Supplements and food.</a:t>
            </a:r>
          </a:p>
          <a:p>
            <a:r>
              <a:rPr lang="en-US" dirty="0">
                <a:solidFill>
                  <a:srgbClr val="00B050"/>
                </a:solidFill>
              </a:rPr>
              <a:t>Educational expenses.</a:t>
            </a:r>
          </a:p>
          <a:p>
            <a:r>
              <a:rPr lang="en-US" dirty="0">
                <a:solidFill>
                  <a:srgbClr val="00B050"/>
                </a:solidFill>
              </a:rPr>
              <a:t>Vision and Listening Therapy.</a:t>
            </a:r>
          </a:p>
          <a:p>
            <a:r>
              <a:rPr lang="en-US" dirty="0">
                <a:solidFill>
                  <a:srgbClr val="00B050"/>
                </a:solidFill>
              </a:rPr>
              <a:t>Treatments not approved by the FDA.</a:t>
            </a:r>
          </a:p>
          <a:p>
            <a:pPr lvl="1"/>
            <a:endParaRPr lang="en-US" dirty="0">
              <a:solidFill>
                <a:srgbClr val="00B050"/>
              </a:solidFill>
            </a:endParaRPr>
          </a:p>
          <a:p>
            <a:pPr lvl="1"/>
            <a:endParaRPr lang="en-US" dirty="0">
              <a:solidFill>
                <a:srgbClr val="00B050"/>
              </a:solidFill>
            </a:endParaRPr>
          </a:p>
          <a:p>
            <a:pPr lvl="1"/>
            <a:endParaRPr lang="en-US" dirty="0">
              <a:solidFill>
                <a:srgbClr val="00B050"/>
              </a:solidFill>
            </a:endParaRPr>
          </a:p>
          <a:p>
            <a:pPr marL="457200" lvl="1" indent="0">
              <a:buNone/>
            </a:pPr>
            <a:endParaRPr lang="en-US"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5426823"/>
            <a:ext cx="1219200" cy="1219200"/>
          </a:xfrm>
          <a:prstGeom prst="rect">
            <a:avLst/>
          </a:prstGeom>
        </p:spPr>
      </p:pic>
    </p:spTree>
    <p:extLst>
      <p:ext uri="{BB962C8B-B14F-4D97-AF65-F5344CB8AC3E}">
        <p14:creationId xmlns:p14="http://schemas.microsoft.com/office/powerpoint/2010/main" val="1790013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2227</TotalTime>
  <Words>1051</Words>
  <Application>Microsoft Office PowerPoint</Application>
  <PresentationFormat>On-screen Show (4:3)</PresentationFormat>
  <Paragraphs>144</Paragraphs>
  <Slides>18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Catastrophic Illness in Children  Relief Fund Commission</vt:lpstr>
      <vt:lpstr>What is the Catastrophic Illness in Children Relief Fund?</vt:lpstr>
      <vt:lpstr>History of the program</vt:lpstr>
      <vt:lpstr> Funding sources </vt:lpstr>
      <vt:lpstr>Eligibility Requirements</vt:lpstr>
      <vt:lpstr>What is a Catastrophic Illness?</vt:lpstr>
      <vt:lpstr>Time Limit for Application</vt:lpstr>
      <vt:lpstr>Potentially Eligible Expenses </vt:lpstr>
      <vt:lpstr>What is not covered?</vt:lpstr>
      <vt:lpstr>Capped Expenses </vt:lpstr>
      <vt:lpstr>What must be submitted for an application to be processed?</vt:lpstr>
      <vt:lpstr>What must be submitted for an application to be processed?</vt:lpstr>
      <vt:lpstr>Time Frame for Processing Applications </vt:lpstr>
      <vt:lpstr>Limitations for Families</vt:lpstr>
      <vt:lpstr>How Families apply?</vt:lpstr>
      <vt:lpstr>How Can Hospitals Help?</vt:lpstr>
      <vt:lpstr>Spread the Word!</vt:lpstr>
      <vt:lpstr>Contact Us</vt:lpstr>
    </vt:vector>
  </TitlesOfParts>
  <Company>NJ Department of Human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Illness in Children Relief Fund Commission</dc:title>
  <dc:creator>Windows User</dc:creator>
  <cp:lastModifiedBy>Sarah Miller</cp:lastModifiedBy>
  <cp:revision>64</cp:revision>
  <cp:lastPrinted>2017-06-28T14:17:31Z</cp:lastPrinted>
  <dcterms:created xsi:type="dcterms:W3CDTF">2014-06-11T18:20:07Z</dcterms:created>
  <dcterms:modified xsi:type="dcterms:W3CDTF">2022-07-18T18:53:22Z</dcterms:modified>
</cp:coreProperties>
</file>