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 id="2147483794" r:id="rId5"/>
    <p:sldMasterId id="2147483830" r:id="rId6"/>
    <p:sldMasterId id="2147483866" r:id="rId7"/>
    <p:sldMasterId id="2147483891" r:id="rId8"/>
    <p:sldMasterId id="2147483909" r:id="rId9"/>
    <p:sldMasterId id="2147483970" r:id="rId10"/>
  </p:sldMasterIdLst>
  <p:notesMasterIdLst>
    <p:notesMasterId r:id="rId39"/>
  </p:notesMasterIdLst>
  <p:handoutMasterIdLst>
    <p:handoutMasterId r:id="rId40"/>
  </p:handoutMasterIdLst>
  <p:sldIdLst>
    <p:sldId id="418" r:id="rId11"/>
    <p:sldId id="426" r:id="rId12"/>
    <p:sldId id="450" r:id="rId13"/>
    <p:sldId id="452" r:id="rId14"/>
    <p:sldId id="453" r:id="rId15"/>
    <p:sldId id="434" r:id="rId16"/>
    <p:sldId id="428" r:id="rId17"/>
    <p:sldId id="431" r:id="rId18"/>
    <p:sldId id="430" r:id="rId19"/>
    <p:sldId id="429" r:id="rId20"/>
    <p:sldId id="398" r:id="rId21"/>
    <p:sldId id="396" r:id="rId22"/>
    <p:sldId id="397" r:id="rId23"/>
    <p:sldId id="402" r:id="rId24"/>
    <p:sldId id="403" r:id="rId25"/>
    <p:sldId id="406" r:id="rId26"/>
    <p:sldId id="454" r:id="rId27"/>
    <p:sldId id="455" r:id="rId28"/>
    <p:sldId id="433" r:id="rId29"/>
    <p:sldId id="444" r:id="rId30"/>
    <p:sldId id="445" r:id="rId31"/>
    <p:sldId id="409" r:id="rId32"/>
    <p:sldId id="411" r:id="rId33"/>
    <p:sldId id="412" r:id="rId34"/>
    <p:sldId id="413" r:id="rId35"/>
    <p:sldId id="414" r:id="rId36"/>
    <p:sldId id="415" r:id="rId37"/>
    <p:sldId id="424" r:id="rId38"/>
  </p:sldIdLst>
  <p:sldSz cx="9144000" cy="6858000" type="screen4x3"/>
  <p:notesSz cx="7010400" cy="92964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C114A1-2DC4-4574-A56D-2D11C4BA8703}">
          <p14:sldIdLst>
            <p14:sldId id="418"/>
            <p14:sldId id="426"/>
          </p14:sldIdLst>
        </p14:section>
        <p14:section name="Overview of New Jersey Mediicaid" id="{7C3C1EA4-8965-4323-962E-B8834EECCBE7}">
          <p14:sldIdLst>
            <p14:sldId id="450"/>
            <p14:sldId id="452"/>
            <p14:sldId id="453"/>
          </p14:sldIdLst>
        </p14:section>
        <p14:section name="Prior Authorization and Claims Submission" id="{E8816318-8764-4F92-9749-D7BC2AA38280}">
          <p14:sldIdLst>
            <p14:sldId id="434"/>
            <p14:sldId id="428"/>
            <p14:sldId id="431"/>
            <p14:sldId id="430"/>
            <p14:sldId id="429"/>
            <p14:sldId id="398"/>
          </p14:sldIdLst>
        </p14:section>
        <p14:section name="Continuity of Care" id="{177C44D3-1E77-41EC-9613-96608315BD5C}">
          <p14:sldIdLst>
            <p14:sldId id="396"/>
            <p14:sldId id="397"/>
          </p14:sldIdLst>
        </p14:section>
        <p14:section name="Utilization Appeals" id="{F8D6BB90-57E7-4D79-9664-0E3F55DC19D9}">
          <p14:sldIdLst>
            <p14:sldId id="402"/>
            <p14:sldId id="403"/>
            <p14:sldId id="406"/>
          </p14:sldIdLst>
        </p14:section>
        <p14:section name="Hosptial Newsletter Updates" id="{95D9D377-D338-4F46-87D5-B2C254D4B4D3}">
          <p14:sldIdLst>
            <p14:sldId id="454"/>
            <p14:sldId id="455"/>
          </p14:sldIdLst>
        </p14:section>
        <p14:section name="Resources for Providers and Stakeholders" id="{265B33DF-0574-473B-9E53-908CE113D70C}">
          <p14:sldIdLst>
            <p14:sldId id="433"/>
            <p14:sldId id="444"/>
            <p14:sldId id="445"/>
            <p14:sldId id="409"/>
            <p14:sldId id="411"/>
            <p14:sldId id="412"/>
            <p14:sldId id="413"/>
            <p14:sldId id="414"/>
            <p14:sldId id="415"/>
            <p14:sldId id="4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5594"/>
    <a:srgbClr val="898989"/>
    <a:srgbClr val="F0D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453" autoAdjust="0"/>
  </p:normalViewPr>
  <p:slideViewPr>
    <p:cSldViewPr snapToGrid="0">
      <p:cViewPr varScale="1">
        <p:scale>
          <a:sx n="81" d="100"/>
          <a:sy n="81" d="100"/>
        </p:scale>
        <p:origin x="151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C92169F-2D53-4ECA-820F-5CB237490C67}" type="datetimeFigureOut">
              <a:rPr lang="en-US" smtClean="0"/>
              <a:t>7/18/2022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4CCA9A0-7959-4908-BD7D-B830EDDC9E8A}" type="slidenum">
              <a:rPr lang="en-US" smtClean="0"/>
              <a:t>‹#›</a:t>
            </a:fld>
            <a:endParaRPr lang="en-US"/>
          </a:p>
        </p:txBody>
      </p:sp>
    </p:spTree>
    <p:extLst>
      <p:ext uri="{BB962C8B-B14F-4D97-AF65-F5344CB8AC3E}">
        <p14:creationId xmlns:p14="http://schemas.microsoft.com/office/powerpoint/2010/main" val="3246708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F3395365-B9CD-4E2F-940B-CDAC9C5B1A77}" type="datetimeFigureOut">
              <a:rPr lang="en-US" smtClean="0"/>
              <a:t>7/18/2022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56F99C6D-F769-40B6-A12E-F8E8CABE6833}" type="slidenum">
              <a:rPr lang="en-US" smtClean="0"/>
              <a:t>‹#›</a:t>
            </a:fld>
            <a:endParaRPr lang="en-US" dirty="0"/>
          </a:p>
        </p:txBody>
      </p:sp>
    </p:spTree>
    <p:extLst>
      <p:ext uri="{BB962C8B-B14F-4D97-AF65-F5344CB8AC3E}">
        <p14:creationId xmlns:p14="http://schemas.microsoft.com/office/powerpoint/2010/main" val="1213694021"/>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2DFC7-3591-4C46-AA7E-9CFFF3173A5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57466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i="1" dirty="0">
                <a:solidFill>
                  <a:srgbClr val="FF0000"/>
                </a:solidFill>
              </a:rPr>
              <a:t>If a change in Managed Care Organization or Fee for Service Enrollment occurs approved Custodial services with an active authorization will be honored for 60 days unless there is a change in treatment plan. (4.6.5. D 6)</a:t>
            </a:r>
          </a:p>
          <a:p>
            <a:r>
              <a:rPr lang="en-US" dirty="0"/>
              <a:t>The new contractor will visit the member within 45 calendar days of the members enrollment to review existing NJ Choice assessment (4.1.1.F)</a:t>
            </a:r>
          </a:p>
          <a:p>
            <a:endParaRPr lang="en-US" dirty="0"/>
          </a:p>
        </p:txBody>
      </p:sp>
      <p:sp>
        <p:nvSpPr>
          <p:cNvPr id="4" name="Slide Number Placeholder 3"/>
          <p:cNvSpPr>
            <a:spLocks noGrp="1"/>
          </p:cNvSpPr>
          <p:nvPr>
            <p:ph type="sldNum" sz="quarter" idx="10"/>
          </p:nvPr>
        </p:nvSpPr>
        <p:spPr/>
        <p:txBody>
          <a:bodyPr/>
          <a:lstStyle/>
          <a:p>
            <a:fld id="{02E57ACA-1DBB-46F0-AA8A-D2A0E731F8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75496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400" dirty="0">
              <a:ea typeface="Calibri"/>
              <a:cs typeface="Times New Roman"/>
            </a:endParaRPr>
          </a:p>
        </p:txBody>
      </p:sp>
      <p:sp>
        <p:nvSpPr>
          <p:cNvPr id="4" name="Header Placeholder 3"/>
          <p:cNvSpPr>
            <a:spLocks noGrp="1"/>
          </p:cNvSpPr>
          <p:nvPr>
            <p:ph type="hdr" sz="quarter" idx="10"/>
          </p:nvPr>
        </p:nvSpPr>
        <p:spPr/>
        <p:txBody>
          <a:bodyPr/>
          <a:lstStyle/>
          <a:p>
            <a:r>
              <a:rPr lang="en-US" dirty="0">
                <a:solidFill>
                  <a:prstClr val="black"/>
                </a:solidFill>
              </a:rPr>
              <a:t>.</a:t>
            </a:r>
          </a:p>
        </p:txBody>
      </p:sp>
      <p:sp>
        <p:nvSpPr>
          <p:cNvPr id="5" name="Slide Number Placeholder 4"/>
          <p:cNvSpPr>
            <a:spLocks noGrp="1"/>
          </p:cNvSpPr>
          <p:nvPr>
            <p:ph type="sldNum" sz="quarter" idx="11"/>
          </p:nvPr>
        </p:nvSpPr>
        <p:spPr/>
        <p:txBody>
          <a:bodyPr/>
          <a:lstStyle/>
          <a:p>
            <a:fld id="{02E57ACA-1DBB-46F0-AA8A-D2A0E731F83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88033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4307">
              <a:defRPr/>
            </a:pPr>
            <a:r>
              <a:rPr lang="en-US" dirty="0"/>
              <a:t>Addresses provider inquiries and/or complaints as it relates to Managed Care Organization (MCO) contracting, credentialing, reimbursement, authorizations and appeals, and conducts complaint resolution tracking/reporting </a:t>
            </a:r>
          </a:p>
          <a:p>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23682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4307">
              <a:defRPr/>
            </a:pPr>
            <a:r>
              <a:rPr lang="en-US" dirty="0"/>
              <a:t>Addresses provider inquiries and/or complaints as it relates to Managed Care Organization (MCO) contracting, credentialing, reimbursement, authorizations and appeals, and conducts complaint resolution tracking/reporting </a:t>
            </a:r>
          </a:p>
          <a:p>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236829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400" dirty="0">
              <a:ea typeface="Calibri"/>
              <a:cs typeface="Times New Roman"/>
            </a:endParaRPr>
          </a:p>
        </p:txBody>
      </p:sp>
      <p:sp>
        <p:nvSpPr>
          <p:cNvPr id="4" name="Header Placeholder 3"/>
          <p:cNvSpPr>
            <a:spLocks noGrp="1"/>
          </p:cNvSpPr>
          <p:nvPr>
            <p:ph type="hdr" sz="quarter" idx="10"/>
          </p:nvPr>
        </p:nvSpPr>
        <p:spPr/>
        <p:txBody>
          <a:bodyPr/>
          <a:lstStyle/>
          <a:p>
            <a:r>
              <a:rPr lang="en-US" dirty="0">
                <a:solidFill>
                  <a:prstClr val="black"/>
                </a:solidFill>
              </a:rPr>
              <a:t>.</a:t>
            </a:r>
          </a:p>
        </p:txBody>
      </p:sp>
      <p:sp>
        <p:nvSpPr>
          <p:cNvPr id="5" name="Slide Number Placeholder 4"/>
          <p:cNvSpPr>
            <a:spLocks noGrp="1"/>
          </p:cNvSpPr>
          <p:nvPr>
            <p:ph type="sldNum" sz="quarter" idx="11"/>
          </p:nvPr>
        </p:nvSpPr>
        <p:spPr/>
        <p:txBody>
          <a:bodyPr/>
          <a:lstStyle/>
          <a:p>
            <a:fld id="{02E57ACA-1DBB-46F0-AA8A-D2A0E731F833}"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88033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endParaRPr lang="en-US" baseline="0" dirty="0"/>
          </a:p>
          <a:p>
            <a:pPr defTabSz="914300">
              <a:defRPr/>
            </a:pPr>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894430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4" name="Slide Number Placeholder 3"/>
          <p:cNvSpPr>
            <a:spLocks noGrp="1"/>
          </p:cNvSpPr>
          <p:nvPr>
            <p:ph type="sldNum" sz="quarter" idx="10"/>
          </p:nvPr>
        </p:nvSpPr>
        <p:spPr/>
        <p:txBody>
          <a:bodyPr/>
          <a:lstStyle/>
          <a:p>
            <a:fld id="{7CF90FAF-9D7E-4A23-9C1F-ABFC47CB62A5}" type="slidenum">
              <a:rPr lang="en-US" smtClean="0">
                <a:solidFill>
                  <a:prstClr val="black"/>
                </a:solidFill>
              </a:rPr>
              <a:pPr/>
              <a:t>21</a:t>
            </a:fld>
            <a:endParaRPr lang="en-US" dirty="0">
              <a:solidFill>
                <a:prstClr val="black"/>
              </a:solidFill>
            </a:endParaRPr>
          </a:p>
        </p:txBody>
      </p:sp>
      <p:sp>
        <p:nvSpPr>
          <p:cNvPr id="5" name="Notes Placeholder 4"/>
          <p:cNvSpPr>
            <a:spLocks noGrp="1"/>
          </p:cNvSpPr>
          <p:nvPr>
            <p:ph type="body" sz="quarter" idx="11"/>
          </p:nvPr>
        </p:nvSpPr>
        <p:spPr/>
        <p:txBody>
          <a:bodyPr/>
          <a:lstStyle/>
          <a:p>
            <a:endParaRPr lang="en-US" dirty="0"/>
          </a:p>
        </p:txBody>
      </p:sp>
    </p:spTree>
    <p:extLst>
      <p:ext uri="{BB962C8B-B14F-4D97-AF65-F5344CB8AC3E}">
        <p14:creationId xmlns:p14="http://schemas.microsoft.com/office/powerpoint/2010/main" val="189443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4307">
              <a:defRPr/>
            </a:pPr>
            <a:r>
              <a:rPr lang="en-US" dirty="0"/>
              <a:t>Addresses provider inquiries and/or complaints as it relates to Managed Care Organization (MCO) contracting, credentialing, reimbursement, authorizations and appeals, and conducts complaint resolution tracking/reporting </a:t>
            </a:r>
          </a:p>
          <a:p>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36829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4307">
              <a:defRPr/>
            </a:pPr>
            <a:r>
              <a:rPr lang="en-US" dirty="0"/>
              <a:t>Addresses provider inquiries and/or complaints as it relates to Managed Care Organization (MCO) contracting, credentialing, reimbursement, authorizations and appeals, and conducts complaint resolution tracking/reporting </a:t>
            </a:r>
          </a:p>
          <a:p>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23682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914307">
              <a:defRPr/>
            </a:pPr>
            <a:r>
              <a:rPr lang="en-US" dirty="0"/>
              <a:t>Addresses provider inquiries and/or complaints as it relates to Managed Care Organization (MCO) contracting, credentialing, reimbursement, authorizations and appeals, and conducts complaint resolution tracking/reporting </a:t>
            </a:r>
          </a:p>
          <a:p>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23682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t>2</a:t>
            </a:fld>
            <a:endParaRPr lang="en-US" dirty="0"/>
          </a:p>
        </p:txBody>
      </p:sp>
    </p:spTree>
    <p:extLst>
      <p:ext uri="{BB962C8B-B14F-4D97-AF65-F5344CB8AC3E}">
        <p14:creationId xmlns:p14="http://schemas.microsoft.com/office/powerpoint/2010/main" val="77606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t>3</a:t>
            </a:fld>
            <a:endParaRPr lang="en-US" dirty="0"/>
          </a:p>
        </p:txBody>
      </p:sp>
    </p:spTree>
    <p:extLst>
      <p:ext uri="{BB962C8B-B14F-4D97-AF65-F5344CB8AC3E}">
        <p14:creationId xmlns:p14="http://schemas.microsoft.com/office/powerpoint/2010/main" val="776063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t>4</a:t>
            </a:fld>
            <a:endParaRPr lang="en-US" dirty="0"/>
          </a:p>
        </p:txBody>
      </p:sp>
    </p:spTree>
    <p:extLst>
      <p:ext uri="{BB962C8B-B14F-4D97-AF65-F5344CB8AC3E}">
        <p14:creationId xmlns:p14="http://schemas.microsoft.com/office/powerpoint/2010/main" val="776063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F90FAF-9D7E-4A23-9C1F-ABFC47CB62A5}" type="slidenum">
              <a:rPr lang="en-US" smtClean="0"/>
              <a:t>5</a:t>
            </a:fld>
            <a:endParaRPr lang="en-US" dirty="0"/>
          </a:p>
        </p:txBody>
      </p:sp>
    </p:spTree>
    <p:extLst>
      <p:ext uri="{BB962C8B-B14F-4D97-AF65-F5344CB8AC3E}">
        <p14:creationId xmlns:p14="http://schemas.microsoft.com/office/powerpoint/2010/main" val="77606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F90FAF-9D7E-4A23-9C1F-ABFC47CB62A5}" type="slidenum">
              <a:rPr lang="en-US" smtClean="0"/>
              <a:t>6</a:t>
            </a:fld>
            <a:endParaRPr lang="en-US" dirty="0"/>
          </a:p>
        </p:txBody>
      </p:sp>
    </p:spTree>
    <p:extLst>
      <p:ext uri="{BB962C8B-B14F-4D97-AF65-F5344CB8AC3E}">
        <p14:creationId xmlns:p14="http://schemas.microsoft.com/office/powerpoint/2010/main" val="16416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32018CBE-532F-4F5C-A628-E75275AD5E13}"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288876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2018CBE-532F-4F5C-A628-E75275AD5E13}" type="slidenum">
              <a:rPr lang="en-US" smtClean="0"/>
              <a:t>10</a:t>
            </a:fld>
            <a:endParaRPr lang="en-US"/>
          </a:p>
        </p:txBody>
      </p:sp>
    </p:spTree>
    <p:extLst>
      <p:ext uri="{BB962C8B-B14F-4D97-AF65-F5344CB8AC3E}">
        <p14:creationId xmlns:p14="http://schemas.microsoft.com/office/powerpoint/2010/main" val="2625514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400" dirty="0">
              <a:ea typeface="Calibri"/>
              <a:cs typeface="Times New Roman"/>
            </a:endParaRPr>
          </a:p>
        </p:txBody>
      </p:sp>
      <p:sp>
        <p:nvSpPr>
          <p:cNvPr id="4" name="Header Placeholder 3"/>
          <p:cNvSpPr>
            <a:spLocks noGrp="1"/>
          </p:cNvSpPr>
          <p:nvPr>
            <p:ph type="hdr" sz="quarter" idx="10"/>
          </p:nvPr>
        </p:nvSpPr>
        <p:spPr/>
        <p:txBody>
          <a:bodyPr/>
          <a:lstStyle/>
          <a:p>
            <a:r>
              <a:rPr lang="en-US" dirty="0">
                <a:solidFill>
                  <a:prstClr val="black"/>
                </a:solidFill>
              </a:rPr>
              <a:t>.</a:t>
            </a:r>
          </a:p>
        </p:txBody>
      </p:sp>
      <p:sp>
        <p:nvSpPr>
          <p:cNvPr id="5" name="Slide Number Placeholder 4"/>
          <p:cNvSpPr>
            <a:spLocks noGrp="1"/>
          </p:cNvSpPr>
          <p:nvPr>
            <p:ph type="sldNum" sz="quarter" idx="11"/>
          </p:nvPr>
        </p:nvSpPr>
        <p:spPr/>
        <p:txBody>
          <a:bodyPr/>
          <a:lstStyle/>
          <a:p>
            <a:fld id="{02E57ACA-1DBB-46F0-AA8A-D2A0E731F83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8803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2507387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39183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37735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16675"/>
            <a:ext cx="2133600" cy="365125"/>
          </a:xfrm>
        </p:spPr>
        <p:txBody>
          <a:bodyPr/>
          <a:lstStyle/>
          <a:p>
            <a:fld id="{245C2189-8E29-4730-9122-0D2511C20C28}"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16675"/>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416675"/>
            <a:ext cx="2133600" cy="365125"/>
          </a:xfrm>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txBox="1">
            <a:spLocks/>
          </p:cNvSpPr>
          <p:nvPr userDrawn="1"/>
        </p:nvSpPr>
        <p:spPr>
          <a:xfrm>
            <a:off x="6858000" y="6248401"/>
            <a:ext cx="2133600" cy="365125"/>
          </a:xfrm>
          <a:prstGeom prst="rect">
            <a:avLst/>
          </a:prstGeom>
        </p:spPr>
        <p:txBody>
          <a:bodyPr vert="horz" lIns="91429" tIns="45714" rIns="91429"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86A31-D374-45DE-8245-C882C2E3CBA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9653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5A50C8-9CE7-4C1F-8FF5-0A8AB50EC3B0}"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211952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AB985-4EA5-4B14-A495-A1F61A2B58C4}"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71167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41BFB9-A1DD-4360-8146-18CD40C8A756}" type="datetime1">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41507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800BB3-9C8A-44DC-8A4B-0CB04BD1A04B}" type="datetime1">
              <a:rPr lang="en-US" smtClean="0">
                <a:solidFill>
                  <a:prstClr val="black">
                    <a:tint val="75000"/>
                  </a:prstClr>
                </a:solidFill>
              </a:rPr>
              <a:pPr/>
              <a:t>7/18/2022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94013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7EFA5F-0678-4CC3-8F68-C9D0739E0204}" type="datetime1">
              <a:rPr lang="en-US" smtClean="0">
                <a:solidFill>
                  <a:prstClr val="black">
                    <a:tint val="75000"/>
                  </a:prstClr>
                </a:solidFill>
              </a:rPr>
              <a:pPr/>
              <a:t>7/18/2022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00706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D4A7C5-ED4B-43E0-AA4D-4254378CADEC}" type="datetime1">
              <a:rPr lang="en-US" smtClean="0">
                <a:solidFill>
                  <a:prstClr val="black">
                    <a:tint val="75000"/>
                  </a:prstClr>
                </a:solidFill>
              </a:rPr>
              <a:pPr/>
              <a:t>7/18/2022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858725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9DEE19-3BFA-42CD-99F4-E188BE44BE37}" type="datetime1">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88622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272967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C06F3D-0FB2-4B5A-AAED-AA64F40A1E48}" type="datetime1">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67659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188B82-DE00-463E-9B82-4DEC7278DC08}"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272793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CA3E1E-A23F-4C67-AB96-AB4593B15269}"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8160351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16678"/>
            <a:ext cx="2133600" cy="365125"/>
          </a:xfrm>
        </p:spPr>
        <p:txBody>
          <a:bodyPr/>
          <a:lstStyle/>
          <a:p>
            <a:fld id="{4668C02E-E520-412F-B7D8-5E9DD1CCBA8B}"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16678"/>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416678"/>
            <a:ext cx="2133600" cy="365125"/>
          </a:xfrm>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txBox="1">
            <a:spLocks/>
          </p:cNvSpPr>
          <p:nvPr userDrawn="1"/>
        </p:nvSpPr>
        <p:spPr>
          <a:xfrm>
            <a:off x="6858000" y="6248403"/>
            <a:ext cx="2133600" cy="365125"/>
          </a:xfrm>
          <a:prstGeom prst="rect">
            <a:avLst/>
          </a:prstGeom>
        </p:spPr>
        <p:txBody>
          <a:bodyPr vert="horz" lIns="91429" tIns="45714" rIns="91429"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86A31-D374-45DE-8245-C882C2E3CBA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914933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CB8B53-5000-40D0-A5DA-5C490A41036E}"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732429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41E361-16F3-4797-AF9A-01F9072E7A86}"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048237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E58CA2-A4F1-4BCD-939E-555726F4490D}" type="datetime1">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952950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FB0813-4446-45F7-A34C-2D9E359E4DFC}" type="datetime1">
              <a:rPr lang="en-US" smtClean="0">
                <a:solidFill>
                  <a:prstClr val="black">
                    <a:tint val="75000"/>
                  </a:prstClr>
                </a:solidFill>
              </a:rPr>
              <a:pPr/>
              <a:t>7/18/2022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4614372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CBC051-9C15-426B-8182-FFFEAA4FF988}" type="datetime1">
              <a:rPr lang="en-US" smtClean="0">
                <a:solidFill>
                  <a:prstClr val="black">
                    <a:tint val="75000"/>
                  </a:prstClr>
                </a:solidFill>
              </a:rPr>
              <a:pPr/>
              <a:t>7/18/2022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492727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6F51C-453B-4633-9340-51459EFFE2CD}" type="datetime1">
              <a:rPr lang="en-US" smtClean="0">
                <a:solidFill>
                  <a:prstClr val="black">
                    <a:tint val="75000"/>
                  </a:prstClr>
                </a:solidFill>
              </a:rPr>
              <a:pPr/>
              <a:t>7/18/2022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026185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23183041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357089-F5FD-4C3D-89EA-B6E1614A8FC3}" type="datetime1">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022309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CA247F-0143-4732-A3D3-467BC7FBFA10}" type="datetime1">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637269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04703-0F8D-4476-95A1-E840B535952B}"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2687247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9642BE-E4A4-4961-ACD3-9F9E91FCA340}"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985935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16675"/>
            <a:ext cx="2133600" cy="365125"/>
          </a:xfrm>
        </p:spPr>
        <p:txBody>
          <a:bodyPr/>
          <a:lstStyle/>
          <a:p>
            <a:fld id="{ECA62EEC-7CA7-431C-AF9D-C2BBA04BC8E8}"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16675"/>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416675"/>
            <a:ext cx="2133600" cy="365125"/>
          </a:xfrm>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txBox="1">
            <a:spLocks/>
          </p:cNvSpPr>
          <p:nvPr userDrawn="1"/>
        </p:nvSpPr>
        <p:spPr>
          <a:xfrm>
            <a:off x="6858000" y="6248401"/>
            <a:ext cx="2133600" cy="365125"/>
          </a:xfrm>
          <a:prstGeom prst="rect">
            <a:avLst/>
          </a:prstGeom>
        </p:spPr>
        <p:txBody>
          <a:bodyPr vert="horz" lIns="91429" tIns="45714" rIns="91429"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86A31-D374-45DE-8245-C882C2E3CBA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351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D34C77-E00A-42F7-8364-B64DAACCE096}"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968792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5597E5-CA43-409C-8854-CEC2175EECD7}"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2426240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F740BD-FFCC-4041-9BB6-64AAD8B6D039}" type="datetime1">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894094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65781D-F57E-4D3F-8A4D-9BF385BEE40C}" type="datetime1">
              <a:rPr lang="en-US" smtClean="0">
                <a:solidFill>
                  <a:prstClr val="black">
                    <a:tint val="75000"/>
                  </a:prstClr>
                </a:solidFill>
              </a:rPr>
              <a:pPr/>
              <a:t>7/18/2022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227022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F9380E-956C-43B6-863F-989232EE0F8D}" type="datetime1">
              <a:rPr lang="en-US" smtClean="0">
                <a:solidFill>
                  <a:prstClr val="black">
                    <a:tint val="75000"/>
                  </a:prstClr>
                </a:solidFill>
              </a:rPr>
              <a:pPr/>
              <a:t>7/18/2022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62520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1752903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EEA59-6427-45F3-8045-F30A997CA897}" type="datetime1">
              <a:rPr lang="en-US" smtClean="0">
                <a:solidFill>
                  <a:prstClr val="black">
                    <a:tint val="75000"/>
                  </a:prstClr>
                </a:solidFill>
              </a:rPr>
              <a:pPr/>
              <a:t>7/18/2022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036671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5B532C-48AE-48C5-83C9-6F6AF341FF0B}" type="datetime1">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0606961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597D1B-0C70-4DCC-AA43-C5E6304B45B3}" type="datetime1">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29025424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01B730-3DA5-4509-8C9A-1E222E876C5E}"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692222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F7CA30-C6D8-47C8-8DF5-D828612602B8}"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14744180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416675"/>
            <a:ext cx="2133600" cy="365125"/>
          </a:xfrm>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16675"/>
            <a:ext cx="2895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416675"/>
            <a:ext cx="2133600" cy="365125"/>
          </a:xfrm>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57625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9020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6904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66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392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2600382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853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4028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43092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36109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9135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20293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5551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91906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54756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7489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2243047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4193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05128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57797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25049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92574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6917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8A649-57A3-4324-9B19-3293E9535164}"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0BCED0-1C1E-44A4-80FE-E1F29BA991D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825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2975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21692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4973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25613833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7657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14106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523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24639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63619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2727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343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37CE1-C810-4741-BFBA-EE2250B28396}"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46A4877-94FE-4B97-92F1-622ABD3D68F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797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271199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1ED659-542F-4548-B2FE-8AA5AFFE32B6}" type="datetimeFigureOut">
              <a:rPr lang="en-US" smtClean="0"/>
              <a:t>7/18/2022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2CF4DF-CE95-4407-9A2B-6D241244059D}" type="slidenum">
              <a:rPr lang="en-US" smtClean="0"/>
              <a:t>‹#›</a:t>
            </a:fld>
            <a:endParaRPr lang="en-US" dirty="0"/>
          </a:p>
        </p:txBody>
      </p:sp>
    </p:spTree>
    <p:extLst>
      <p:ext uri="{BB962C8B-B14F-4D97-AF65-F5344CB8AC3E}">
        <p14:creationId xmlns:p14="http://schemas.microsoft.com/office/powerpoint/2010/main" val="407144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9F1ED659-542F-4548-B2FE-8AA5AFFE32B6}" type="datetimeFigureOut">
              <a:rPr lang="en-US" smtClean="0"/>
              <a:t>7/18/2022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FD2CF4DF-CE95-4407-9A2B-6D241244059D}" type="slidenum">
              <a:rPr lang="en-US" smtClean="0"/>
              <a:t>‹#›</a:t>
            </a:fld>
            <a:endParaRPr lang="en-US" dirty="0"/>
          </a:p>
        </p:txBody>
      </p:sp>
    </p:spTree>
    <p:extLst>
      <p:ext uri="{BB962C8B-B14F-4D97-AF65-F5344CB8AC3E}">
        <p14:creationId xmlns:p14="http://schemas.microsoft.com/office/powerpoint/2010/main" val="293460172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7C0C1EBD-BAAB-4605-9CF3-02C91809DEED}"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txBox="1">
            <a:spLocks/>
          </p:cNvSpPr>
          <p:nvPr/>
        </p:nvSpPr>
        <p:spPr>
          <a:xfrm>
            <a:off x="6858000" y="6248401"/>
            <a:ext cx="2133600" cy="365125"/>
          </a:xfrm>
          <a:prstGeom prst="rect">
            <a:avLst/>
          </a:prstGeom>
        </p:spPr>
        <p:txBody>
          <a:bodyPr vert="horz" lIns="91429" tIns="45714" rIns="91429"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86A31-D374-45DE-8245-C882C2E3CBA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554531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4708213D-5207-4407-9295-C0CD860A8E9F}"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txBox="1">
            <a:spLocks/>
          </p:cNvSpPr>
          <p:nvPr/>
        </p:nvSpPr>
        <p:spPr>
          <a:xfrm>
            <a:off x="6858000" y="6248403"/>
            <a:ext cx="2133600" cy="365125"/>
          </a:xfrm>
          <a:prstGeom prst="rect">
            <a:avLst/>
          </a:prstGeom>
        </p:spPr>
        <p:txBody>
          <a:bodyPr vert="horz" lIns="91429" tIns="45714" rIns="91429"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86A31-D374-45DE-8245-C882C2E3CBAA}"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6478435" y="6194206"/>
            <a:ext cx="2356713" cy="261598"/>
          </a:xfrm>
          <a:prstGeom prst="rect">
            <a:avLst/>
          </a:prstGeom>
          <a:noFill/>
        </p:spPr>
        <p:txBody>
          <a:bodyPr wrap="none" lIns="91429" tIns="45714" rIns="91429" bIns="45714" rtlCol="0">
            <a:spAutoFit/>
          </a:bodyPr>
          <a:lstStyle/>
          <a:p>
            <a:r>
              <a:rPr lang="en-US" sz="1100" dirty="0">
                <a:solidFill>
                  <a:prstClr val="white">
                    <a:lumMod val="50000"/>
                  </a:prstClr>
                </a:solidFill>
                <a:latin typeface="Bodoni MT" panose="02070603080606020203" pitchFamily="18" charset="0"/>
              </a:rPr>
              <a:t>Advisory, Consultative, Deliberative</a:t>
            </a:r>
          </a:p>
        </p:txBody>
      </p:sp>
    </p:spTree>
    <p:extLst>
      <p:ext uri="{BB962C8B-B14F-4D97-AF65-F5344CB8AC3E}">
        <p14:creationId xmlns:p14="http://schemas.microsoft.com/office/powerpoint/2010/main" val="831186809"/>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hf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D8869D84-1AA8-443C-AA56-2D5CA357F6AE}" type="datetime1">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txBox="1">
            <a:spLocks/>
          </p:cNvSpPr>
          <p:nvPr/>
        </p:nvSpPr>
        <p:spPr>
          <a:xfrm>
            <a:off x="6858000" y="6248401"/>
            <a:ext cx="2133600" cy="365125"/>
          </a:xfrm>
          <a:prstGeom prst="rect">
            <a:avLst/>
          </a:prstGeom>
        </p:spPr>
        <p:txBody>
          <a:bodyPr vert="horz" lIns="91429" tIns="45714" rIns="91429" bIns="4571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A786A31-D374-45DE-8245-C882C2E3CBAA}"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6478435" y="6194206"/>
            <a:ext cx="2356713" cy="261598"/>
          </a:xfrm>
          <a:prstGeom prst="rect">
            <a:avLst/>
          </a:prstGeom>
          <a:noFill/>
        </p:spPr>
        <p:txBody>
          <a:bodyPr wrap="none" lIns="91429" tIns="45714" rIns="91429" bIns="45714" rtlCol="0">
            <a:spAutoFit/>
          </a:bodyPr>
          <a:lstStyle/>
          <a:p>
            <a:r>
              <a:rPr lang="en-US" sz="1100" dirty="0">
                <a:solidFill>
                  <a:prstClr val="white">
                    <a:lumMod val="50000"/>
                  </a:prstClr>
                </a:solidFill>
                <a:latin typeface="Bodoni MT" panose="02070603080606020203" pitchFamily="18" charset="0"/>
              </a:rPr>
              <a:t>Advisory, Consultative, Deliberative</a:t>
            </a:r>
          </a:p>
        </p:txBody>
      </p:sp>
    </p:spTree>
    <p:extLst>
      <p:ext uri="{BB962C8B-B14F-4D97-AF65-F5344CB8AC3E}">
        <p14:creationId xmlns:p14="http://schemas.microsoft.com/office/powerpoint/2010/main" val="1225172910"/>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hf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B5F9434C-6B4D-4ED0-A21D-9FE73C3DFC31}" type="datetimeFigureOut">
              <a:rPr lang="en-US" smtClean="0">
                <a:solidFill>
                  <a:prstClr val="black">
                    <a:tint val="75000"/>
                  </a:prstClr>
                </a:solidFill>
              </a:rPr>
              <a:pPr/>
              <a:t>7/18/2022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4A6F0843-56B0-4649-A5EA-A6F86C9167D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01956011"/>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9B8A649-57A3-4324-9B19-3293E9535164}" type="datetimeFigureOut">
              <a:rPr lang="en-US" smtClean="0">
                <a:solidFill>
                  <a:prstClr val="black">
                    <a:tint val="75000"/>
                  </a:prstClr>
                </a:solidFill>
              </a:rPr>
              <a:pPr defTabSz="914400"/>
              <a:t>7/18/2022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50BCED0-1C1E-44A4-80FE-E1F29BA991D7}"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55381878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55937CE1-C810-4741-BFBA-EE2250B28396}" type="datetimeFigureOut">
              <a:rPr lang="en-US" smtClean="0">
                <a:solidFill>
                  <a:prstClr val="black">
                    <a:tint val="75000"/>
                  </a:prstClr>
                </a:solidFill>
                <a:cs typeface="Arial" charset="0"/>
              </a:rPr>
              <a:pPr defTabSz="914400"/>
              <a:t>7/18/2022</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46A4877-94FE-4B97-92F1-622ABD3D68FB}" type="slidenum">
              <a:rPr lang="en-US" smtClean="0">
                <a:solidFill>
                  <a:prstClr val="black">
                    <a:tint val="75000"/>
                  </a:prstClr>
                </a:solidFill>
                <a:cs typeface="Arial" charset="0"/>
              </a:rPr>
              <a:pPr defTabSz="914400"/>
              <a:t>‹#›</a:t>
            </a:fld>
            <a:endParaRPr lang="en-US" dirty="0">
              <a:solidFill>
                <a:prstClr val="black">
                  <a:tint val="75000"/>
                </a:prstClr>
              </a:solidFill>
              <a:cs typeface="Arial" charset="0"/>
            </a:endParaRPr>
          </a:p>
        </p:txBody>
      </p:sp>
    </p:spTree>
    <p:extLst>
      <p:ext uri="{BB962C8B-B14F-4D97-AF65-F5344CB8AC3E}">
        <p14:creationId xmlns:p14="http://schemas.microsoft.com/office/powerpoint/2010/main" val="1968035626"/>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hyperlink" Target="https://www.state.nj.us/humanservices/dmahs/clients/medicaid/hmo/index.html" TargetMode="Externa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ate.nj.us/humanservices/dmahs/news/ebhb.html" TargetMode="External"/><Relationship Id="rId7" Type="http://schemas.openxmlformats.org/officeDocument/2006/relationships/hyperlink" Target="mailto:mahs.provider-inquiries@dhs.state.nj.us" TargetMode="External"/><Relationship Id="rId2" Type="http://schemas.openxmlformats.org/officeDocument/2006/relationships/hyperlink" Target="http://www.state.nj.us/humanservices/dmahs/home/mltss_resources.html" TargetMode="External"/><Relationship Id="rId1" Type="http://schemas.openxmlformats.org/officeDocument/2006/relationships/slideLayout" Target="../slideLayouts/slideLayout46.xml"/><Relationship Id="rId6" Type="http://schemas.openxmlformats.org/officeDocument/2006/relationships/hyperlink" Target="http://www.state.nj.us/humanservices/dmahs/home/Template_for_Claim_Inquiries.xlsx" TargetMode="External"/><Relationship Id="rId5" Type="http://schemas.openxmlformats.org/officeDocument/2006/relationships/hyperlink" Target="http://www.state.nj.us/humanservices/dmahs/home/Provider_Relations_Inquiry_Request_form-single_case.pdf" TargetMode="External"/><Relationship Id="rId4" Type="http://schemas.openxmlformats.org/officeDocument/2006/relationships/hyperlink" Target="http://www.state.nj.us/humanservices/dmahs/home/MPRU_website_information.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png"/><Relationship Id="rId1" Type="http://schemas.openxmlformats.org/officeDocument/2006/relationships/slideLayout" Target="../slideLayouts/slideLayout56.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dirty="0"/>
          </a:p>
        </p:txBody>
      </p:sp>
      <p:sp>
        <p:nvSpPr>
          <p:cNvPr id="8" name="Subtitle 7"/>
          <p:cNvSpPr>
            <a:spLocks noGrp="1"/>
          </p:cNvSpPr>
          <p:nvPr>
            <p:ph type="subTitle" idx="1"/>
          </p:nvPr>
        </p:nvSpPr>
        <p:spPr/>
        <p:txBody>
          <a:bodyPr/>
          <a:lstStyle/>
          <a:p>
            <a:endParaRPr lang="en-US" dirty="0"/>
          </a:p>
        </p:txBody>
      </p:sp>
      <p:sp>
        <p:nvSpPr>
          <p:cNvPr id="6" name="Slide Number Placeholder 5"/>
          <p:cNvSpPr>
            <a:spLocks noGrp="1"/>
          </p:cNvSpPr>
          <p:nvPr>
            <p:ph type="sldNum" sz="quarter" idx="12"/>
          </p:nvPr>
        </p:nvSpPr>
        <p:spPr/>
        <p:txBody>
          <a:bodyPr/>
          <a:lstStyle/>
          <a:p>
            <a:fld id="{A1B0AF9D-669F-4754-8AF6-05A9767D9AD5}" type="slidenum">
              <a:rPr lang="en-US" b="1" smtClean="0">
                <a:solidFill>
                  <a:prstClr val="black">
                    <a:tint val="75000"/>
                  </a:prstClr>
                </a:solidFill>
              </a:rPr>
              <a:pPr/>
              <a:t>1</a:t>
            </a:fld>
            <a:endParaRPr lang="en-US" b="1" dirty="0">
              <a:solidFill>
                <a:prstClr val="black">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6" y="1"/>
            <a:ext cx="9117724"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342900" y="1036411"/>
            <a:ext cx="8382000" cy="2188029"/>
          </a:xfrm>
          <a:prstGeom prst="rect">
            <a:avLst/>
          </a:prstGeom>
          <a:solidFill>
            <a:srgbClr val="105594"/>
          </a:solidFill>
          <a:scene3d>
            <a:camera prst="orthographicFront"/>
            <a:lightRig rig="threePt" dir="t"/>
          </a:scene3d>
          <a:sp3d>
            <a:bevelT prst="convex"/>
          </a:sp3d>
        </p:spPr>
        <p:txBody>
          <a:bodyPr vert="horz" lIns="91429" tIns="182859" rIns="91429" bIns="182859"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0DC82"/>
                </a:solidFill>
                <a:latin typeface="Century Gothic" panose="020B0502020202020204" pitchFamily="34" charset="0"/>
                <a:cs typeface="Arial" panose="020B0604020202020204" pitchFamily="34" charset="0"/>
              </a:rPr>
              <a:t>Summary Information for </a:t>
            </a:r>
          </a:p>
          <a:p>
            <a:r>
              <a:rPr lang="en-US" sz="3200" dirty="0">
                <a:solidFill>
                  <a:srgbClr val="F0DC82"/>
                </a:solidFill>
                <a:latin typeface="Century Gothic" panose="020B0502020202020204" pitchFamily="34" charset="0"/>
                <a:cs typeface="Arial" panose="020B0604020202020204" pitchFamily="34" charset="0"/>
              </a:rPr>
              <a:t>New Jersey </a:t>
            </a:r>
            <a:r>
              <a:rPr lang="en-US" sz="3200" dirty="0" err="1">
                <a:solidFill>
                  <a:srgbClr val="F0DC82"/>
                </a:solidFill>
                <a:latin typeface="Century Gothic" panose="020B0502020202020204" pitchFamily="34" charset="0"/>
                <a:cs typeface="Arial" panose="020B0604020202020204" pitchFamily="34" charset="0"/>
              </a:rPr>
              <a:t>FamilyCare</a:t>
            </a:r>
            <a:r>
              <a:rPr lang="en-US" sz="3200" dirty="0">
                <a:solidFill>
                  <a:srgbClr val="F0DC82"/>
                </a:solidFill>
                <a:latin typeface="Century Gothic" panose="020B0502020202020204" pitchFamily="34" charset="0"/>
                <a:cs typeface="Arial" panose="020B0604020202020204" pitchFamily="34" charset="0"/>
              </a:rPr>
              <a:t> Providers </a:t>
            </a:r>
          </a:p>
        </p:txBody>
      </p:sp>
      <p:sp>
        <p:nvSpPr>
          <p:cNvPr id="11" name="Subtitle 2"/>
          <p:cNvSpPr txBox="1">
            <a:spLocks/>
          </p:cNvSpPr>
          <p:nvPr/>
        </p:nvSpPr>
        <p:spPr>
          <a:xfrm>
            <a:off x="152400" y="3812721"/>
            <a:ext cx="8763000" cy="2743200"/>
          </a:xfrm>
          <a:prstGeom prst="rect">
            <a:avLst/>
          </a:prstGeom>
        </p:spPr>
        <p:txBody>
          <a:bodyPr vert="horz" lIns="91429" tIns="45714" rIns="91429" bIns="45714"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a:solidFill>
                  <a:srgbClr val="898989"/>
                </a:solidFill>
                <a:latin typeface="Century Gothic" panose="020B0502020202020204" pitchFamily="34" charset="0"/>
              </a:rPr>
              <a:t>Geralyn D. Molinari </a:t>
            </a:r>
            <a:br>
              <a:rPr lang="en-US" sz="2800" dirty="0">
                <a:solidFill>
                  <a:srgbClr val="898989"/>
                </a:solidFill>
                <a:latin typeface="Century Gothic" panose="020B0502020202020204" pitchFamily="34" charset="0"/>
              </a:rPr>
            </a:br>
            <a:r>
              <a:rPr lang="en-US" sz="2800" dirty="0">
                <a:solidFill>
                  <a:srgbClr val="898989"/>
                </a:solidFill>
                <a:latin typeface="Century Gothic" panose="020B0502020202020204" pitchFamily="34" charset="0"/>
              </a:rPr>
              <a:t>Director, Managed Provider Relations Unit</a:t>
            </a:r>
            <a:br>
              <a:rPr lang="en-US" sz="2800" dirty="0">
                <a:solidFill>
                  <a:srgbClr val="898989"/>
                </a:solidFill>
                <a:latin typeface="Century Gothic" panose="020B0502020202020204" pitchFamily="34" charset="0"/>
              </a:rPr>
            </a:br>
            <a:r>
              <a:rPr lang="en-US" sz="2800" dirty="0">
                <a:solidFill>
                  <a:srgbClr val="898989"/>
                </a:solidFill>
                <a:latin typeface="Century Gothic" panose="020B0502020202020204" pitchFamily="34" charset="0"/>
              </a:rPr>
              <a:t>Office of Managed Health Care</a:t>
            </a:r>
            <a:br>
              <a:rPr lang="en-US" sz="2800" dirty="0">
                <a:solidFill>
                  <a:srgbClr val="898989"/>
                </a:solidFill>
                <a:latin typeface="Century Gothic" panose="020B0502020202020204" pitchFamily="34" charset="0"/>
              </a:rPr>
            </a:br>
            <a:br>
              <a:rPr lang="en-US" sz="2800" dirty="0">
                <a:solidFill>
                  <a:srgbClr val="898989"/>
                </a:solidFill>
                <a:latin typeface="Century Gothic" panose="020B0502020202020204" pitchFamily="34" charset="0"/>
              </a:rPr>
            </a:br>
            <a:r>
              <a:rPr lang="en-US" sz="2800" dirty="0">
                <a:solidFill>
                  <a:srgbClr val="898989"/>
                </a:solidFill>
                <a:latin typeface="Century Gothic" panose="020B0502020202020204" pitchFamily="34" charset="0"/>
              </a:rPr>
              <a:t>NJ Department of Human Services</a:t>
            </a:r>
          </a:p>
          <a:p>
            <a:r>
              <a:rPr lang="en-US" sz="2800" dirty="0">
                <a:solidFill>
                  <a:srgbClr val="898989"/>
                </a:solidFill>
                <a:latin typeface="Century Gothic" panose="020B0502020202020204" pitchFamily="34" charset="0"/>
              </a:rPr>
              <a:t>Division of Medical Assistance and Health Services</a:t>
            </a:r>
            <a:br>
              <a:rPr lang="en-US" sz="2800" b="1" dirty="0">
                <a:solidFill>
                  <a:srgbClr val="4F81BD"/>
                </a:solidFill>
              </a:rPr>
            </a:br>
            <a:endParaRPr lang="en-US" sz="2700" b="1" dirty="0">
              <a:solidFill>
                <a:prstClr val="black">
                  <a:tint val="75000"/>
                </a:prstClr>
              </a:solidFill>
              <a:latin typeface="Century Gothic" panose="020B0502020202020204" pitchFamily="34" charset="0"/>
            </a:endParaRPr>
          </a:p>
        </p:txBody>
      </p:sp>
    </p:spTree>
    <p:extLst>
      <p:ext uri="{BB962C8B-B14F-4D97-AF65-F5344CB8AC3E}">
        <p14:creationId xmlns:p14="http://schemas.microsoft.com/office/powerpoint/2010/main" val="797305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0DC82"/>
          </a:solidFill>
        </p:spPr>
        <p:txBody>
          <a:bodyPr>
            <a:normAutofit/>
          </a:bodyPr>
          <a:lstStyle/>
          <a:p>
            <a:pPr lvl="0"/>
            <a:r>
              <a:rPr lang="en-US" sz="3200" b="1" dirty="0">
                <a:solidFill>
                  <a:srgbClr val="105594"/>
                </a:solidFill>
                <a:latin typeface="Century Gothic" panose="020B0502020202020204" pitchFamily="34" charset="0"/>
              </a:rPr>
              <a:t>Prior Authorization Parameters  </a:t>
            </a:r>
          </a:p>
        </p:txBody>
      </p:sp>
      <p:sp>
        <p:nvSpPr>
          <p:cNvPr id="3" name="Content Placeholder 2"/>
          <p:cNvSpPr>
            <a:spLocks noGrp="1"/>
          </p:cNvSpPr>
          <p:nvPr>
            <p:ph idx="1"/>
          </p:nvPr>
        </p:nvSpPr>
        <p:spPr>
          <a:xfrm>
            <a:off x="533400" y="1602328"/>
            <a:ext cx="8229600" cy="4242356"/>
          </a:xfrm>
        </p:spPr>
        <p:txBody>
          <a:bodyPr>
            <a:normAutofit lnSpcReduction="10000"/>
          </a:bodyPr>
          <a:lstStyle/>
          <a:p>
            <a:pPr marL="0" indent="0">
              <a:buNone/>
            </a:pPr>
            <a:r>
              <a:rPr lang="en-US" sz="2600" dirty="0">
                <a:latin typeface="Century Gothic" panose="020B0502020202020204" pitchFamily="34" charset="0"/>
              </a:rPr>
              <a:t>Prior authorization decisions for non-emergency services shall be made within 14 calendar days</a:t>
            </a:r>
          </a:p>
          <a:p>
            <a:pPr marL="0" indent="0">
              <a:buNone/>
            </a:pPr>
            <a:endParaRPr lang="en-US" sz="2600" dirty="0">
              <a:latin typeface="Century Gothic" panose="020B0502020202020204" pitchFamily="34" charset="0"/>
            </a:endParaRPr>
          </a:p>
          <a:p>
            <a:pPr marL="0" indent="0">
              <a:buNone/>
            </a:pPr>
            <a:r>
              <a:rPr lang="en-US" sz="2600" dirty="0">
                <a:latin typeface="Century Gothic" panose="020B0502020202020204" pitchFamily="34" charset="0"/>
              </a:rPr>
              <a:t>Prior authorization denials and limitations must be provided in writing in accordance with the Health Claims Authorization Processing and Payment Act, P.L. 2005, c.352. </a:t>
            </a:r>
          </a:p>
          <a:p>
            <a:pPr marL="0" indent="0">
              <a:buNone/>
            </a:pPr>
            <a:endParaRPr lang="en-US" sz="2600" dirty="0">
              <a:latin typeface="Century Gothic" panose="020B0502020202020204" pitchFamily="34" charset="0"/>
            </a:endParaRPr>
          </a:p>
          <a:p>
            <a:pPr marL="0" indent="0">
              <a:buNone/>
            </a:pPr>
            <a:r>
              <a:rPr lang="en-US" sz="2600" dirty="0">
                <a:latin typeface="Century Gothic" panose="020B0502020202020204" pitchFamily="34" charset="0"/>
              </a:rPr>
              <a:t>Source: Health Claims Authorization Processing and Payment Act, P.L. 2005, c.352. </a:t>
            </a:r>
          </a:p>
          <a:p>
            <a:pPr marL="0" indent="0">
              <a:buNone/>
            </a:pPr>
            <a:endParaRPr lang="en-US" dirty="0"/>
          </a:p>
        </p:txBody>
      </p:sp>
      <p:sp>
        <p:nvSpPr>
          <p:cNvPr id="4" name="Slide Number Placeholder 3"/>
          <p:cNvSpPr>
            <a:spLocks noGrp="1"/>
          </p:cNvSpPr>
          <p:nvPr>
            <p:ph type="sldNum" sz="quarter" idx="12"/>
          </p:nvPr>
        </p:nvSpPr>
        <p:spPr>
          <a:xfrm>
            <a:off x="6770470" y="6282308"/>
            <a:ext cx="2133600" cy="365125"/>
          </a:xfrm>
        </p:spPr>
        <p:txBody>
          <a:bodyPr/>
          <a:lstStyle/>
          <a:p>
            <a:fld id="{383316F4-B26D-46C0-99BD-BAB3549BE801}" type="slidenum">
              <a:rPr lang="en-US" smtClean="0"/>
              <a:t>10</a:t>
            </a:fld>
            <a:endParaRPr lang="en-US" dirty="0"/>
          </a:p>
        </p:txBody>
      </p:sp>
      <p:pic>
        <p:nvPicPr>
          <p:cNvPr id="6" name="Picture 4"/>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9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1172" y="5917442"/>
            <a:ext cx="45434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55931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4088243680"/>
              </p:ext>
            </p:extLst>
          </p:nvPr>
        </p:nvGraphicFramePr>
        <p:xfrm>
          <a:off x="457200" y="1750327"/>
          <a:ext cx="8153400" cy="4371556"/>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1478507">
                <a:tc>
                  <a:txBody>
                    <a:bodyPr/>
                    <a:lstStyle/>
                    <a:p>
                      <a:pPr algn="ctr"/>
                      <a:r>
                        <a:rPr lang="en-US" sz="1800" dirty="0">
                          <a:latin typeface="Century Gothic" panose="020B0502020202020204" pitchFamily="34" charset="0"/>
                        </a:rPr>
                        <a:t>New Member</a:t>
                      </a:r>
                      <a:r>
                        <a:rPr lang="en-US" sz="1800" baseline="0" dirty="0">
                          <a:latin typeface="Century Gothic" panose="020B0502020202020204" pitchFamily="34" charset="0"/>
                        </a:rPr>
                        <a:t> </a:t>
                      </a:r>
                    </a:p>
                    <a:p>
                      <a:pPr algn="ctr"/>
                      <a:r>
                        <a:rPr lang="en-US" sz="1800" baseline="0" dirty="0">
                          <a:latin typeface="Century Gothic" panose="020B0502020202020204" pitchFamily="34" charset="0"/>
                        </a:rPr>
                        <a:t>No Existing Plan of Care</a:t>
                      </a:r>
                      <a:endParaRPr lang="en-US" sz="1800" dirty="0">
                        <a:latin typeface="Century Gothic" panose="020B0502020202020204" pitchFamily="34" charset="0"/>
                      </a:endParaRPr>
                    </a:p>
                  </a:txBody>
                  <a:tcPr>
                    <a:solidFill>
                      <a:srgbClr val="105594"/>
                    </a:solidFill>
                  </a:tcPr>
                </a:tc>
                <a:tc>
                  <a:txBody>
                    <a:bodyPr/>
                    <a:lstStyle/>
                    <a:p>
                      <a:pPr algn="ctr"/>
                      <a:r>
                        <a:rPr lang="en-US" sz="1800" dirty="0">
                          <a:latin typeface="Century Gothic" panose="020B0502020202020204" pitchFamily="34" charset="0"/>
                        </a:rPr>
                        <a:t>Member Transitions to MCO with existing Plan of Care for LTCE</a:t>
                      </a:r>
                    </a:p>
                  </a:txBody>
                  <a:tcPr>
                    <a:solidFill>
                      <a:srgbClr val="105594"/>
                    </a:solidFill>
                  </a:tcPr>
                </a:tc>
                <a:extLst>
                  <a:ext uri="{0D108BD9-81ED-4DB2-BD59-A6C34878D82A}">
                    <a16:rowId xmlns:a16="http://schemas.microsoft.com/office/drawing/2014/main" val="10000"/>
                  </a:ext>
                </a:extLst>
              </a:tr>
              <a:tr h="1255197">
                <a:tc>
                  <a:txBody>
                    <a:bodyPr/>
                    <a:lstStyle/>
                    <a:p>
                      <a:pPr algn="ctr"/>
                      <a:r>
                        <a:rPr lang="en-US" sz="1800" dirty="0">
                          <a:latin typeface="Century Gothic" panose="020B0502020202020204" pitchFamily="34" charset="0"/>
                        </a:rPr>
                        <a:t>MCO must prior-authorize</a:t>
                      </a:r>
                      <a:r>
                        <a:rPr lang="en-US" sz="1800" baseline="0" dirty="0">
                          <a:latin typeface="Century Gothic" panose="020B0502020202020204" pitchFamily="34" charset="0"/>
                        </a:rPr>
                        <a:t> service</a:t>
                      </a:r>
                      <a:endParaRPr lang="en-US" sz="1800" dirty="0">
                        <a:latin typeface="Century Gothic" panose="020B0502020202020204" pitchFamily="34" charset="0"/>
                      </a:endParaRPr>
                    </a:p>
                  </a:txBody>
                  <a:tcPr anchor="ctr" anchorCtr="1"/>
                </a:tc>
                <a:tc>
                  <a:txBody>
                    <a:bodyPr/>
                    <a:lstStyle/>
                    <a:p>
                      <a:pPr algn="ctr"/>
                      <a:r>
                        <a:rPr lang="en-US" sz="1800" dirty="0">
                          <a:latin typeface="Century Gothic" panose="020B0502020202020204" pitchFamily="34" charset="0"/>
                        </a:rPr>
                        <a:t>MCO must honor</a:t>
                      </a:r>
                      <a:r>
                        <a:rPr lang="en-US" sz="1800" baseline="0" dirty="0">
                          <a:latin typeface="Century Gothic" panose="020B0502020202020204" pitchFamily="34" charset="0"/>
                        </a:rPr>
                        <a:t> continuity of care parameter of contract</a:t>
                      </a:r>
                      <a:endParaRPr lang="en-US" sz="1800" dirty="0">
                        <a:latin typeface="Century Gothic" panose="020B0502020202020204" pitchFamily="34" charset="0"/>
                      </a:endParaRPr>
                    </a:p>
                  </a:txBody>
                  <a:tcPr anchor="ctr" anchorCtr="1"/>
                </a:tc>
                <a:extLst>
                  <a:ext uri="{0D108BD9-81ED-4DB2-BD59-A6C34878D82A}">
                    <a16:rowId xmlns:a16="http://schemas.microsoft.com/office/drawing/2014/main" val="10001"/>
                  </a:ext>
                </a:extLst>
              </a:tr>
              <a:tr h="1637852">
                <a:tc>
                  <a:txBody>
                    <a:bodyPr/>
                    <a:lstStyle/>
                    <a:p>
                      <a:pPr algn="ctr"/>
                      <a:r>
                        <a:rPr lang="en-US" sz="1800" dirty="0">
                          <a:latin typeface="Century Gothic" panose="020B0502020202020204" pitchFamily="34" charset="0"/>
                        </a:rPr>
                        <a:t>Provider must be in Network with MCO</a:t>
                      </a:r>
                      <a:r>
                        <a:rPr lang="en-US" sz="1800" baseline="0" dirty="0">
                          <a:latin typeface="Century Gothic" panose="020B0502020202020204" pitchFamily="34" charset="0"/>
                        </a:rPr>
                        <a:t> and/or have a single case agreement to serve member</a:t>
                      </a:r>
                      <a:endParaRPr lang="en-US" sz="1800" dirty="0">
                        <a:latin typeface="Century Gothic" panose="020B0502020202020204" pitchFamily="34" charset="0"/>
                      </a:endParaRPr>
                    </a:p>
                  </a:txBody>
                  <a:tcPr anchor="ctr" anchorCtr="1"/>
                </a:tc>
                <a:tc>
                  <a:txBody>
                    <a:bodyPr/>
                    <a:lstStyle/>
                    <a:p>
                      <a:pPr algn="ctr"/>
                      <a:r>
                        <a:rPr lang="en-US" sz="1800" dirty="0">
                          <a:latin typeface="Century Gothic" panose="020B0502020202020204" pitchFamily="34" charset="0"/>
                        </a:rPr>
                        <a:t>MCO and Provider must set up SCA or</a:t>
                      </a:r>
                      <a:r>
                        <a:rPr lang="en-US" sz="1800" baseline="0" dirty="0">
                          <a:latin typeface="Century Gothic" panose="020B0502020202020204" pitchFamily="34" charset="0"/>
                        </a:rPr>
                        <a:t> join network. Approved services as per existing plan will be reimbursed until new plan of care established</a:t>
                      </a:r>
                      <a:endParaRPr lang="en-US" sz="1800" dirty="0">
                        <a:latin typeface="Century Gothic" panose="020B0502020202020204" pitchFamily="34" charset="0"/>
                      </a:endParaRPr>
                    </a:p>
                  </a:txBody>
                  <a:tcPr anchor="ctr" anchorCtr="1"/>
                </a:tc>
                <a:extLst>
                  <a:ext uri="{0D108BD9-81ED-4DB2-BD59-A6C34878D82A}">
                    <a16:rowId xmlns:a16="http://schemas.microsoft.com/office/drawing/2014/main" val="10002"/>
                  </a:ext>
                </a:extLst>
              </a:tr>
            </a:tbl>
          </a:graphicData>
        </a:graphic>
      </p:graphicFrame>
      <p:sp>
        <p:nvSpPr>
          <p:cNvPr id="4" name="Title 1"/>
          <p:cNvSpPr txBox="1">
            <a:spLocks/>
          </p:cNvSpPr>
          <p:nvPr/>
        </p:nvSpPr>
        <p:spPr>
          <a:xfrm>
            <a:off x="457200" y="457200"/>
            <a:ext cx="8229600" cy="1009936"/>
          </a:xfrm>
          <a:prstGeom prst="rect">
            <a:avLst/>
          </a:prstGeom>
          <a:solidFill>
            <a:srgbClr val="105594"/>
          </a:solidFill>
        </p:spPr>
        <p:txBody>
          <a:bodyPr vert="horz" lIns="91429" tIns="45714" rIns="91429" bIns="4571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300" dirty="0">
                <a:solidFill>
                  <a:srgbClr val="F0DC82"/>
                </a:solidFill>
                <a:latin typeface="Century Gothic" panose="020B0502020202020204" pitchFamily="34" charset="0"/>
              </a:rPr>
              <a:t>Prior Authorization Guidelines for </a:t>
            </a:r>
          </a:p>
          <a:p>
            <a:r>
              <a:rPr lang="en-US" sz="3300" dirty="0">
                <a:solidFill>
                  <a:srgbClr val="F0DC82"/>
                </a:solidFill>
                <a:latin typeface="Century Gothic" panose="020B0502020202020204" pitchFamily="34" charset="0"/>
              </a:rPr>
              <a:t>NJ Family Care Services</a:t>
            </a:r>
          </a:p>
        </p:txBody>
      </p:sp>
      <p:sp>
        <p:nvSpPr>
          <p:cNvPr id="2" name="Slide Number Placeholder 1"/>
          <p:cNvSpPr>
            <a:spLocks noGrp="1"/>
          </p:cNvSpPr>
          <p:nvPr>
            <p:ph type="sldNum" sz="quarter" idx="12"/>
          </p:nvPr>
        </p:nvSpPr>
        <p:spPr>
          <a:xfrm>
            <a:off x="6858000" y="6248401"/>
            <a:ext cx="2133600" cy="365125"/>
          </a:xfrm>
        </p:spPr>
        <p:txBody>
          <a:bodyPr/>
          <a:lstStyle/>
          <a:p>
            <a:fld id="{4A6F0843-56B0-4649-A5EA-A6F86C9167D1}"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709813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1"/>
            <a:ext cx="7772400" cy="1500187"/>
          </a:xfrm>
          <a:prstGeom prst="rect">
            <a:avLst/>
          </a:prstGeom>
          <a:solidFill>
            <a:srgbClr val="105594"/>
          </a:solidFill>
          <a:scene3d>
            <a:camera prst="orthographicFront"/>
            <a:lightRig rig="threePt" dir="t"/>
          </a:scene3d>
          <a:sp3d>
            <a:bevelT w="139700" h="139700" prst="divot"/>
          </a:sp3d>
        </p:spPr>
        <p:txBody>
          <a:bodyPr vert="horz" lIns="91429" tIns="45714" rIns="91429" bIns="45714" rtlCol="0" anchor="ctr">
            <a:noAutofit/>
          </a:bodyPr>
          <a:lstStyle>
            <a:defPPr>
              <a:defRPr lang="en-US"/>
            </a:defPPr>
            <a:lvl1pPr algn="ctr">
              <a:spcBef>
                <a:spcPct val="0"/>
              </a:spcBef>
              <a:buNone/>
              <a:defRPr sz="3200" b="1">
                <a:solidFill>
                  <a:srgbClr val="F0DC82"/>
                </a:solidFill>
                <a:latin typeface="Century Gothic" panose="020B0502020202020204" pitchFamily="34" charset="0"/>
                <a:ea typeface="+mj-ea"/>
                <a:cs typeface="+mj-cs"/>
              </a:defRPr>
            </a:lvl1pPr>
          </a:lstStyle>
          <a:p>
            <a:r>
              <a:rPr lang="en-US" b="0" dirty="0"/>
              <a:t>Continuity of Care</a:t>
            </a:r>
          </a:p>
        </p:txBody>
      </p:sp>
      <p:sp>
        <p:nvSpPr>
          <p:cNvPr id="3" name="Subtitle 2"/>
          <p:cNvSpPr txBox="1">
            <a:spLocks/>
          </p:cNvSpPr>
          <p:nvPr/>
        </p:nvSpPr>
        <p:spPr>
          <a:xfrm>
            <a:off x="190500" y="3886200"/>
            <a:ext cx="8763000" cy="1981200"/>
          </a:xfrm>
          <a:prstGeom prst="rect">
            <a:avLst/>
          </a:prstGeom>
        </p:spPr>
        <p:txBody>
          <a:bodyPr vert="horz" lIns="91429" tIns="45714" rIns="91429" bIns="45714"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endParaRPr lang="en-US" sz="1000" b="1" dirty="0">
              <a:solidFill>
                <a:prstClr val="black">
                  <a:tint val="75000"/>
                </a:prstClr>
              </a:solidFill>
            </a:endParaRPr>
          </a:p>
          <a:p>
            <a:pPr algn="ctr"/>
            <a:endParaRPr lang="en-US" sz="1000" b="1" dirty="0">
              <a:solidFill>
                <a:prstClr val="black">
                  <a:tint val="75000"/>
                </a:prstClr>
              </a:solidFill>
            </a:endParaRPr>
          </a:p>
        </p:txBody>
      </p:sp>
    </p:spTree>
    <p:extLst>
      <p:ext uri="{BB962C8B-B14F-4D97-AF65-F5344CB8AC3E}">
        <p14:creationId xmlns:p14="http://schemas.microsoft.com/office/powerpoint/2010/main" val="1627400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1172" y="1676400"/>
            <a:ext cx="8582383" cy="4495800"/>
          </a:xfrm>
        </p:spPr>
        <p:txBody>
          <a:bodyPr>
            <a:normAutofit fontScale="85000" lnSpcReduction="10000"/>
          </a:bodyPr>
          <a:lstStyle/>
          <a:p>
            <a:pPr marL="0" indent="0" algn="ctr">
              <a:buNone/>
            </a:pPr>
            <a:endParaRPr lang="en-US" sz="2800" dirty="0"/>
          </a:p>
          <a:p>
            <a:pPr marL="0" indent="0" algn="ctr">
              <a:buNone/>
            </a:pPr>
            <a:r>
              <a:rPr lang="en-US" sz="2600" b="1" dirty="0">
                <a:solidFill>
                  <a:srgbClr val="105594"/>
                </a:solidFill>
                <a:latin typeface="Century Gothic" panose="020B0502020202020204" pitchFamily="34" charset="0"/>
              </a:rPr>
              <a:t>Definition:  </a:t>
            </a:r>
            <a:r>
              <a:rPr lang="en-US" sz="2600" dirty="0">
                <a:latin typeface="Century Gothic" panose="020B0502020202020204" pitchFamily="34" charset="0"/>
              </a:rPr>
              <a:t>The plan of care for an enrollee that should assure progress without unreasonable interruption</a:t>
            </a:r>
          </a:p>
          <a:p>
            <a:endParaRPr lang="en-US" sz="2600" i="1" dirty="0">
              <a:solidFill>
                <a:srgbClr val="FF0000"/>
              </a:solidFill>
              <a:latin typeface="Century Gothic" panose="020B0502020202020204" pitchFamily="34" charset="0"/>
            </a:endParaRPr>
          </a:p>
          <a:p>
            <a:r>
              <a:rPr lang="en-US" sz="2600" dirty="0">
                <a:latin typeface="Century Gothic" panose="020B0502020202020204" pitchFamily="34" charset="0"/>
              </a:rPr>
              <a:t>The Contractor shall ensure continuity of care and full access to primary, behavioral, specialty, MLTSS and ancillary care as required under this contract and access to full administrative programs and support services offered by the Contractor for all its lines of business and/or otherwise required under this Contract. </a:t>
            </a:r>
          </a:p>
          <a:p>
            <a:pPr marL="0" indent="0" algn="just">
              <a:buNone/>
            </a:pPr>
            <a:endParaRPr lang="en-US" sz="2600" dirty="0">
              <a:latin typeface="Century Gothic" panose="020B0502020202020204" pitchFamily="34" charset="0"/>
            </a:endParaRPr>
          </a:p>
          <a:p>
            <a:pPr marL="0" indent="0" algn="just">
              <a:buNone/>
            </a:pPr>
            <a:r>
              <a:rPr lang="en-US" sz="2600" i="1" u="sng" dirty="0">
                <a:latin typeface="Century Gothic" panose="020B0502020202020204" pitchFamily="34" charset="0"/>
              </a:rPr>
              <a:t>Source</a:t>
            </a:r>
            <a:r>
              <a:rPr lang="en-US" sz="2600" i="1" dirty="0">
                <a:latin typeface="Century Gothic" panose="020B0502020202020204" pitchFamily="34" charset="0"/>
              </a:rPr>
              <a:t>:  Article 2.B  of the July 2017 NJ FamilyCare Managed Care Contract</a:t>
            </a:r>
          </a:p>
          <a:p>
            <a:pPr marL="0" indent="0" algn="just">
              <a:buNone/>
            </a:pPr>
            <a:endParaRPr lang="en-US" sz="2600" i="1" dirty="0"/>
          </a:p>
        </p:txBody>
      </p:sp>
      <p:sp>
        <p:nvSpPr>
          <p:cNvPr id="2" name="Title 1"/>
          <p:cNvSpPr>
            <a:spLocks noGrp="1"/>
          </p:cNvSpPr>
          <p:nvPr>
            <p:ph type="title"/>
          </p:nvPr>
        </p:nvSpPr>
        <p:spPr/>
        <p:txBody>
          <a:bodyPr/>
          <a:lstStyle/>
          <a:p>
            <a:endParaRPr lang="en-US" dirty="0"/>
          </a:p>
        </p:txBody>
      </p:sp>
      <p:sp>
        <p:nvSpPr>
          <p:cNvPr id="5" name="Title 1"/>
          <p:cNvSpPr txBox="1">
            <a:spLocks/>
          </p:cNvSpPr>
          <p:nvPr/>
        </p:nvSpPr>
        <p:spPr>
          <a:xfrm>
            <a:off x="465364" y="261259"/>
            <a:ext cx="8213272" cy="1159327"/>
          </a:xfrm>
          <a:prstGeom prst="rect">
            <a:avLst/>
          </a:prstGeom>
          <a:solidFill>
            <a:srgbClr val="105594"/>
          </a:solidFill>
          <a:scene3d>
            <a:camera prst="orthographicFront"/>
            <a:lightRig rig="threePt" dir="t"/>
          </a:scene3d>
          <a:sp3d>
            <a:bevelT w="139700" h="139700" prst="divot"/>
          </a:sp3d>
        </p:spPr>
        <p:txBody>
          <a:bodyPr vert="horz" lIns="91429" tIns="45714" rIns="91429" bIns="45714" rtlCol="0" anchor="ctr">
            <a:noAutofit/>
          </a:bodyPr>
          <a:lstStyle>
            <a:defPPr>
              <a:defRPr lang="en-US"/>
            </a:defPPr>
            <a:lvl1pPr algn="ctr">
              <a:spcBef>
                <a:spcPct val="0"/>
              </a:spcBef>
              <a:buNone/>
              <a:defRPr sz="3200" b="1">
                <a:solidFill>
                  <a:srgbClr val="F0DC82"/>
                </a:solidFill>
                <a:latin typeface="Century Gothic" panose="020B0502020202020204" pitchFamily="34" charset="0"/>
                <a:ea typeface="+mj-ea"/>
                <a:cs typeface="+mj-cs"/>
              </a:defRPr>
            </a:lvl1pPr>
          </a:lstStyle>
          <a:p>
            <a:r>
              <a:rPr lang="en-US" sz="4000" b="0" dirty="0"/>
              <a:t>Continuity of Care</a:t>
            </a:r>
          </a:p>
        </p:txBody>
      </p:sp>
      <p:sp>
        <p:nvSpPr>
          <p:cNvPr id="6" name="Slide Number Placeholder 2">
            <a:extLst>
              <a:ext uri="{FF2B5EF4-FFF2-40B4-BE49-F238E27FC236}">
                <a16:creationId xmlns:a16="http://schemas.microsoft.com/office/drawing/2014/main" id="{F5DEA99C-D64F-43A6-9424-07F998C7C8DE}"/>
              </a:ext>
            </a:extLst>
          </p:cNvPr>
          <p:cNvSpPr>
            <a:spLocks noGrp="1"/>
          </p:cNvSpPr>
          <p:nvPr>
            <p:ph type="sldNum" sz="quarter" idx="12"/>
          </p:nvPr>
        </p:nvSpPr>
        <p:spPr>
          <a:xfrm>
            <a:off x="6736561" y="6103455"/>
            <a:ext cx="2133600" cy="365125"/>
          </a:xfrm>
        </p:spPr>
        <p:txBody>
          <a:bodyPr/>
          <a:lstStyle/>
          <a:p>
            <a:fld id="{383316F4-B26D-46C0-99BD-BAB3549BE80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011547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1"/>
            <a:ext cx="7772400" cy="1500187"/>
          </a:xfrm>
          <a:prstGeom prst="rect">
            <a:avLst/>
          </a:prstGeom>
          <a:solidFill>
            <a:srgbClr val="105594"/>
          </a:solidFill>
          <a:scene3d>
            <a:camera prst="orthographicFront"/>
            <a:lightRig rig="threePt" dir="t"/>
          </a:scene3d>
          <a:sp3d>
            <a:bevelT w="139700" h="139700" prst="divot"/>
          </a:sp3d>
        </p:spPr>
        <p:txBody>
          <a:bodyPr vert="horz" lIns="91429" tIns="45714" rIns="91429" bIns="45714" rtlCol="0" anchor="ctr">
            <a:noAutofit/>
          </a:bodyPr>
          <a:lstStyle>
            <a:defPPr>
              <a:defRPr lang="en-US"/>
            </a:defPPr>
            <a:lvl1pPr algn="ctr">
              <a:spcBef>
                <a:spcPct val="0"/>
              </a:spcBef>
              <a:buNone/>
              <a:defRPr sz="3200" b="1">
                <a:solidFill>
                  <a:srgbClr val="F0DC82"/>
                </a:solidFill>
                <a:latin typeface="Century Gothic" panose="020B0502020202020204" pitchFamily="34" charset="0"/>
                <a:ea typeface="+mj-ea"/>
                <a:cs typeface="+mj-cs"/>
              </a:defRPr>
            </a:lvl1pPr>
          </a:lstStyle>
          <a:p>
            <a:r>
              <a:rPr lang="en-US" sz="4000" b="0" dirty="0"/>
              <a:t>Utilization Appeals</a:t>
            </a:r>
          </a:p>
        </p:txBody>
      </p:sp>
      <p:sp>
        <p:nvSpPr>
          <p:cNvPr id="3" name="Subtitle 2"/>
          <p:cNvSpPr txBox="1">
            <a:spLocks/>
          </p:cNvSpPr>
          <p:nvPr/>
        </p:nvSpPr>
        <p:spPr>
          <a:xfrm>
            <a:off x="190500" y="3886200"/>
            <a:ext cx="8763000" cy="1981200"/>
          </a:xfrm>
          <a:prstGeom prst="rect">
            <a:avLst/>
          </a:prstGeom>
        </p:spPr>
        <p:txBody>
          <a:bodyPr vert="horz" lIns="91429" tIns="45714" rIns="91429" bIns="45714"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endParaRPr lang="en-US" sz="1000" b="1" dirty="0">
              <a:solidFill>
                <a:prstClr val="black">
                  <a:tint val="75000"/>
                </a:prstClr>
              </a:solidFill>
            </a:endParaRPr>
          </a:p>
          <a:p>
            <a:pPr algn="ctr"/>
            <a:endParaRPr lang="en-US" sz="1000" b="1" dirty="0">
              <a:solidFill>
                <a:prstClr val="black">
                  <a:tint val="75000"/>
                </a:prstClr>
              </a:solidFill>
            </a:endParaRPr>
          </a:p>
        </p:txBody>
      </p:sp>
    </p:spTree>
    <p:extLst>
      <p:ext uri="{BB962C8B-B14F-4D97-AF65-F5344CB8AC3E}">
        <p14:creationId xmlns:p14="http://schemas.microsoft.com/office/powerpoint/2010/main" val="1805402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3E39B"/>
          </a:solidFill>
        </p:spPr>
        <p:txBody>
          <a:bodyPr>
            <a:normAutofit/>
          </a:bodyPr>
          <a:lstStyle/>
          <a:p>
            <a:r>
              <a:rPr lang="en-US" sz="3200" b="1" dirty="0">
                <a:solidFill>
                  <a:srgbClr val="105594"/>
                </a:solidFill>
                <a:latin typeface="Century Gothic" panose="020B0502020202020204" pitchFamily="34" charset="0"/>
              </a:rPr>
              <a:t>UM Appeal Process:  Definitions</a:t>
            </a:r>
            <a:endParaRPr lang="en-US" b="1" dirty="0">
              <a:solidFill>
                <a:srgbClr val="105594"/>
              </a:solidFill>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US" sz="2400" b="1" u="sng" dirty="0">
                <a:latin typeface="Century Gothic" panose="020B0502020202020204" pitchFamily="34" charset="0"/>
              </a:rPr>
              <a:t>UM Appeal:</a:t>
            </a:r>
            <a:r>
              <a:rPr lang="en-US" sz="2400" dirty="0">
                <a:latin typeface="Century Gothic" panose="020B0502020202020204" pitchFamily="34" charset="0"/>
              </a:rPr>
              <a:t>  An appeal of an adverse Utilization Management determination, initiated by the Member (or a provider acting on behalf of a Member with the Member’s written consent)  </a:t>
            </a:r>
          </a:p>
          <a:p>
            <a:pPr marL="0" indent="0">
              <a:buNone/>
            </a:pPr>
            <a:endParaRPr lang="en-US" sz="2400" b="1" u="sng" dirty="0">
              <a:latin typeface="Century Gothic" panose="020B0502020202020204" pitchFamily="34" charset="0"/>
            </a:endParaRPr>
          </a:p>
          <a:p>
            <a:pPr marL="0" indent="0">
              <a:buNone/>
            </a:pPr>
            <a:r>
              <a:rPr lang="en-US" sz="2400" b="1" u="sng" dirty="0">
                <a:latin typeface="Century Gothic" panose="020B0502020202020204" pitchFamily="34" charset="0"/>
              </a:rPr>
              <a:t>Utilization Management Determination:</a:t>
            </a:r>
            <a:r>
              <a:rPr lang="en-US" sz="2400" dirty="0">
                <a:latin typeface="Century Gothic" panose="020B0502020202020204" pitchFamily="34" charset="0"/>
              </a:rPr>
              <a:t>  A decision made by a Managed Care Organization (MCO) to deny, reduce, suspend or terminate a service based on medical necessity</a:t>
            </a:r>
          </a:p>
          <a:p>
            <a:pPr marL="0" indent="0">
              <a:buNone/>
            </a:pPr>
            <a:endParaRPr lang="en-US" sz="2800" dirty="0"/>
          </a:p>
        </p:txBody>
      </p:sp>
      <p:sp>
        <p:nvSpPr>
          <p:cNvPr id="4" name="Slide Number Placeholder 3"/>
          <p:cNvSpPr>
            <a:spLocks noGrp="1"/>
          </p:cNvSpPr>
          <p:nvPr>
            <p:ph type="sldNum" sz="quarter" idx="12"/>
          </p:nvPr>
        </p:nvSpPr>
        <p:spPr>
          <a:xfrm>
            <a:off x="6814457" y="6218237"/>
            <a:ext cx="2133600" cy="365125"/>
          </a:xfrm>
        </p:spPr>
        <p:txBody>
          <a:bodyPr/>
          <a:lstStyle/>
          <a:p>
            <a:fld id="{383316F4-B26D-46C0-99BD-BAB3549BE801}"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418365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186524005"/>
              </p:ext>
            </p:extLst>
          </p:nvPr>
        </p:nvGraphicFramePr>
        <p:xfrm>
          <a:off x="457200" y="1658886"/>
          <a:ext cx="8381999" cy="4683643"/>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2514599">
                  <a:extLst>
                    <a:ext uri="{9D8B030D-6E8A-4147-A177-3AD203B41FA5}">
                      <a16:colId xmlns:a16="http://schemas.microsoft.com/office/drawing/2014/main" val="20003"/>
                    </a:ext>
                  </a:extLst>
                </a:gridCol>
              </a:tblGrid>
              <a:tr h="1328569">
                <a:tc>
                  <a:txBody>
                    <a:bodyPr/>
                    <a:lstStyle/>
                    <a:p>
                      <a:pPr algn="ctr"/>
                      <a:endParaRPr lang="en-US" sz="1600" dirty="0"/>
                    </a:p>
                  </a:txBody>
                  <a:tcPr>
                    <a:solidFill>
                      <a:srgbClr val="105594"/>
                    </a:solidFill>
                  </a:tcPr>
                </a:tc>
                <a:tc>
                  <a:txBody>
                    <a:bodyPr/>
                    <a:lstStyle/>
                    <a:p>
                      <a:pPr algn="ctr"/>
                      <a:r>
                        <a:rPr lang="en-US" sz="1600" dirty="0"/>
                        <a:t>IURO</a:t>
                      </a:r>
                    </a:p>
                    <a:p>
                      <a:pPr algn="ctr"/>
                      <a:r>
                        <a:rPr lang="en-US" sz="1600" dirty="0"/>
                        <a:t>(External</a:t>
                      </a:r>
                      <a:r>
                        <a:rPr lang="en-US" sz="1600" baseline="0" dirty="0"/>
                        <a:t> Appeal)</a:t>
                      </a:r>
                    </a:p>
                    <a:p>
                      <a:pPr algn="ctr"/>
                      <a:r>
                        <a:rPr lang="en-US" sz="1600" baseline="0" dirty="0"/>
                        <a:t>Time Frame</a:t>
                      </a:r>
                    </a:p>
                  </a:txBody>
                  <a:tcPr>
                    <a:solidFill>
                      <a:srgbClr val="105594"/>
                    </a:solidFill>
                  </a:tcPr>
                </a:tc>
                <a:tc>
                  <a:txBody>
                    <a:bodyPr/>
                    <a:lstStyle/>
                    <a:p>
                      <a:pPr algn="ctr"/>
                      <a:r>
                        <a:rPr lang="en-US" sz="1600" dirty="0"/>
                        <a:t>Medicaid</a:t>
                      </a:r>
                      <a:r>
                        <a:rPr lang="en-US" sz="1600" baseline="0" dirty="0"/>
                        <a:t> Fair Hearing</a:t>
                      </a:r>
                      <a:endParaRPr lang="en-US" sz="1600" dirty="0"/>
                    </a:p>
                  </a:txBody>
                  <a:tcPr>
                    <a:solidFill>
                      <a:srgbClr val="105594"/>
                    </a:solidFill>
                  </a:tcPr>
                </a:tc>
                <a:tc>
                  <a:txBody>
                    <a:bodyPr/>
                    <a:lstStyle/>
                    <a:p>
                      <a:pPr algn="ctr"/>
                      <a:r>
                        <a:rPr lang="en-US" sz="1600" dirty="0"/>
                        <a:t>Continuation of Benefits</a:t>
                      </a:r>
                    </a:p>
                  </a:txBody>
                  <a:tcPr>
                    <a:solidFill>
                      <a:srgbClr val="105594"/>
                    </a:solidFill>
                  </a:tcPr>
                </a:tc>
                <a:extLst>
                  <a:ext uri="{0D108BD9-81ED-4DB2-BD59-A6C34878D82A}">
                    <a16:rowId xmlns:a16="http://schemas.microsoft.com/office/drawing/2014/main" val="10000"/>
                  </a:ext>
                </a:extLst>
              </a:tr>
              <a:tr h="1181576">
                <a:tc>
                  <a:txBody>
                    <a:bodyPr/>
                    <a:lstStyle/>
                    <a:p>
                      <a:pPr algn="ctr"/>
                      <a:r>
                        <a:rPr lang="en-US" sz="1600" b="1" dirty="0"/>
                        <a:t>NJ FamilyCare A and ABP Members</a:t>
                      </a:r>
                      <a:endParaRPr lang="en-US" sz="1600" dirty="0"/>
                    </a:p>
                  </a:txBody>
                  <a:tcPr/>
                </a:tc>
                <a:tc>
                  <a:txBody>
                    <a:bodyPr/>
                    <a:lstStyle/>
                    <a:p>
                      <a:pPr algn="ctr"/>
                      <a:r>
                        <a:rPr lang="en-US" sz="1600" dirty="0"/>
                        <a:t>Yes*</a:t>
                      </a:r>
                    </a:p>
                  </a:txBody>
                  <a:tcPr/>
                </a:tc>
                <a:tc>
                  <a:txBody>
                    <a:bodyPr/>
                    <a:lstStyle/>
                    <a:p>
                      <a:pPr algn="ctr"/>
                      <a:r>
                        <a:rPr lang="en-US" sz="1600" dirty="0"/>
                        <a:t>Yes</a:t>
                      </a:r>
                    </a:p>
                    <a:p>
                      <a:pPr algn="ctr"/>
                      <a:endParaRPr lang="en-US" sz="1600" dirty="0"/>
                    </a:p>
                  </a:txBody>
                  <a:tcPr/>
                </a:tc>
                <a:tc>
                  <a:txBody>
                    <a:bodyPr/>
                    <a:lstStyle/>
                    <a:p>
                      <a:pPr algn="ctr"/>
                      <a:r>
                        <a:rPr lang="en-US" sz="1600" dirty="0"/>
                        <a:t>Member</a:t>
                      </a:r>
                      <a:r>
                        <a:rPr lang="en-US" sz="1600" baseline="0" dirty="0"/>
                        <a:t> and/or  Provider on behalf of member must request within appeal timelines</a:t>
                      </a:r>
                      <a:endParaRPr lang="en-US" sz="1600" dirty="0"/>
                    </a:p>
                  </a:txBody>
                  <a:tcPr/>
                </a:tc>
                <a:extLst>
                  <a:ext uri="{0D108BD9-81ED-4DB2-BD59-A6C34878D82A}">
                    <a16:rowId xmlns:a16="http://schemas.microsoft.com/office/drawing/2014/main" val="10001"/>
                  </a:ext>
                </a:extLst>
              </a:tr>
              <a:tr h="1106698">
                <a:tc>
                  <a:txBody>
                    <a:bodyPr/>
                    <a:lstStyle/>
                    <a:p>
                      <a:pPr algn="ctr"/>
                      <a:r>
                        <a:rPr lang="en-US" sz="1600" b="1" dirty="0"/>
                        <a:t>Appeal Process for NJFC B, C, and D Members</a:t>
                      </a:r>
                      <a:endParaRPr lang="en-US" sz="1600" dirty="0"/>
                    </a:p>
                  </a:txBody>
                  <a:tcPr/>
                </a:tc>
                <a:tc>
                  <a:txBody>
                    <a:bodyPr/>
                    <a:lstStyle/>
                    <a:p>
                      <a:pPr algn="ctr"/>
                      <a:r>
                        <a:rPr lang="en-US" sz="1600" dirty="0"/>
                        <a:t>Yes</a:t>
                      </a:r>
                    </a:p>
                    <a:p>
                      <a:pPr algn="ctr"/>
                      <a:endParaRPr lang="en-US" sz="1600" dirty="0"/>
                    </a:p>
                  </a:txBody>
                  <a:tcPr/>
                </a:tc>
                <a:tc>
                  <a:txBody>
                    <a:bodyPr/>
                    <a:lstStyle/>
                    <a:p>
                      <a:pPr algn="ctr"/>
                      <a:r>
                        <a:rPr lang="en-US" sz="1600" dirty="0"/>
                        <a:t>Not Available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Member</a:t>
                      </a:r>
                      <a:r>
                        <a:rPr lang="en-US" sz="1600" baseline="0" dirty="0"/>
                        <a:t> and /or Provider on Behalf of member must request within appeal timelines</a:t>
                      </a:r>
                      <a:endParaRPr lang="en-US" sz="1600" dirty="0"/>
                    </a:p>
                  </a:txBody>
                  <a:tcPr/>
                </a:tc>
                <a:extLst>
                  <a:ext uri="{0D108BD9-81ED-4DB2-BD59-A6C34878D82A}">
                    <a16:rowId xmlns:a16="http://schemas.microsoft.com/office/drawing/2014/main" val="10002"/>
                  </a:ext>
                </a:extLst>
              </a:tr>
              <a:tr h="796079">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(Select</a:t>
                      </a:r>
                      <a:r>
                        <a:rPr lang="en-US" sz="1600" baseline="0" dirty="0"/>
                        <a:t> services are not eligible for IURO: Adult Family Care, Assisted Living Program, Assisted Living Services, Caregiver Participant Training, Chore Services, Community Transition Services, Home Based Supportive Care, Home Delivered Meals, PCA, Respite, Social Day Care, Structured Day Program )</a:t>
                      </a:r>
                      <a:endParaRPr lang="en-US" sz="1600" dirty="0"/>
                    </a:p>
                  </a:txBody>
                  <a:tcPr/>
                </a:tc>
                <a:tc hMerge="1">
                  <a:txBody>
                    <a:bodyPr/>
                    <a:lstStyle/>
                    <a:p>
                      <a:pPr algn="ctr"/>
                      <a:endParaRPr lang="en-US" sz="2000" dirty="0"/>
                    </a:p>
                  </a:txBody>
                  <a:tcPr/>
                </a:tc>
                <a:tc hMerge="1">
                  <a:txBody>
                    <a:bodyPr/>
                    <a:lstStyle/>
                    <a:p>
                      <a:pPr algn="ctr"/>
                      <a:endParaRPr lang="en-US" sz="2000" dirty="0"/>
                    </a:p>
                  </a:txBody>
                  <a:tcPr/>
                </a:tc>
                <a:tc hMerge="1">
                  <a:txBody>
                    <a:bodyPr/>
                    <a:lstStyle/>
                    <a:p>
                      <a:pPr algn="ctr"/>
                      <a:endParaRPr lang="en-US" sz="2000" dirty="0"/>
                    </a:p>
                  </a:txBody>
                  <a:tcPr/>
                </a:tc>
                <a:extLst>
                  <a:ext uri="{0D108BD9-81ED-4DB2-BD59-A6C34878D82A}">
                    <a16:rowId xmlns:a16="http://schemas.microsoft.com/office/drawing/2014/main" val="10003"/>
                  </a:ext>
                </a:extLst>
              </a:tr>
            </a:tbl>
          </a:graphicData>
        </a:graphic>
      </p:graphicFrame>
      <p:sp>
        <p:nvSpPr>
          <p:cNvPr id="4" name="Title 1"/>
          <p:cNvSpPr txBox="1">
            <a:spLocks/>
          </p:cNvSpPr>
          <p:nvPr/>
        </p:nvSpPr>
        <p:spPr>
          <a:xfrm>
            <a:off x="457200" y="457200"/>
            <a:ext cx="8229600" cy="1009936"/>
          </a:xfrm>
          <a:prstGeom prst="rect">
            <a:avLst/>
          </a:prstGeom>
          <a:solidFill>
            <a:srgbClr val="105594"/>
          </a:solidFill>
        </p:spPr>
        <p:txBody>
          <a:bodyPr vert="horz" lIns="91429" tIns="45714" rIns="91429" bIns="45714"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F0DC82"/>
                </a:solidFill>
                <a:latin typeface="Century Gothic" panose="020B0502020202020204" pitchFamily="34" charset="0"/>
              </a:rPr>
              <a:t>Utilization Appeals Guidelines for </a:t>
            </a:r>
          </a:p>
          <a:p>
            <a:r>
              <a:rPr lang="en-US" sz="3200" dirty="0">
                <a:solidFill>
                  <a:srgbClr val="F0DC82"/>
                </a:solidFill>
                <a:latin typeface="Century Gothic" panose="020B0502020202020204" pitchFamily="34" charset="0"/>
              </a:rPr>
              <a:t>NJ Family Care Services</a:t>
            </a:r>
          </a:p>
        </p:txBody>
      </p:sp>
      <p:sp>
        <p:nvSpPr>
          <p:cNvPr id="2" name="Slide Number Placeholder 1"/>
          <p:cNvSpPr>
            <a:spLocks noGrp="1"/>
          </p:cNvSpPr>
          <p:nvPr>
            <p:ph type="sldNum" sz="quarter" idx="12"/>
          </p:nvPr>
        </p:nvSpPr>
        <p:spPr>
          <a:xfrm>
            <a:off x="6858000" y="6248401"/>
            <a:ext cx="2133600" cy="365125"/>
          </a:xfrm>
        </p:spPr>
        <p:txBody>
          <a:bodyPr/>
          <a:lstStyle/>
          <a:p>
            <a:fld id="{4A6F0843-56B0-4649-A5EA-A6F86C9167D1}"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969010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br>
              <a:rPr lang="en-US" dirty="0"/>
            </a:br>
            <a:endParaRPr lang="en-US" dirty="0"/>
          </a:p>
        </p:txBody>
      </p:sp>
      <p:sp>
        <p:nvSpPr>
          <p:cNvPr id="4" name="Title 1"/>
          <p:cNvSpPr txBox="1">
            <a:spLocks/>
          </p:cNvSpPr>
          <p:nvPr/>
        </p:nvSpPr>
        <p:spPr>
          <a:xfrm>
            <a:off x="457201" y="381000"/>
            <a:ext cx="8384968" cy="838200"/>
          </a:xfrm>
          <a:prstGeom prst="rect">
            <a:avLst/>
          </a:prstGeom>
          <a:solidFill>
            <a:srgbClr val="F0DC82"/>
          </a:solidFill>
        </p:spPr>
        <p:txBody>
          <a:bodyPr vert="horz" lIns="91429" tIns="45714" rIns="91429" bIns="45714"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105594"/>
              </a:solidFill>
              <a:latin typeface="Constantia" panose="02030602050306030303" pitchFamily="18" charset="0"/>
            </a:endParaRPr>
          </a:p>
          <a:p>
            <a:r>
              <a:rPr lang="en-US" sz="7000" b="1" dirty="0">
                <a:latin typeface="Century Gothic" panose="020B0502020202020204" pitchFamily="34" charset="0"/>
              </a:rPr>
              <a:t>2018-19 DMAHS Newsletters regarding Hospitals</a:t>
            </a:r>
            <a:r>
              <a:rPr lang="en-US" sz="5400" b="1" dirty="0">
                <a:latin typeface="Century Gothic" panose="020B0502020202020204" pitchFamily="34" charset="0"/>
              </a:rPr>
              <a:t> </a:t>
            </a:r>
          </a:p>
          <a:p>
            <a:endParaRPr lang="en-US" sz="3200" b="1" dirty="0">
              <a:solidFill>
                <a:srgbClr val="105594"/>
              </a:solidFill>
            </a:endParaRPr>
          </a:p>
        </p:txBody>
      </p:sp>
      <p:sp>
        <p:nvSpPr>
          <p:cNvPr id="7" name="Content Placeholder 6"/>
          <p:cNvSpPr>
            <a:spLocks noGrp="1"/>
          </p:cNvSpPr>
          <p:nvPr>
            <p:ph sz="half" idx="1"/>
          </p:nvPr>
        </p:nvSpPr>
        <p:spPr>
          <a:xfrm>
            <a:off x="457201" y="1371601"/>
            <a:ext cx="8384968" cy="4754563"/>
          </a:xfrm>
        </p:spPr>
        <p:txBody>
          <a:bodyPr>
            <a:normAutofit/>
          </a:bodyPr>
          <a:lstStyle/>
          <a:p>
            <a:r>
              <a:rPr lang="en-US" dirty="0"/>
              <a:t>Volume 28 No. 20 November 2018 </a:t>
            </a:r>
          </a:p>
          <a:p>
            <a:pPr lvl="1"/>
            <a:r>
              <a:rPr lang="en-US" i="1" dirty="0"/>
              <a:t>Triage fee reimbursement for non-emergent emergency room visits</a:t>
            </a:r>
          </a:p>
          <a:p>
            <a:pPr marL="457146" lvl="1" indent="0">
              <a:buNone/>
            </a:pPr>
            <a:endParaRPr lang="en-US" i="1" dirty="0"/>
          </a:p>
          <a:p>
            <a:r>
              <a:rPr lang="en-US" i="1" dirty="0"/>
              <a:t>July 2019 MCO contract includes provisions for MCOs to implement </a:t>
            </a:r>
          </a:p>
          <a:p>
            <a:pPr marL="0" indent="0">
              <a:buNone/>
            </a:pPr>
            <a:r>
              <a:rPr lang="en-US" sz="9600" dirty="0"/>
              <a:t> </a:t>
            </a:r>
          </a:p>
          <a:p>
            <a:endParaRPr lang="en-US" dirty="0"/>
          </a:p>
          <a:p>
            <a:endParaRPr lang="en-US" dirty="0"/>
          </a:p>
          <a:p>
            <a:endParaRPr lang="en-US" dirty="0"/>
          </a:p>
          <a:p>
            <a:endParaRPr lang="en-US" dirty="0"/>
          </a:p>
        </p:txBody>
      </p:sp>
      <p:sp>
        <p:nvSpPr>
          <p:cNvPr id="5" name="Slide Number Placeholder 2">
            <a:extLst>
              <a:ext uri="{FF2B5EF4-FFF2-40B4-BE49-F238E27FC236}">
                <a16:creationId xmlns:a16="http://schemas.microsoft.com/office/drawing/2014/main" id="{05B58EA3-D8ED-43BE-92B5-3E0081FE857C}"/>
              </a:ext>
            </a:extLst>
          </p:cNvPr>
          <p:cNvSpPr>
            <a:spLocks noGrp="1"/>
          </p:cNvSpPr>
          <p:nvPr>
            <p:ph type="sldNum" sz="quarter" idx="12"/>
          </p:nvPr>
        </p:nvSpPr>
        <p:spPr>
          <a:xfrm>
            <a:off x="6749142" y="6218237"/>
            <a:ext cx="2133600" cy="365125"/>
          </a:xfrm>
        </p:spPr>
        <p:txBody>
          <a:bodyPr/>
          <a:lstStyle/>
          <a:p>
            <a:fld id="{383316F4-B26D-46C0-99BD-BAB3549BE801}" type="slidenum">
              <a:rPr lang="en-US" smtClean="0">
                <a:solidFill>
                  <a:prstClr val="black">
                    <a:tint val="75000"/>
                  </a:prstClr>
                </a:solidFill>
              </a:rPr>
              <a:pPr/>
              <a:t>17</a:t>
            </a:fld>
            <a:endParaRPr lang="en-US" dirty="0">
              <a:solidFill>
                <a:prstClr val="black">
                  <a:tint val="75000"/>
                </a:prst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18532320"/>
              </p:ext>
            </p:extLst>
          </p:nvPr>
        </p:nvGraphicFramePr>
        <p:xfrm>
          <a:off x="764437" y="4234543"/>
          <a:ext cx="7770495" cy="1666099"/>
        </p:xfrm>
        <a:graphic>
          <a:graphicData uri="http://schemas.openxmlformats.org/drawingml/2006/table">
            <a:tbl>
              <a:tblPr firstRow="1" bandRow="1">
                <a:tableStyleId>{5C22544A-7EE6-4342-B048-85BDC9FD1C3A}</a:tableStyleId>
              </a:tblPr>
              <a:tblGrid>
                <a:gridCol w="636270">
                  <a:extLst>
                    <a:ext uri="{9D8B030D-6E8A-4147-A177-3AD203B41FA5}">
                      <a16:colId xmlns:a16="http://schemas.microsoft.com/office/drawing/2014/main" val="20000"/>
                    </a:ext>
                  </a:extLst>
                </a:gridCol>
                <a:gridCol w="1365749">
                  <a:extLst>
                    <a:ext uri="{9D8B030D-6E8A-4147-A177-3AD203B41FA5}">
                      <a16:colId xmlns:a16="http://schemas.microsoft.com/office/drawing/2014/main" val="20001"/>
                    </a:ext>
                  </a:extLst>
                </a:gridCol>
                <a:gridCol w="5768476">
                  <a:extLst>
                    <a:ext uri="{9D8B030D-6E8A-4147-A177-3AD203B41FA5}">
                      <a16:colId xmlns:a16="http://schemas.microsoft.com/office/drawing/2014/main" val="20002"/>
                    </a:ext>
                  </a:extLst>
                </a:gridCol>
              </a:tblGrid>
              <a:tr h="1666099">
                <a:tc>
                  <a:txBody>
                    <a:bodyPr/>
                    <a:lstStyle/>
                    <a:p>
                      <a:pPr marL="0" marR="0" algn="ctr">
                        <a:lnSpc>
                          <a:spcPct val="115000"/>
                        </a:lnSpc>
                        <a:spcBef>
                          <a:spcPts val="0"/>
                        </a:spcBef>
                        <a:spcAft>
                          <a:spcPts val="0"/>
                        </a:spcAft>
                      </a:pPr>
                      <a:r>
                        <a:rPr lang="en-US" sz="1000">
                          <a:effectLst/>
                        </a:rPr>
                        <a:t>8.5.13</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000">
                          <a:effectLst/>
                        </a:rPr>
                        <a:t>Non-emergent Low Acuity Hospital Reimbursement Methodology</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200" dirty="0">
                          <a:effectLst/>
                        </a:rPr>
                        <a:t>(new) </a:t>
                      </a:r>
                      <a:r>
                        <a:rPr lang="en-US" sz="1200" u="sng" dirty="0">
                          <a:effectLst/>
                        </a:rPr>
                        <a:t>The contractor shall implement a non-emergent low acuity hospital reimbursement methodology, utilizing the same parameters as the State implemented in its Fee-For-Service system in response to legislation signed into law June 2018, NJSA 30:4D-7p.   The contractor may choose a less restrictive methodology but the methodology must be approved by the State prior to implementation</a:t>
                      </a:r>
                      <a:endParaRPr lang="en-US" sz="1100" dirty="0">
                        <a:effectLst/>
                      </a:endParaRPr>
                    </a:p>
                    <a:p>
                      <a:pPr marL="0" marR="447040" algn="just">
                        <a:lnSpc>
                          <a:spcPct val="115000"/>
                        </a:lnSpc>
                        <a:spcBef>
                          <a:spcPts val="0"/>
                        </a:spcBef>
                        <a:spcAft>
                          <a:spcPts val="0"/>
                        </a:spcAft>
                        <a:tabLst>
                          <a:tab pos="1612900" algn="l"/>
                        </a:tabLst>
                      </a:pPr>
                      <a:r>
                        <a:rPr lang="en-US" sz="12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87015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br>
              <a:rPr lang="en-US" dirty="0"/>
            </a:br>
            <a:endParaRPr lang="en-US" dirty="0"/>
          </a:p>
        </p:txBody>
      </p:sp>
      <p:sp>
        <p:nvSpPr>
          <p:cNvPr id="4" name="Title 1"/>
          <p:cNvSpPr txBox="1">
            <a:spLocks/>
          </p:cNvSpPr>
          <p:nvPr/>
        </p:nvSpPr>
        <p:spPr>
          <a:xfrm>
            <a:off x="457201" y="381000"/>
            <a:ext cx="8384968" cy="838200"/>
          </a:xfrm>
          <a:prstGeom prst="rect">
            <a:avLst/>
          </a:prstGeom>
          <a:solidFill>
            <a:srgbClr val="F0DC82"/>
          </a:solidFill>
        </p:spPr>
        <p:txBody>
          <a:bodyPr vert="horz" lIns="91429" tIns="45714" rIns="91429" bIns="45714"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105594"/>
              </a:solidFill>
              <a:latin typeface="Constantia" panose="02030602050306030303" pitchFamily="18" charset="0"/>
            </a:endParaRPr>
          </a:p>
          <a:p>
            <a:r>
              <a:rPr lang="en-US" sz="7000" b="1" dirty="0">
                <a:latin typeface="Century Gothic" panose="020B0502020202020204" pitchFamily="34" charset="0"/>
              </a:rPr>
              <a:t>2018-19 DMAHS Newsletters regarding Hospitals</a:t>
            </a:r>
            <a:r>
              <a:rPr lang="en-US" sz="5400" b="1" dirty="0">
                <a:latin typeface="Century Gothic" panose="020B0502020202020204" pitchFamily="34" charset="0"/>
              </a:rPr>
              <a:t> </a:t>
            </a:r>
          </a:p>
          <a:p>
            <a:endParaRPr lang="en-US" sz="3200" b="1" dirty="0">
              <a:solidFill>
                <a:srgbClr val="105594"/>
              </a:solidFill>
            </a:endParaRPr>
          </a:p>
        </p:txBody>
      </p:sp>
      <p:sp>
        <p:nvSpPr>
          <p:cNvPr id="7" name="Content Placeholder 6"/>
          <p:cNvSpPr>
            <a:spLocks noGrp="1"/>
          </p:cNvSpPr>
          <p:nvPr>
            <p:ph sz="half" idx="1"/>
          </p:nvPr>
        </p:nvSpPr>
        <p:spPr>
          <a:xfrm>
            <a:off x="457201" y="1371601"/>
            <a:ext cx="8384968" cy="4754563"/>
          </a:xfrm>
        </p:spPr>
        <p:txBody>
          <a:bodyPr>
            <a:normAutofit fontScale="62500" lnSpcReduction="20000"/>
          </a:bodyPr>
          <a:lstStyle/>
          <a:p>
            <a:r>
              <a:rPr lang="en-US" sz="2900" dirty="0"/>
              <a:t>Volume 29 No. 12 August 2019</a:t>
            </a:r>
          </a:p>
          <a:p>
            <a:pPr lvl="1"/>
            <a:r>
              <a:rPr lang="en-US" sz="2900" dirty="0"/>
              <a:t>Diversionary Bed Update </a:t>
            </a:r>
          </a:p>
          <a:p>
            <a:pPr marL="457146" lvl="1" indent="0">
              <a:buNone/>
            </a:pPr>
            <a:r>
              <a:rPr lang="en-US" sz="2600" i="1" dirty="0"/>
              <a:t>Regardless of insurance coverage N.J.A.C. 10:37G-21(h) requires that individuals who require long term hospitalization after inpatient treatment in a STCF may be </a:t>
            </a:r>
            <a:r>
              <a:rPr lang="en-US" sz="2600" i="1" dirty="0" err="1"/>
              <a:t>transfered</a:t>
            </a:r>
            <a:r>
              <a:rPr lang="en-US" sz="2600" i="1" dirty="0"/>
              <a:t> to a hospital that has a Diversion Contract</a:t>
            </a:r>
            <a:r>
              <a:rPr lang="en-US" dirty="0"/>
              <a:t>.</a:t>
            </a:r>
          </a:p>
          <a:p>
            <a:endParaRPr lang="en-US" dirty="0"/>
          </a:p>
          <a:p>
            <a:r>
              <a:rPr lang="en-US" dirty="0"/>
              <a:t>Volume 29 Number 8 September 2019</a:t>
            </a:r>
          </a:p>
          <a:p>
            <a:pPr lvl="1"/>
            <a:r>
              <a:rPr lang="en-US" sz="2900" dirty="0"/>
              <a:t>Introduction to Plan First- </a:t>
            </a:r>
          </a:p>
          <a:p>
            <a:pPr marL="457146" lvl="1" indent="0">
              <a:buNone/>
            </a:pPr>
            <a:r>
              <a:rPr lang="en-US" dirty="0"/>
              <a:t>FFS only family planning program for individuals with </a:t>
            </a:r>
            <a:r>
              <a:rPr lang="en-US"/>
              <a:t>income between 138% and 205 of FPL. </a:t>
            </a:r>
            <a:endParaRPr lang="en-US" dirty="0"/>
          </a:p>
          <a:p>
            <a:endParaRPr lang="en-US" dirty="0"/>
          </a:p>
          <a:p>
            <a:r>
              <a:rPr lang="en-US" dirty="0"/>
              <a:t>Volume 29 No. 15 October 2019 </a:t>
            </a:r>
          </a:p>
          <a:p>
            <a:pPr lvl="1"/>
            <a:r>
              <a:rPr lang="en-US" sz="2900" i="1" dirty="0"/>
              <a:t>Contract Procurement to </a:t>
            </a:r>
            <a:r>
              <a:rPr lang="en-US" sz="2900" i="1" dirty="0" err="1"/>
              <a:t>Permedion</a:t>
            </a:r>
            <a:r>
              <a:rPr lang="en-US" sz="2900" i="1" dirty="0"/>
              <a:t>, for NJ </a:t>
            </a:r>
            <a:r>
              <a:rPr lang="en-US" sz="2900" i="1" dirty="0" err="1"/>
              <a:t>FamilyCare</a:t>
            </a:r>
            <a:r>
              <a:rPr lang="en-US" sz="2900" i="1" dirty="0"/>
              <a:t> Utilization Review Audits</a:t>
            </a:r>
          </a:p>
          <a:p>
            <a:pPr marL="400003" lvl="1" indent="0" algn="just">
              <a:buNone/>
            </a:pPr>
            <a:r>
              <a:rPr lang="en-US" sz="2200" i="1" dirty="0"/>
              <a:t>Under the new </a:t>
            </a:r>
            <a:r>
              <a:rPr lang="en-US" sz="2200" i="1" dirty="0" err="1"/>
              <a:t>Permedion</a:t>
            </a:r>
            <a:r>
              <a:rPr lang="en-US" sz="2200" i="1" dirty="0"/>
              <a:t> contract, </a:t>
            </a:r>
            <a:r>
              <a:rPr lang="en-US" sz="2200" i="1" dirty="0" err="1"/>
              <a:t>Permedion</a:t>
            </a:r>
            <a:r>
              <a:rPr lang="en-US" sz="2200" i="1" dirty="0"/>
              <a:t> expanded the scope of the hospital UR audits to include MCO encounter records. Hospitals are required to respond to </a:t>
            </a:r>
            <a:r>
              <a:rPr lang="en-US" sz="2200" i="1" dirty="0" err="1"/>
              <a:t>Permedion’s</a:t>
            </a:r>
            <a:r>
              <a:rPr lang="en-US" sz="2200" i="1" dirty="0"/>
              <a:t> request for documentation and/or findings concerning reviewed encounter claims within the specified time periods</a:t>
            </a:r>
            <a:r>
              <a:rPr lang="en-US" sz="2200" dirty="0"/>
              <a:t>. </a:t>
            </a:r>
            <a:endParaRPr lang="en-US" sz="2200" i="1" dirty="0"/>
          </a:p>
          <a:p>
            <a:pPr marL="0" indent="0">
              <a:buNone/>
            </a:pPr>
            <a:r>
              <a:rPr lang="en-US" sz="2600" dirty="0"/>
              <a:t> </a:t>
            </a:r>
          </a:p>
          <a:p>
            <a:endParaRPr lang="en-US" dirty="0"/>
          </a:p>
          <a:p>
            <a:endParaRPr lang="en-US" dirty="0"/>
          </a:p>
        </p:txBody>
      </p:sp>
      <p:sp>
        <p:nvSpPr>
          <p:cNvPr id="5" name="Slide Number Placeholder 2">
            <a:extLst>
              <a:ext uri="{FF2B5EF4-FFF2-40B4-BE49-F238E27FC236}">
                <a16:creationId xmlns:a16="http://schemas.microsoft.com/office/drawing/2014/main" id="{05B58EA3-D8ED-43BE-92B5-3E0081FE857C}"/>
              </a:ext>
            </a:extLst>
          </p:cNvPr>
          <p:cNvSpPr>
            <a:spLocks noGrp="1"/>
          </p:cNvSpPr>
          <p:nvPr>
            <p:ph type="sldNum" sz="quarter" idx="12"/>
          </p:nvPr>
        </p:nvSpPr>
        <p:spPr>
          <a:xfrm>
            <a:off x="6749142" y="6218237"/>
            <a:ext cx="2133600" cy="365125"/>
          </a:xfrm>
        </p:spPr>
        <p:txBody>
          <a:bodyPr/>
          <a:lstStyle/>
          <a:p>
            <a:fld id="{383316F4-B26D-46C0-99BD-BAB3549BE801}"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1571630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828801"/>
            <a:ext cx="7772400" cy="1500187"/>
          </a:xfrm>
          <a:prstGeom prst="rect">
            <a:avLst/>
          </a:prstGeom>
          <a:solidFill>
            <a:srgbClr val="105594"/>
          </a:solidFill>
          <a:scene3d>
            <a:camera prst="orthographicFront"/>
            <a:lightRig rig="threePt" dir="t"/>
          </a:scene3d>
          <a:sp3d>
            <a:bevelT w="139700" h="139700" prst="divot"/>
          </a:sp3d>
        </p:spPr>
        <p:txBody>
          <a:bodyPr vert="horz" lIns="91429" tIns="45714" rIns="91429" bIns="45714" rtlCol="0" anchor="ctr">
            <a:noAutofit/>
          </a:bodyPr>
          <a:lstStyle>
            <a:defPPr>
              <a:defRPr lang="en-US"/>
            </a:defPPr>
            <a:lvl1pPr algn="ctr">
              <a:spcBef>
                <a:spcPct val="0"/>
              </a:spcBef>
              <a:buNone/>
              <a:defRPr sz="3200" b="1">
                <a:solidFill>
                  <a:srgbClr val="F0DC82"/>
                </a:solidFill>
                <a:latin typeface="Century Gothic" panose="020B0502020202020204" pitchFamily="34" charset="0"/>
                <a:ea typeface="+mj-ea"/>
                <a:cs typeface="+mj-cs"/>
              </a:defRPr>
            </a:lvl1pPr>
          </a:lstStyle>
          <a:p>
            <a:r>
              <a:rPr lang="en-US" sz="4000" b="0" dirty="0"/>
              <a:t>Resources for Providers and Stakeholders</a:t>
            </a:r>
          </a:p>
        </p:txBody>
      </p:sp>
      <p:sp>
        <p:nvSpPr>
          <p:cNvPr id="3" name="Subtitle 2"/>
          <p:cNvSpPr txBox="1">
            <a:spLocks/>
          </p:cNvSpPr>
          <p:nvPr/>
        </p:nvSpPr>
        <p:spPr>
          <a:xfrm>
            <a:off x="190500" y="3886200"/>
            <a:ext cx="8763000" cy="1981200"/>
          </a:xfrm>
          <a:prstGeom prst="rect">
            <a:avLst/>
          </a:prstGeom>
        </p:spPr>
        <p:txBody>
          <a:bodyPr vert="horz" lIns="91429" tIns="45714" rIns="91429" bIns="45714" rtlCol="0" anchor="b">
            <a:normAutofit/>
          </a:bodyPr>
          <a:lstStyle>
            <a:lvl1pPr marL="0" indent="0" algn="l"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endParaRPr lang="en-US" sz="1000" b="1" dirty="0">
              <a:solidFill>
                <a:prstClr val="black">
                  <a:tint val="75000"/>
                </a:prstClr>
              </a:solidFill>
            </a:endParaRPr>
          </a:p>
          <a:p>
            <a:pPr algn="ctr"/>
            <a:endParaRPr lang="en-US" sz="1000" b="1" dirty="0">
              <a:solidFill>
                <a:prstClr val="black">
                  <a:tint val="75000"/>
                </a:prstClr>
              </a:solidFill>
            </a:endParaRPr>
          </a:p>
        </p:txBody>
      </p:sp>
    </p:spTree>
    <p:extLst>
      <p:ext uri="{BB962C8B-B14F-4D97-AF65-F5344CB8AC3E}">
        <p14:creationId xmlns:p14="http://schemas.microsoft.com/office/powerpoint/2010/main" val="3354036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8639033" y="6270991"/>
            <a:ext cx="228600" cy="365125"/>
          </a:xfrm>
        </p:spPr>
        <p:txBody>
          <a:bodyPr/>
          <a:lstStyle/>
          <a:p>
            <a:fld id="{4A6F0843-56B0-4649-A5EA-A6F86C9167D1}" type="slidenum">
              <a:rPr lang="en-US" smtClean="0"/>
              <a:pPr/>
              <a:t>2</a:t>
            </a:fld>
            <a:endParaRPr lang="en-US" dirty="0"/>
          </a:p>
        </p:txBody>
      </p:sp>
      <p:sp>
        <p:nvSpPr>
          <p:cNvPr id="5" name="Rectangle 2"/>
          <p:cNvSpPr>
            <a:spLocks noChangeArrowheads="1"/>
          </p:cNvSpPr>
          <p:nvPr/>
        </p:nvSpPr>
        <p:spPr bwMode="auto">
          <a:xfrm>
            <a:off x="533400" y="1595771"/>
            <a:ext cx="8610600" cy="463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800" b="1" dirty="0">
                <a:latin typeface="Century Gothic" panose="020B0502020202020204" pitchFamily="34" charset="0"/>
              </a:rPr>
              <a:t>Overview of New Jersey Medicaid/NJ </a:t>
            </a:r>
            <a:r>
              <a:rPr lang="en-US" sz="2800" b="1" dirty="0" err="1">
                <a:latin typeface="Century Gothic" panose="020B0502020202020204" pitchFamily="34" charset="0"/>
              </a:rPr>
              <a:t>FamilyCare</a:t>
            </a:r>
            <a:endParaRPr lang="en-US" sz="2800" b="1" dirty="0">
              <a:latin typeface="Century Gothic" panose="020B0502020202020204" pitchFamily="34" charset="0"/>
            </a:endParaRPr>
          </a:p>
          <a:p>
            <a:r>
              <a:rPr lang="en-US" sz="2800" b="1" dirty="0">
                <a:latin typeface="Century Gothic" panose="020B0502020202020204" pitchFamily="34" charset="0"/>
              </a:rPr>
              <a:t>Provider Relations Overview- DMAHS/OMHC</a:t>
            </a:r>
          </a:p>
          <a:p>
            <a:pPr lvl="2"/>
            <a:r>
              <a:rPr lang="en-US" sz="2000" b="1" dirty="0">
                <a:latin typeface="Century Gothic" panose="020B0502020202020204" pitchFamily="34" charset="0"/>
              </a:rPr>
              <a:t>Claims Submission</a:t>
            </a:r>
          </a:p>
          <a:p>
            <a:pPr lvl="2"/>
            <a:r>
              <a:rPr lang="en-US" sz="2000" b="1" dirty="0">
                <a:latin typeface="Century Gothic" panose="020B0502020202020204" pitchFamily="34" charset="0"/>
              </a:rPr>
              <a:t>Continuity of Care</a:t>
            </a:r>
          </a:p>
          <a:p>
            <a:pPr lvl="2"/>
            <a:r>
              <a:rPr lang="en-US" sz="2000" b="1" dirty="0">
                <a:latin typeface="Century Gothic" panose="020B0502020202020204" pitchFamily="34" charset="0"/>
              </a:rPr>
              <a:t>Appeals</a:t>
            </a:r>
          </a:p>
          <a:p>
            <a:r>
              <a:rPr lang="en-US" sz="2800" b="1" dirty="0">
                <a:latin typeface="Century Gothic" panose="020B0502020202020204" pitchFamily="34" charset="0"/>
              </a:rPr>
              <a:t>2018-19 DMAHS Newsletters regarding Hospitals</a:t>
            </a:r>
            <a:r>
              <a:rPr lang="en-US" sz="2400" b="1" dirty="0">
                <a:latin typeface="Century Gothic" panose="020B0502020202020204" pitchFamily="34" charset="0"/>
              </a:rPr>
              <a:t> </a:t>
            </a:r>
          </a:p>
          <a:p>
            <a:r>
              <a:rPr lang="en-US" sz="2800" b="1" dirty="0">
                <a:latin typeface="Century Gothic" panose="020B0502020202020204" pitchFamily="34" charset="0"/>
              </a:rPr>
              <a:t>Provider /Stakeholder Resources</a:t>
            </a:r>
          </a:p>
          <a:p>
            <a:pPr marL="0" indent="0">
              <a:buNone/>
            </a:pPr>
            <a:r>
              <a:rPr lang="en-US" dirty="0"/>
              <a:t> </a:t>
            </a:r>
            <a:endParaRPr lang="en-US" altLang="en-US" sz="2600" dirty="0">
              <a:solidFill>
                <a:srgbClr val="000000"/>
              </a:solidFill>
            </a:endParaRPr>
          </a:p>
        </p:txBody>
      </p:sp>
      <p:pic>
        <p:nvPicPr>
          <p:cNvPr id="6" name="Picture 5"/>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9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7175" y="5965724"/>
            <a:ext cx="45434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itle 5"/>
          <p:cNvSpPr>
            <a:spLocks noGrp="1"/>
          </p:cNvSpPr>
          <p:nvPr>
            <p:ph type="title"/>
          </p:nvPr>
        </p:nvSpPr>
        <p:spPr>
          <a:xfrm>
            <a:off x="293569" y="380999"/>
            <a:ext cx="8505825" cy="990600"/>
          </a:xfrm>
          <a:solidFill>
            <a:srgbClr val="F0DC82"/>
          </a:solidFill>
          <a:ln>
            <a:noFill/>
          </a:ln>
        </p:spPr>
        <p:style>
          <a:lnRef idx="1">
            <a:schemeClr val="dk1"/>
          </a:lnRef>
          <a:fillRef idx="1002">
            <a:schemeClr val="dk2"/>
          </a:fillRef>
          <a:effectRef idx="1">
            <a:schemeClr val="dk1"/>
          </a:effectRef>
          <a:fontRef idx="minor">
            <a:schemeClr val="dk1"/>
          </a:fontRef>
        </p:style>
        <p:txBody>
          <a:bodyPr>
            <a:normAutofit/>
          </a:bodyPr>
          <a:lstStyle/>
          <a:p>
            <a:pPr>
              <a:defRPr/>
            </a:pPr>
            <a:r>
              <a:rPr lang="en-US" sz="3200" b="1" dirty="0">
                <a:solidFill>
                  <a:srgbClr val="105594"/>
                </a:solidFill>
                <a:latin typeface="Century Gothic" panose="020B0502020202020204" pitchFamily="34" charset="0"/>
                <a:cs typeface="Calibri" panose="020F0502020204030204" pitchFamily="34" charset="0"/>
              </a:rPr>
              <a:t>Presentation Topics</a:t>
            </a:r>
          </a:p>
        </p:txBody>
      </p:sp>
      <p:sp>
        <p:nvSpPr>
          <p:cNvPr id="12" name="Footer Placeholder 3"/>
          <p:cNvSpPr txBox="1">
            <a:spLocks/>
          </p:cNvSpPr>
          <p:nvPr/>
        </p:nvSpPr>
        <p:spPr>
          <a:xfrm>
            <a:off x="6629400" y="5844683"/>
            <a:ext cx="2254155" cy="4968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accent1"/>
              </a:solidFill>
            </a:endParaRPr>
          </a:p>
        </p:txBody>
      </p:sp>
    </p:spTree>
    <p:extLst>
      <p:ext uri="{BB962C8B-B14F-4D97-AF65-F5344CB8AC3E}">
        <p14:creationId xmlns:p14="http://schemas.microsoft.com/office/powerpoint/2010/main" val="707751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1840"/>
            <a:ext cx="8382000" cy="917359"/>
          </a:xfrm>
          <a:prstGeom prst="rect">
            <a:avLst/>
          </a:prstGeom>
          <a:solidFill>
            <a:srgbClr val="105594"/>
          </a:solidFill>
          <a:scene3d>
            <a:camera prst="orthographicFront"/>
            <a:lightRig rig="threePt" dir="t"/>
          </a:scene3d>
          <a:sp3d>
            <a:bevelT prst="convex"/>
          </a:sp3d>
        </p:spPr>
        <p:txBody>
          <a:bodyPr vert="horz" lIns="91440" tIns="45720" rIns="91440" bIns="45720" rtlCol="0" anchor="ctr">
            <a:noAutofit/>
          </a:bodyPr>
          <a:lstStyle/>
          <a:p>
            <a:pPr algn="ctr" defTabSz="914400">
              <a:spcBef>
                <a:spcPct val="0"/>
              </a:spcBef>
            </a:pPr>
            <a:r>
              <a:rPr lang="en-US" sz="3200" b="1" dirty="0">
                <a:solidFill>
                  <a:srgbClr val="F0DC82"/>
                </a:solidFill>
                <a:latin typeface="Century Gothic" panose="020B0502020202020204" pitchFamily="34" charset="0"/>
              </a:rPr>
              <a:t>Mobile Friendly &amp; Browser Independent</a:t>
            </a:r>
          </a:p>
        </p:txBody>
      </p:sp>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2728438" cy="484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3238" y="2045324"/>
            <a:ext cx="5638800" cy="350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713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1842"/>
            <a:ext cx="8382000" cy="917359"/>
          </a:xfrm>
          <a:prstGeom prst="rect">
            <a:avLst/>
          </a:prstGeom>
          <a:solidFill>
            <a:srgbClr val="105594"/>
          </a:solidFill>
          <a:scene3d>
            <a:camera prst="orthographicFront"/>
            <a:lightRig rig="threePt" dir="t"/>
          </a:scene3d>
          <a:sp3d>
            <a:bevelT prst="convex"/>
          </a:sp3d>
        </p:spPr>
        <p:txBody>
          <a:bodyPr vert="horz" lIns="91429" tIns="45714" rIns="91429" bIns="45714" rtlCol="0" anchor="ctr">
            <a:noAutofit/>
          </a:bodyPr>
          <a:lstStyle/>
          <a:p>
            <a:pPr algn="ctr">
              <a:spcBef>
                <a:spcPct val="0"/>
              </a:spcBef>
            </a:pPr>
            <a:r>
              <a:rPr lang="en-US" sz="3200" dirty="0">
                <a:solidFill>
                  <a:srgbClr val="F0DC82"/>
                </a:solidFill>
                <a:latin typeface="Century Gothic" panose="020B0502020202020204" pitchFamily="34" charset="0"/>
              </a:rPr>
              <a:t>Link to Website with Enrollment </a:t>
            </a:r>
            <a:r>
              <a:rPr lang="en-US" sz="3200" dirty="0" err="1">
                <a:solidFill>
                  <a:srgbClr val="F0DC82"/>
                </a:solidFill>
                <a:latin typeface="Century Gothic" panose="020B0502020202020204" pitchFamily="34" charset="0"/>
              </a:rPr>
              <a:t>informtion</a:t>
            </a:r>
            <a:endParaRPr lang="en-US" sz="3200" dirty="0">
              <a:solidFill>
                <a:srgbClr val="F0DC82"/>
              </a:solidFill>
              <a:latin typeface="Century Gothic" panose="020B0502020202020204" pitchFamily="34" charset="0"/>
            </a:endParaRPr>
          </a:p>
        </p:txBody>
      </p:sp>
      <p:sp>
        <p:nvSpPr>
          <p:cNvPr id="9" name="TextBox 8"/>
          <p:cNvSpPr txBox="1"/>
          <p:nvPr/>
        </p:nvSpPr>
        <p:spPr>
          <a:xfrm>
            <a:off x="4419601" y="2185558"/>
            <a:ext cx="4002851" cy="307764"/>
          </a:xfrm>
          <a:prstGeom prst="rect">
            <a:avLst/>
          </a:prstGeom>
          <a:noFill/>
        </p:spPr>
        <p:txBody>
          <a:bodyPr wrap="square" lIns="91429" tIns="45714" rIns="91429" bIns="45714" rtlCol="0">
            <a:spAutoFit/>
          </a:bodyPr>
          <a:lstStyle/>
          <a:p>
            <a:pPr algn="ctr"/>
            <a:r>
              <a:rPr lang="en-US" sz="1400" b="1" u="sng" dirty="0">
                <a:solidFill>
                  <a:prstClr val="black"/>
                </a:solidFill>
              </a:rPr>
              <a:t>http://www.njfamilycare.org/analytics/home.html</a:t>
            </a:r>
          </a:p>
        </p:txBody>
      </p:sp>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051"/>
          <a:stretch/>
        </p:blipFill>
        <p:spPr bwMode="auto">
          <a:xfrm>
            <a:off x="264288" y="1939944"/>
            <a:ext cx="2780185" cy="1908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45239" y="3267075"/>
            <a:ext cx="766310" cy="234432"/>
          </a:xfrm>
          <a:prstGeom prst="roundRect">
            <a:avLst/>
          </a:prstGeom>
          <a:noFill/>
          <a:ln w="285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indent="-182859" algn="ctr">
              <a:spcAft>
                <a:spcPts val="600"/>
              </a:spcAft>
              <a:buFont typeface="Arial" panose="020B0604020202020204" pitchFamily="34" charset="0"/>
              <a:buChar char="•"/>
            </a:pPr>
            <a:endParaRPr lang="en-US" dirty="0">
              <a:solidFill>
                <a:srgbClr val="105594"/>
              </a:solidFill>
            </a:endParaRPr>
          </a:p>
        </p:txBody>
      </p:sp>
      <p:sp>
        <p:nvSpPr>
          <p:cNvPr id="10" name="TextBox 9"/>
          <p:cNvSpPr txBox="1"/>
          <p:nvPr/>
        </p:nvSpPr>
        <p:spPr>
          <a:xfrm>
            <a:off x="285750" y="1422739"/>
            <a:ext cx="3079984" cy="307777"/>
          </a:xfrm>
          <a:prstGeom prst="rect">
            <a:avLst/>
          </a:prstGeom>
          <a:noFill/>
        </p:spPr>
        <p:txBody>
          <a:bodyPr wrap="square" lIns="91429" tIns="45714" rIns="91429" bIns="45714" rtlCol="0">
            <a:spAutoFit/>
          </a:bodyPr>
          <a:lstStyle/>
          <a:p>
            <a:pPr algn="ctr"/>
            <a:r>
              <a:rPr lang="en-US" sz="1400" b="1" u="sng" dirty="0">
                <a:solidFill>
                  <a:prstClr val="black"/>
                </a:solidFill>
              </a:rPr>
              <a:t>http://www.njfamilycare.org</a:t>
            </a:r>
          </a:p>
        </p:txBody>
      </p:sp>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687" y="2576944"/>
            <a:ext cx="5170714" cy="329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Elbow Connector 6"/>
          <p:cNvCxnSpPr/>
          <p:nvPr/>
        </p:nvCxnSpPr>
        <p:spPr>
          <a:xfrm rot="16200000" flipH="1">
            <a:off x="110095" y="3753363"/>
            <a:ext cx="797781" cy="294068"/>
          </a:xfrm>
          <a:prstGeom prst="bentConnector3">
            <a:avLst>
              <a:gd name="adj1" fmla="val 100145"/>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133726" y="4300760"/>
            <a:ext cx="567879"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1" y="3953320"/>
            <a:ext cx="2736089" cy="694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76275" y="3965575"/>
            <a:ext cx="2698750" cy="654050"/>
          </a:xfrm>
          <a:prstGeom prst="rect">
            <a:avLst/>
          </a:prstGeom>
          <a:noFill/>
          <a:ln w="381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t"/>
          <a:lstStyle/>
          <a:p>
            <a:pPr indent="-182859" algn="ctr">
              <a:spcAft>
                <a:spcPts val="600"/>
              </a:spcAft>
              <a:buFont typeface="Arial" panose="020B0604020202020204" pitchFamily="34" charset="0"/>
              <a:buChar char="•"/>
            </a:pPr>
            <a:endParaRPr lang="en-US" dirty="0">
              <a:solidFill>
                <a:srgbClr val="105594"/>
              </a:solidFill>
            </a:endParaRPr>
          </a:p>
        </p:txBody>
      </p:sp>
    </p:spTree>
    <p:extLst>
      <p:ext uri="{BB962C8B-B14F-4D97-AF65-F5344CB8AC3E}">
        <p14:creationId xmlns:p14="http://schemas.microsoft.com/office/powerpoint/2010/main" val="2657601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br>
              <a:rPr lang="en-US" dirty="0"/>
            </a:br>
            <a:endParaRPr lang="en-US" dirty="0"/>
          </a:p>
        </p:txBody>
      </p:sp>
      <p:sp>
        <p:nvSpPr>
          <p:cNvPr id="4" name="Title 1"/>
          <p:cNvSpPr txBox="1">
            <a:spLocks/>
          </p:cNvSpPr>
          <p:nvPr/>
        </p:nvSpPr>
        <p:spPr>
          <a:xfrm>
            <a:off x="457201" y="381000"/>
            <a:ext cx="8384968" cy="838200"/>
          </a:xfrm>
          <a:prstGeom prst="rect">
            <a:avLst/>
          </a:prstGeom>
          <a:solidFill>
            <a:srgbClr val="F0DC82"/>
          </a:solidFill>
        </p:spPr>
        <p:txBody>
          <a:bodyPr vert="horz" lIns="91429" tIns="45714" rIns="91429" bIns="45714"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105594"/>
              </a:solidFill>
              <a:latin typeface="Constantia" panose="02030602050306030303" pitchFamily="18" charset="0"/>
            </a:endParaRPr>
          </a:p>
          <a:p>
            <a:r>
              <a:rPr lang="en-US" sz="5800" b="1" dirty="0">
                <a:solidFill>
                  <a:srgbClr val="105594"/>
                </a:solidFill>
                <a:latin typeface="Century Gothic" panose="020B0502020202020204" pitchFamily="34" charset="0"/>
              </a:rPr>
              <a:t>DMAHS Office of Managed Health Care (OMHC)</a:t>
            </a:r>
          </a:p>
          <a:p>
            <a:r>
              <a:rPr lang="en-US" sz="5800" b="1" dirty="0">
                <a:solidFill>
                  <a:srgbClr val="105594"/>
                </a:solidFill>
                <a:latin typeface="Century Gothic" panose="020B0502020202020204" pitchFamily="34" charset="0"/>
              </a:rPr>
              <a:t>Provider Relations Inquiry Process </a:t>
            </a:r>
          </a:p>
          <a:p>
            <a:endParaRPr lang="en-US" sz="3200" b="1" dirty="0">
              <a:solidFill>
                <a:srgbClr val="105594"/>
              </a:solidFill>
            </a:endParaRPr>
          </a:p>
        </p:txBody>
      </p:sp>
      <p:sp>
        <p:nvSpPr>
          <p:cNvPr id="7" name="Content Placeholder 6"/>
          <p:cNvSpPr>
            <a:spLocks noGrp="1"/>
          </p:cNvSpPr>
          <p:nvPr>
            <p:ph sz="half" idx="1"/>
          </p:nvPr>
        </p:nvSpPr>
        <p:spPr>
          <a:xfrm>
            <a:off x="457201" y="1371601"/>
            <a:ext cx="8384968" cy="4754563"/>
          </a:xfrm>
        </p:spPr>
        <p:txBody>
          <a:bodyPr>
            <a:normAutofit fontScale="25000" lnSpcReduction="20000"/>
          </a:bodyPr>
          <a:lstStyle/>
          <a:p>
            <a:pPr marL="0" indent="0">
              <a:buNone/>
            </a:pPr>
            <a:r>
              <a:rPr lang="en-US" sz="9600" dirty="0">
                <a:latin typeface="Century Gothic" panose="020B0502020202020204" pitchFamily="34" charset="0"/>
              </a:rPr>
              <a:t>Provider and/or Member contact DMAHS:</a:t>
            </a:r>
          </a:p>
          <a:p>
            <a:pPr marL="0" indent="0">
              <a:buNone/>
            </a:pPr>
            <a:endParaRPr lang="en-US" sz="9600" dirty="0">
              <a:latin typeface="Century Gothic" panose="020B0502020202020204" pitchFamily="34" charset="0"/>
            </a:endParaRPr>
          </a:p>
          <a:p>
            <a:r>
              <a:rPr lang="en-US" sz="9600" dirty="0">
                <a:latin typeface="Century Gothic" panose="020B0502020202020204" pitchFamily="34" charset="0"/>
              </a:rPr>
              <a:t>Provider must submit claim detail to DMAHS:  Providers must submit detail indicating that Medicaid guidelines were followed and MCO was contacted prior to outreach to OMHC</a:t>
            </a:r>
          </a:p>
          <a:p>
            <a:pPr lvl="1"/>
            <a:r>
              <a:rPr lang="en-US" sz="9600" dirty="0">
                <a:latin typeface="Century Gothic" panose="020B0502020202020204" pitchFamily="34" charset="0"/>
              </a:rPr>
              <a:t>check eligibility</a:t>
            </a:r>
          </a:p>
          <a:p>
            <a:pPr lvl="1"/>
            <a:r>
              <a:rPr lang="en-US" sz="9600" dirty="0">
                <a:latin typeface="Century Gothic" panose="020B0502020202020204" pitchFamily="34" charset="0"/>
              </a:rPr>
              <a:t>request prior authorization,</a:t>
            </a:r>
          </a:p>
          <a:p>
            <a:pPr lvl="1"/>
            <a:r>
              <a:rPr lang="en-US" sz="9600" dirty="0">
                <a:latin typeface="Century Gothic" panose="020B0502020202020204" pitchFamily="34" charset="0"/>
              </a:rPr>
              <a:t>timely claim submission </a:t>
            </a:r>
          </a:p>
          <a:p>
            <a:pPr lvl="1"/>
            <a:r>
              <a:rPr lang="en-US" sz="9600" dirty="0">
                <a:latin typeface="Century Gothic" panose="020B0502020202020204" pitchFamily="34" charset="0"/>
              </a:rPr>
              <a:t>Submission of appeal timely</a:t>
            </a:r>
          </a:p>
          <a:p>
            <a:pPr marL="0" indent="0">
              <a:buNone/>
            </a:pPr>
            <a:endParaRPr lang="en-US" sz="9600" dirty="0">
              <a:latin typeface="Century Gothic" panose="020B0502020202020204" pitchFamily="34" charset="0"/>
            </a:endParaRPr>
          </a:p>
          <a:p>
            <a:pPr marL="1314450" indent="-1314450">
              <a:buNone/>
            </a:pPr>
            <a:r>
              <a:rPr lang="en-US" sz="9600" dirty="0">
                <a:latin typeface="Century Gothic" panose="020B0502020202020204" pitchFamily="34" charset="0"/>
              </a:rPr>
              <a:t>Member:  Submits copy of balance bill </a:t>
            </a:r>
          </a:p>
          <a:p>
            <a:pPr marL="1314450" indent="-1314450">
              <a:buNone/>
            </a:pPr>
            <a:r>
              <a:rPr lang="en-US" sz="9600" dirty="0">
                <a:latin typeface="Century Gothic" panose="020B0502020202020204" pitchFamily="34" charset="0"/>
              </a:rPr>
              <a:t>	DMAHS will contact the MCO</a:t>
            </a:r>
          </a:p>
          <a:p>
            <a:endParaRPr lang="en-US" sz="9600" dirty="0"/>
          </a:p>
          <a:p>
            <a:endParaRPr lang="en-US" dirty="0"/>
          </a:p>
          <a:p>
            <a:endParaRPr lang="en-US" dirty="0"/>
          </a:p>
          <a:p>
            <a:endParaRPr lang="en-US" dirty="0"/>
          </a:p>
          <a:p>
            <a:endParaRPr lang="en-US" dirty="0"/>
          </a:p>
        </p:txBody>
      </p:sp>
      <p:sp>
        <p:nvSpPr>
          <p:cNvPr id="5" name="Slide Number Placeholder 2">
            <a:extLst>
              <a:ext uri="{FF2B5EF4-FFF2-40B4-BE49-F238E27FC236}">
                <a16:creationId xmlns:a16="http://schemas.microsoft.com/office/drawing/2014/main" id="{05B58EA3-D8ED-43BE-92B5-3E0081FE857C}"/>
              </a:ext>
            </a:extLst>
          </p:cNvPr>
          <p:cNvSpPr>
            <a:spLocks noGrp="1"/>
          </p:cNvSpPr>
          <p:nvPr>
            <p:ph type="sldNum" sz="quarter" idx="12"/>
          </p:nvPr>
        </p:nvSpPr>
        <p:spPr>
          <a:xfrm>
            <a:off x="6749142" y="6218237"/>
            <a:ext cx="2133600" cy="365125"/>
          </a:xfrm>
        </p:spPr>
        <p:txBody>
          <a:bodyPr/>
          <a:lstStyle/>
          <a:p>
            <a:fld id="{383316F4-B26D-46C0-99BD-BAB3549BE801}"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878414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br>
              <a:rPr lang="en-US" dirty="0"/>
            </a:br>
            <a:endParaRPr lang="en-US" dirty="0"/>
          </a:p>
        </p:txBody>
      </p:sp>
      <p:sp>
        <p:nvSpPr>
          <p:cNvPr id="4" name="Title 1"/>
          <p:cNvSpPr txBox="1">
            <a:spLocks/>
          </p:cNvSpPr>
          <p:nvPr/>
        </p:nvSpPr>
        <p:spPr>
          <a:xfrm>
            <a:off x="457201" y="381000"/>
            <a:ext cx="8384968" cy="838200"/>
          </a:xfrm>
          <a:prstGeom prst="rect">
            <a:avLst/>
          </a:prstGeom>
          <a:solidFill>
            <a:srgbClr val="F0DC82"/>
          </a:solidFill>
        </p:spPr>
        <p:txBody>
          <a:bodyPr vert="horz" lIns="91429" tIns="45714" rIns="91429" bIns="45714" rtlCol="0" anchor="ctr">
            <a:normAutofit fontScale="4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105594"/>
              </a:solidFill>
              <a:latin typeface="Constantia" panose="02030602050306030303" pitchFamily="18" charset="0"/>
            </a:endParaRPr>
          </a:p>
          <a:p>
            <a:r>
              <a:rPr lang="en-US" sz="5100" b="1" dirty="0">
                <a:solidFill>
                  <a:srgbClr val="105594"/>
                </a:solidFill>
                <a:latin typeface="Century Gothic" panose="020B0502020202020204" pitchFamily="34" charset="0"/>
              </a:rPr>
              <a:t>DMAHS Office of Managed Health Care (OMHC)</a:t>
            </a:r>
          </a:p>
          <a:p>
            <a:r>
              <a:rPr lang="en-US" sz="5100" b="1" dirty="0">
                <a:solidFill>
                  <a:srgbClr val="105594"/>
                </a:solidFill>
                <a:latin typeface="Century Gothic" panose="020B0502020202020204" pitchFamily="34" charset="0"/>
              </a:rPr>
              <a:t>Provider Relations Inquiry Process </a:t>
            </a:r>
          </a:p>
          <a:p>
            <a:endParaRPr lang="en-US" sz="3200" b="1" dirty="0">
              <a:solidFill>
                <a:srgbClr val="105594"/>
              </a:solidFill>
              <a:latin typeface="Constantia" panose="02030602050306030303" pitchFamily="18" charset="0"/>
            </a:endParaRPr>
          </a:p>
        </p:txBody>
      </p:sp>
      <p:sp>
        <p:nvSpPr>
          <p:cNvPr id="7" name="Content Placeholder 6"/>
          <p:cNvSpPr>
            <a:spLocks noGrp="1"/>
          </p:cNvSpPr>
          <p:nvPr>
            <p:ph sz="half" idx="1"/>
          </p:nvPr>
        </p:nvSpPr>
        <p:spPr>
          <a:xfrm>
            <a:off x="457201" y="1371601"/>
            <a:ext cx="8384968" cy="4754563"/>
          </a:xfrm>
        </p:spPr>
        <p:txBody>
          <a:bodyPr>
            <a:normAutofit lnSpcReduction="10000"/>
          </a:bodyPr>
          <a:lstStyle/>
          <a:p>
            <a:pPr marL="0" indent="0">
              <a:buNone/>
            </a:pPr>
            <a:endParaRPr lang="en-US" dirty="0"/>
          </a:p>
          <a:p>
            <a:r>
              <a:rPr lang="en-US" sz="2600" dirty="0"/>
              <a:t>OMHC completes inquiry upon receipt of detail indicating that MCO contract guidelines were followed </a:t>
            </a:r>
          </a:p>
          <a:p>
            <a:pPr marL="0" indent="0">
              <a:buNone/>
            </a:pPr>
            <a:endParaRPr lang="en-US" sz="2600" dirty="0"/>
          </a:p>
          <a:p>
            <a:r>
              <a:rPr lang="en-US" sz="2600" dirty="0"/>
              <a:t>OMHC will review and follow-up with MCO on behalf of the Provider if initial response does not meet contract guidelines.  All inquiries sent to MCO are logged into a SharePoint database</a:t>
            </a:r>
          </a:p>
          <a:p>
            <a:endParaRPr lang="en-US" sz="2600" dirty="0"/>
          </a:p>
          <a:p>
            <a:pPr marL="0" indent="0">
              <a:buNone/>
            </a:pPr>
            <a:r>
              <a:rPr lang="en-US" sz="2600" dirty="0"/>
              <a:t>Example: Claim inquiries are closed upon receipt of claim number and amount and /or letter to Provider.</a:t>
            </a:r>
          </a:p>
          <a:p>
            <a:endParaRPr lang="en-US" dirty="0"/>
          </a:p>
          <a:p>
            <a:endParaRPr lang="en-US" dirty="0"/>
          </a:p>
        </p:txBody>
      </p:sp>
      <p:sp>
        <p:nvSpPr>
          <p:cNvPr id="5" name="Slide Number Placeholder 2">
            <a:extLst>
              <a:ext uri="{FF2B5EF4-FFF2-40B4-BE49-F238E27FC236}">
                <a16:creationId xmlns:a16="http://schemas.microsoft.com/office/drawing/2014/main" id="{15FA80E2-544A-4D3D-AB36-8F2F7B6E0AC5}"/>
              </a:ext>
            </a:extLst>
          </p:cNvPr>
          <p:cNvSpPr>
            <a:spLocks noGrp="1"/>
          </p:cNvSpPr>
          <p:nvPr>
            <p:ph type="sldNum" sz="quarter" idx="12"/>
          </p:nvPr>
        </p:nvSpPr>
        <p:spPr>
          <a:xfrm>
            <a:off x="6736561" y="6103455"/>
            <a:ext cx="2133600" cy="365125"/>
          </a:xfrm>
        </p:spPr>
        <p:txBody>
          <a:bodyPr/>
          <a:lstStyle/>
          <a:p>
            <a:fld id="{383316F4-B26D-46C0-99BD-BAB3549BE801}"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518938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br>
              <a:rPr lang="en-US" dirty="0"/>
            </a:br>
            <a:endParaRPr lang="en-US" dirty="0"/>
          </a:p>
        </p:txBody>
      </p:sp>
      <p:sp>
        <p:nvSpPr>
          <p:cNvPr id="4" name="Title 1"/>
          <p:cNvSpPr txBox="1">
            <a:spLocks/>
          </p:cNvSpPr>
          <p:nvPr/>
        </p:nvSpPr>
        <p:spPr>
          <a:xfrm>
            <a:off x="457201" y="381000"/>
            <a:ext cx="8384968" cy="1066800"/>
          </a:xfrm>
          <a:prstGeom prst="rect">
            <a:avLst/>
          </a:prstGeom>
          <a:solidFill>
            <a:srgbClr val="F0DC82"/>
          </a:solidFill>
        </p:spPr>
        <p:txBody>
          <a:bodyPr vert="horz" lIns="91429" tIns="45714" rIns="91429" bIns="45714"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solidFill>
                  <a:srgbClr val="105594"/>
                </a:solidFill>
                <a:latin typeface="Century Gothic" panose="020B0502020202020204" pitchFamily="34" charset="0"/>
              </a:rPr>
              <a:t>MCO Provider Relations Reporting</a:t>
            </a:r>
          </a:p>
        </p:txBody>
      </p:sp>
      <p:sp>
        <p:nvSpPr>
          <p:cNvPr id="3" name="Content Placeholder 2"/>
          <p:cNvSpPr>
            <a:spLocks noGrp="1"/>
          </p:cNvSpPr>
          <p:nvPr>
            <p:ph sz="half" idx="1"/>
          </p:nvPr>
        </p:nvSpPr>
        <p:spPr>
          <a:xfrm>
            <a:off x="457201" y="1600201"/>
            <a:ext cx="8384968" cy="4525963"/>
          </a:xfrm>
        </p:spPr>
        <p:txBody>
          <a:bodyPr>
            <a:normAutofit/>
          </a:bodyPr>
          <a:lstStyle/>
          <a:p>
            <a:r>
              <a:rPr lang="en-US" sz="2400" dirty="0">
                <a:latin typeface="Century Gothic" panose="020B0502020202020204" pitchFamily="34" charset="0"/>
              </a:rPr>
              <a:t>MCO Contracted Quarterly Report (Table 3C) includes all inquires submitted to MCO on behalf of Provider by the Office of Managed Health Care (OMHC) </a:t>
            </a:r>
          </a:p>
          <a:p>
            <a:pPr>
              <a:spcBef>
                <a:spcPts val="0"/>
              </a:spcBef>
              <a:defRPr/>
            </a:pPr>
            <a:endParaRPr lang="en-US" sz="2400" dirty="0">
              <a:latin typeface="Century Gothic" panose="020B0502020202020204" pitchFamily="34" charset="0"/>
            </a:endParaRPr>
          </a:p>
          <a:p>
            <a:pPr>
              <a:spcBef>
                <a:spcPts val="0"/>
              </a:spcBef>
              <a:defRPr/>
            </a:pPr>
            <a:r>
              <a:rPr lang="en-US" sz="2400" dirty="0">
                <a:latin typeface="Century Gothic" panose="020B0502020202020204" pitchFamily="34" charset="0"/>
              </a:rPr>
              <a:t>DMAHS prepares a Quarterly Provider Inquires Report (Feb 15th, May 15th, Aug 15</a:t>
            </a:r>
            <a:r>
              <a:rPr lang="en-US" sz="2400" baseline="30000" dirty="0">
                <a:latin typeface="Century Gothic" panose="020B0502020202020204" pitchFamily="34" charset="0"/>
              </a:rPr>
              <a:t>th</a:t>
            </a:r>
            <a:r>
              <a:rPr lang="en-US" sz="2400" dirty="0">
                <a:latin typeface="Century Gothic" panose="020B0502020202020204" pitchFamily="34" charset="0"/>
              </a:rPr>
              <a:t>  and Nov 15</a:t>
            </a:r>
            <a:r>
              <a:rPr lang="en-US" sz="2400" baseline="30000" dirty="0">
                <a:latin typeface="Century Gothic" panose="020B0502020202020204" pitchFamily="34" charset="0"/>
              </a:rPr>
              <a:t>th</a:t>
            </a:r>
            <a:r>
              <a:rPr lang="en-US" sz="2400" dirty="0">
                <a:latin typeface="Century Gothic" panose="020B0502020202020204" pitchFamily="34" charset="0"/>
              </a:rPr>
              <a:t> )</a:t>
            </a:r>
          </a:p>
          <a:p>
            <a:pPr>
              <a:spcBef>
                <a:spcPts val="0"/>
              </a:spcBef>
              <a:defRPr/>
            </a:pPr>
            <a:endParaRPr lang="en-US" sz="2400" dirty="0">
              <a:latin typeface="Century Gothic" panose="020B0502020202020204" pitchFamily="34" charset="0"/>
            </a:endParaRPr>
          </a:p>
          <a:p>
            <a:pPr>
              <a:spcBef>
                <a:spcPts val="0"/>
              </a:spcBef>
              <a:defRPr/>
            </a:pPr>
            <a:r>
              <a:rPr lang="en-US" sz="2400" dirty="0">
                <a:latin typeface="Century Gothic" panose="020B0502020202020204" pitchFamily="34" charset="0"/>
              </a:rPr>
              <a:t>Quarterly Report documents all reported inquiries  and identify inquiries that remain open beyond a designated quarterly period</a:t>
            </a:r>
          </a:p>
          <a:p>
            <a:pPr>
              <a:spcBef>
                <a:spcPts val="0"/>
              </a:spcBef>
              <a:defRPr/>
            </a:pPr>
            <a:endParaRPr lang="en-US" dirty="0"/>
          </a:p>
          <a:p>
            <a:pPr marL="0" indent="0">
              <a:spcBef>
                <a:spcPts val="0"/>
              </a:spcBef>
              <a:buNone/>
              <a:defRPr/>
            </a:pPr>
            <a:endParaRPr lang="en-US" dirty="0"/>
          </a:p>
        </p:txBody>
      </p:sp>
      <p:sp>
        <p:nvSpPr>
          <p:cNvPr id="5" name="Slide Number Placeholder 2">
            <a:extLst>
              <a:ext uri="{FF2B5EF4-FFF2-40B4-BE49-F238E27FC236}">
                <a16:creationId xmlns:a16="http://schemas.microsoft.com/office/drawing/2014/main" id="{783F82BA-C2BA-4F0F-A0E5-FE7CEFDD6DCB}"/>
              </a:ext>
            </a:extLst>
          </p:cNvPr>
          <p:cNvSpPr>
            <a:spLocks noGrp="1"/>
          </p:cNvSpPr>
          <p:nvPr>
            <p:ph type="sldNum" sz="quarter" idx="12"/>
          </p:nvPr>
        </p:nvSpPr>
        <p:spPr>
          <a:xfrm>
            <a:off x="6736561" y="6103455"/>
            <a:ext cx="2133600" cy="365125"/>
          </a:xfrm>
        </p:spPr>
        <p:txBody>
          <a:bodyPr/>
          <a:lstStyle/>
          <a:p>
            <a:fld id="{383316F4-B26D-46C0-99BD-BAB3549BE801}"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092827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105594"/>
                </a:solidFill>
                <a:latin typeface="Constantia" panose="02030602050306030303" pitchFamily="18" charset="0"/>
              </a:rPr>
            </a:br>
            <a:endParaRPr lang="en-US" dirty="0"/>
          </a:p>
        </p:txBody>
      </p:sp>
      <p:sp>
        <p:nvSpPr>
          <p:cNvPr id="3" name="Content Placeholder 2"/>
          <p:cNvSpPr>
            <a:spLocks noGrp="1"/>
          </p:cNvSpPr>
          <p:nvPr>
            <p:ph sz="half" idx="1"/>
          </p:nvPr>
        </p:nvSpPr>
        <p:spPr>
          <a:xfrm>
            <a:off x="457200" y="1524001"/>
            <a:ext cx="8305800" cy="4602163"/>
          </a:xfrm>
        </p:spPr>
        <p:txBody>
          <a:bodyPr>
            <a:normAutofit/>
          </a:bodyPr>
          <a:lstStyle/>
          <a:p>
            <a:pPr>
              <a:spcBef>
                <a:spcPts val="0"/>
              </a:spcBef>
              <a:defRPr/>
            </a:pPr>
            <a:r>
              <a:rPr lang="en-US" sz="2400" dirty="0">
                <a:latin typeface="Century Gothic" panose="020B0502020202020204" pitchFamily="34" charset="0"/>
              </a:rPr>
              <a:t>Based on trends across plans and /or service types </a:t>
            </a:r>
          </a:p>
          <a:p>
            <a:pPr lvl="1">
              <a:spcBef>
                <a:spcPts val="0"/>
              </a:spcBef>
              <a:defRPr/>
            </a:pPr>
            <a:endParaRPr lang="en-US" dirty="0">
              <a:latin typeface="Century Gothic" panose="020B0502020202020204" pitchFamily="34" charset="0"/>
            </a:endParaRPr>
          </a:p>
          <a:p>
            <a:pPr lvl="1">
              <a:spcBef>
                <a:spcPts val="0"/>
              </a:spcBef>
              <a:defRPr/>
            </a:pPr>
            <a:r>
              <a:rPr lang="en-US" dirty="0">
                <a:latin typeface="Century Gothic" panose="020B0502020202020204" pitchFamily="34" charset="0"/>
              </a:rPr>
              <a:t>Develop Provider Education</a:t>
            </a:r>
          </a:p>
          <a:p>
            <a:pPr lvl="1">
              <a:spcBef>
                <a:spcPts val="0"/>
              </a:spcBef>
              <a:defRPr/>
            </a:pPr>
            <a:endParaRPr lang="en-US" dirty="0">
              <a:latin typeface="Century Gothic" panose="020B0502020202020204" pitchFamily="34" charset="0"/>
            </a:endParaRPr>
          </a:p>
          <a:p>
            <a:pPr lvl="1">
              <a:spcBef>
                <a:spcPts val="0"/>
              </a:spcBef>
              <a:defRPr/>
            </a:pPr>
            <a:r>
              <a:rPr lang="en-US" dirty="0">
                <a:latin typeface="Century Gothic" panose="020B0502020202020204" pitchFamily="34" charset="0"/>
              </a:rPr>
              <a:t>Develop policy guidance </a:t>
            </a:r>
          </a:p>
          <a:p>
            <a:pPr lvl="1">
              <a:spcBef>
                <a:spcPts val="0"/>
              </a:spcBef>
              <a:defRPr/>
            </a:pPr>
            <a:endParaRPr lang="en-US" dirty="0">
              <a:latin typeface="Century Gothic" panose="020B0502020202020204" pitchFamily="34" charset="0"/>
            </a:endParaRPr>
          </a:p>
          <a:p>
            <a:pPr lvl="1">
              <a:spcBef>
                <a:spcPts val="0"/>
              </a:spcBef>
              <a:defRPr/>
            </a:pPr>
            <a:r>
              <a:rPr lang="en-US" dirty="0">
                <a:latin typeface="Century Gothic" panose="020B0502020202020204" pitchFamily="34" charset="0"/>
              </a:rPr>
              <a:t>Develop contract changes / updates</a:t>
            </a:r>
          </a:p>
          <a:p>
            <a:pPr lvl="1">
              <a:spcBef>
                <a:spcPts val="0"/>
              </a:spcBef>
              <a:defRPr/>
            </a:pPr>
            <a:endParaRPr lang="en-US" dirty="0">
              <a:latin typeface="Century Gothic" panose="020B0502020202020204" pitchFamily="34" charset="0"/>
            </a:endParaRPr>
          </a:p>
          <a:p>
            <a:pPr lvl="1">
              <a:spcBef>
                <a:spcPts val="0"/>
              </a:spcBef>
              <a:defRPr/>
            </a:pPr>
            <a:r>
              <a:rPr lang="en-US" dirty="0">
                <a:latin typeface="Century Gothic" panose="020B0502020202020204" pitchFamily="34" charset="0"/>
              </a:rPr>
              <a:t>Present  MCO Notices of Deficiencies or Corrective Action Plans if necessary </a:t>
            </a:r>
          </a:p>
          <a:p>
            <a:endParaRPr lang="en-US" dirty="0"/>
          </a:p>
        </p:txBody>
      </p:sp>
      <p:sp>
        <p:nvSpPr>
          <p:cNvPr id="5" name="Title 1"/>
          <p:cNvSpPr txBox="1">
            <a:spLocks/>
          </p:cNvSpPr>
          <p:nvPr/>
        </p:nvSpPr>
        <p:spPr>
          <a:xfrm>
            <a:off x="379563" y="381000"/>
            <a:ext cx="8384968" cy="1066800"/>
          </a:xfrm>
          <a:prstGeom prst="rect">
            <a:avLst/>
          </a:prstGeom>
          <a:solidFill>
            <a:srgbClr val="F0DC82"/>
          </a:solidFill>
        </p:spPr>
        <p:txBody>
          <a:bodyPr vert="horz" lIns="91429" tIns="45714" rIns="91429" bIns="45714"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b="1" dirty="0">
              <a:solidFill>
                <a:srgbClr val="105594"/>
              </a:solidFill>
              <a:latin typeface="Constantia" panose="02030602050306030303" pitchFamily="18" charset="0"/>
            </a:endParaRPr>
          </a:p>
          <a:p>
            <a:endParaRPr lang="en-US" sz="3200" b="1" dirty="0">
              <a:solidFill>
                <a:srgbClr val="105594"/>
              </a:solidFill>
              <a:latin typeface="Constantia" panose="02030602050306030303" pitchFamily="18" charset="0"/>
            </a:endParaRPr>
          </a:p>
          <a:p>
            <a:r>
              <a:rPr lang="en-US" sz="4600" b="1" dirty="0">
                <a:solidFill>
                  <a:srgbClr val="105594"/>
                </a:solidFill>
                <a:latin typeface="Century Gothic" panose="020B0502020202020204" pitchFamily="34" charset="0"/>
              </a:rPr>
              <a:t>DMAHS Follow-up </a:t>
            </a:r>
          </a:p>
          <a:p>
            <a:endParaRPr lang="en-US" sz="3200" b="1" dirty="0">
              <a:solidFill>
                <a:srgbClr val="105594"/>
              </a:solidFill>
              <a:latin typeface="Constantia" panose="02030602050306030303" pitchFamily="18" charset="0"/>
            </a:endParaRPr>
          </a:p>
          <a:p>
            <a:endParaRPr lang="en-US" sz="3200" b="1" dirty="0">
              <a:solidFill>
                <a:srgbClr val="105594"/>
              </a:solidFill>
            </a:endParaRPr>
          </a:p>
        </p:txBody>
      </p:sp>
      <p:sp>
        <p:nvSpPr>
          <p:cNvPr id="6" name="Slide Number Placeholder 2">
            <a:extLst>
              <a:ext uri="{FF2B5EF4-FFF2-40B4-BE49-F238E27FC236}">
                <a16:creationId xmlns:a16="http://schemas.microsoft.com/office/drawing/2014/main" id="{C3BF688A-8272-49C0-8231-B59ED31BB569}"/>
              </a:ext>
            </a:extLst>
          </p:cNvPr>
          <p:cNvSpPr>
            <a:spLocks noGrp="1"/>
          </p:cNvSpPr>
          <p:nvPr>
            <p:ph type="sldNum" sz="quarter" idx="12"/>
          </p:nvPr>
        </p:nvSpPr>
        <p:spPr>
          <a:xfrm>
            <a:off x="6736561" y="6103455"/>
            <a:ext cx="2133600" cy="365125"/>
          </a:xfrm>
        </p:spPr>
        <p:txBody>
          <a:bodyPr/>
          <a:lstStyle/>
          <a:p>
            <a:fld id="{383316F4-B26D-46C0-99BD-BAB3549BE801}"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4546784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408" y="1926773"/>
            <a:ext cx="8613320" cy="4525963"/>
          </a:xfrm>
        </p:spPr>
        <p:txBody>
          <a:bodyPr>
            <a:normAutofit/>
          </a:bodyPr>
          <a:lstStyle/>
          <a:p>
            <a:r>
              <a:rPr lang="en-US" sz="2400" dirty="0">
                <a:latin typeface="Century Gothic" panose="020B0502020202020204" pitchFamily="34" charset="0"/>
              </a:rPr>
              <a:t>NJ FamilyCare Health Plans Currently Under Contract and Providing Medicaid Managed Care Services in New Jersey</a:t>
            </a:r>
          </a:p>
          <a:p>
            <a:pPr marL="0" indent="0" algn="ctr">
              <a:buNone/>
            </a:pPr>
            <a:r>
              <a:rPr lang="en-US" sz="2400" dirty="0">
                <a:latin typeface="Century Gothic" panose="020B0502020202020204" pitchFamily="34" charset="0"/>
                <a:hlinkClick r:id="rId2"/>
              </a:rPr>
              <a:t>https://www.state.nj.us/humanservices/dmahs/clients/medicaid/hmo/index.html</a:t>
            </a:r>
            <a:endParaRPr lang="en-US" sz="2400" dirty="0">
              <a:latin typeface="Century Gothic" panose="020B0502020202020204" pitchFamily="34" charset="0"/>
            </a:endParaRPr>
          </a:p>
          <a:p>
            <a:endParaRPr lang="en-US" sz="2400" dirty="0">
              <a:latin typeface="Century Gothic" panose="020B0502020202020204" pitchFamily="34" charset="0"/>
            </a:endParaRPr>
          </a:p>
          <a:p>
            <a:r>
              <a:rPr lang="en-US" sz="2400" dirty="0">
                <a:latin typeface="Century Gothic" panose="020B0502020202020204" pitchFamily="34" charset="0"/>
              </a:rPr>
              <a:t>Member Relations- Access Member Manual</a:t>
            </a:r>
          </a:p>
          <a:p>
            <a:endParaRPr lang="en-US" sz="2400" dirty="0">
              <a:latin typeface="Century Gothic" panose="020B0502020202020204" pitchFamily="34" charset="0"/>
            </a:endParaRPr>
          </a:p>
          <a:p>
            <a:r>
              <a:rPr lang="en-US" sz="2400" dirty="0">
                <a:latin typeface="Century Gothic" panose="020B0502020202020204" pitchFamily="34" charset="0"/>
              </a:rPr>
              <a:t>Provider Relations -Provider Quick Reference Guide </a:t>
            </a:r>
          </a:p>
          <a:p>
            <a:endParaRPr lang="en-US" dirty="0"/>
          </a:p>
          <a:p>
            <a:endParaRPr lang="en-US" dirty="0"/>
          </a:p>
        </p:txBody>
      </p:sp>
      <p:sp>
        <p:nvSpPr>
          <p:cNvPr id="4" name="Rectangle 2"/>
          <p:cNvSpPr txBox="1">
            <a:spLocks noGrp="1" noChangeArrowheads="1"/>
          </p:cNvSpPr>
          <p:nvPr>
            <p:ph type="title"/>
          </p:nvPr>
        </p:nvSpPr>
        <p:spPr bwMode="auto">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29" tIns="45714" rIns="91429" bIns="45714" numCol="1" rtlCol="0" anchor="ctr" anchorCtr="0" compatLnSpc="1">
            <a:prstTxWarp prst="textNoShape">
              <a:avLst/>
            </a:prstTxWarp>
            <a:normAutofit/>
          </a:bodyP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mn-ea"/>
                <a:cs typeface="+mn-cs"/>
              </a:defRPr>
            </a:lvl2pPr>
            <a:lvl3pPr algn="ctr" rtl="0" eaLnBrk="0" fontAlgn="base" hangingPunct="0">
              <a:spcBef>
                <a:spcPct val="0"/>
              </a:spcBef>
              <a:spcAft>
                <a:spcPct val="0"/>
              </a:spcAft>
              <a:defRPr sz="4400">
                <a:solidFill>
                  <a:schemeClr val="tx1"/>
                </a:solidFill>
                <a:latin typeface="Calibri" pitchFamily="34" charset="0"/>
                <a:ea typeface="+mn-ea"/>
                <a:cs typeface="+mn-cs"/>
              </a:defRPr>
            </a:lvl3pPr>
            <a:lvl4pPr algn="ctr" rtl="0" eaLnBrk="0" fontAlgn="base" hangingPunct="0">
              <a:spcBef>
                <a:spcPct val="0"/>
              </a:spcBef>
              <a:spcAft>
                <a:spcPct val="0"/>
              </a:spcAft>
              <a:defRPr sz="4400">
                <a:solidFill>
                  <a:schemeClr val="tx1"/>
                </a:solidFill>
                <a:latin typeface="Calibri" pitchFamily="34" charset="0"/>
                <a:ea typeface="+mn-ea"/>
                <a:cs typeface="+mn-cs"/>
              </a:defRPr>
            </a:lvl4pPr>
            <a:lvl5pPr algn="ctr" rtl="0" eaLnBrk="0" fontAlgn="base" hangingPunct="0">
              <a:spcBef>
                <a:spcPct val="0"/>
              </a:spcBef>
              <a:spcAft>
                <a:spcPct val="0"/>
              </a:spcAft>
              <a:defRPr sz="4400">
                <a:solidFill>
                  <a:schemeClr val="tx1"/>
                </a:solidFill>
                <a:latin typeface="Calibri" pitchFamily="34" charset="0"/>
                <a:ea typeface="+mn-ea"/>
                <a:cs typeface="+mn-cs"/>
              </a:defRPr>
            </a:lvl5pPr>
            <a:lvl6pPr marL="457200" algn="ctr" rtl="0" eaLnBrk="1" fontAlgn="base" hangingPunct="1">
              <a:spcBef>
                <a:spcPct val="0"/>
              </a:spcBef>
              <a:spcAft>
                <a:spcPct val="0"/>
              </a:spcAft>
              <a:defRPr sz="4400">
                <a:solidFill>
                  <a:schemeClr val="tx1"/>
                </a:solidFill>
                <a:latin typeface="Calibri" pitchFamily="34" charset="0"/>
                <a:ea typeface="+mn-ea"/>
                <a:cs typeface="+mn-cs"/>
              </a:defRPr>
            </a:lvl6pPr>
            <a:lvl7pPr marL="914400" algn="ctr" rtl="0" eaLnBrk="1" fontAlgn="base" hangingPunct="1">
              <a:spcBef>
                <a:spcPct val="0"/>
              </a:spcBef>
              <a:spcAft>
                <a:spcPct val="0"/>
              </a:spcAft>
              <a:defRPr sz="4400">
                <a:solidFill>
                  <a:schemeClr val="tx1"/>
                </a:solidFill>
                <a:latin typeface="Calibri" pitchFamily="34" charset="0"/>
                <a:ea typeface="+mn-ea"/>
                <a:cs typeface="+mn-cs"/>
              </a:defRPr>
            </a:lvl7pPr>
            <a:lvl8pPr marL="1371600" algn="ctr" rtl="0" eaLnBrk="1" fontAlgn="base" hangingPunct="1">
              <a:spcBef>
                <a:spcPct val="0"/>
              </a:spcBef>
              <a:spcAft>
                <a:spcPct val="0"/>
              </a:spcAft>
              <a:defRPr sz="4400">
                <a:solidFill>
                  <a:schemeClr val="tx1"/>
                </a:solidFill>
                <a:latin typeface="Calibri" pitchFamily="34" charset="0"/>
                <a:ea typeface="+mn-ea"/>
                <a:cs typeface="+mn-cs"/>
              </a:defRPr>
            </a:lvl8pPr>
            <a:lvl9pPr marL="1828800" algn="ctr" rtl="0" eaLnBrk="1" fontAlgn="base" hangingPunct="1">
              <a:spcBef>
                <a:spcPct val="0"/>
              </a:spcBef>
              <a:spcAft>
                <a:spcPct val="0"/>
              </a:spcAft>
              <a:defRPr sz="4400">
                <a:solidFill>
                  <a:schemeClr val="tx1"/>
                </a:solidFill>
                <a:latin typeface="Calibri" pitchFamily="34" charset="0"/>
                <a:ea typeface="+mn-ea"/>
                <a:cs typeface="+mn-cs"/>
              </a:defRPr>
            </a:lvl9pPr>
          </a:lstStyle>
          <a:p>
            <a:pPr eaLnBrk="1" hangingPunct="1"/>
            <a:r>
              <a:rPr lang="en-US" altLang="en-US" sz="3200" b="1" dirty="0">
                <a:solidFill>
                  <a:srgbClr val="FFE697"/>
                </a:solidFill>
                <a:latin typeface="Century Gothic" panose="020B0502020202020204" pitchFamily="34" charset="0"/>
                <a:ea typeface="ＭＳ Ｐゴシック" pitchFamily="34" charset="-128"/>
              </a:rPr>
              <a:t>NJ </a:t>
            </a:r>
            <a:r>
              <a:rPr lang="en-US" altLang="en-US" sz="3200" b="1" dirty="0" err="1">
                <a:solidFill>
                  <a:srgbClr val="FFE697"/>
                </a:solidFill>
                <a:latin typeface="Century Gothic" panose="020B0502020202020204" pitchFamily="34" charset="0"/>
                <a:ea typeface="ＭＳ Ｐゴシック" pitchFamily="34" charset="-128"/>
              </a:rPr>
              <a:t>FamilyCare</a:t>
            </a:r>
            <a:r>
              <a:rPr lang="en-US" altLang="en-US" sz="3200" b="1" dirty="0">
                <a:solidFill>
                  <a:srgbClr val="FFE697"/>
                </a:solidFill>
                <a:latin typeface="Century Gothic" panose="020B0502020202020204" pitchFamily="34" charset="0"/>
                <a:ea typeface="ＭＳ Ｐゴシック" pitchFamily="34" charset="-128"/>
              </a:rPr>
              <a:t> MCO Resources</a:t>
            </a:r>
          </a:p>
        </p:txBody>
      </p:sp>
      <p:sp>
        <p:nvSpPr>
          <p:cNvPr id="5" name="Slide Number Placeholder 2">
            <a:extLst>
              <a:ext uri="{FF2B5EF4-FFF2-40B4-BE49-F238E27FC236}">
                <a16:creationId xmlns:a16="http://schemas.microsoft.com/office/drawing/2014/main" id="{9BC2B8D8-92DD-4B44-9468-8F46533DDF53}"/>
              </a:ext>
            </a:extLst>
          </p:cNvPr>
          <p:cNvSpPr>
            <a:spLocks noGrp="1"/>
          </p:cNvSpPr>
          <p:nvPr>
            <p:ph type="sldNum" sz="quarter" idx="12"/>
          </p:nvPr>
        </p:nvSpPr>
        <p:spPr>
          <a:xfrm>
            <a:off x="6736561" y="6103455"/>
            <a:ext cx="2133600" cy="365125"/>
          </a:xfrm>
        </p:spPr>
        <p:txBody>
          <a:bodyPr/>
          <a:lstStyle/>
          <a:p>
            <a:fld id="{383316F4-B26D-46C0-99BD-BAB3549BE801}"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1369557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a:t>
            </a:r>
          </a:p>
        </p:txBody>
      </p:sp>
      <p:sp>
        <p:nvSpPr>
          <p:cNvPr id="3" name="Content Placeholder 2"/>
          <p:cNvSpPr>
            <a:spLocks noGrp="1"/>
          </p:cNvSpPr>
          <p:nvPr>
            <p:ph idx="1"/>
          </p:nvPr>
        </p:nvSpPr>
        <p:spPr/>
        <p:txBody>
          <a:bodyPr>
            <a:normAutofit fontScale="47500" lnSpcReduction="20000"/>
          </a:bodyPr>
          <a:lstStyle/>
          <a:p>
            <a:r>
              <a:rPr lang="en-US" sz="3500" dirty="0">
                <a:latin typeface="Century Gothic" panose="020B0502020202020204" pitchFamily="34" charset="0"/>
              </a:rPr>
              <a:t>MLTSS Resources</a:t>
            </a:r>
          </a:p>
          <a:p>
            <a:pPr marL="0" indent="0">
              <a:buNone/>
            </a:pPr>
            <a:r>
              <a:rPr lang="en-US" sz="3500" u="sng" dirty="0">
                <a:latin typeface="Century Gothic" panose="020B0502020202020204" pitchFamily="34" charset="0"/>
                <a:hlinkClick r:id="rId2"/>
              </a:rPr>
              <a:t>http://www.state.nj.us/humanservices/dmahs/home/mltss_resources.html</a:t>
            </a:r>
            <a:endParaRPr lang="en-US" sz="3500" u="sng" dirty="0">
              <a:latin typeface="Century Gothic" panose="020B0502020202020204" pitchFamily="34" charset="0"/>
            </a:endParaRPr>
          </a:p>
          <a:p>
            <a:endParaRPr lang="en-US" sz="3500" dirty="0">
              <a:latin typeface="Century Gothic" panose="020B0502020202020204" pitchFamily="34" charset="0"/>
            </a:endParaRPr>
          </a:p>
          <a:p>
            <a:r>
              <a:rPr lang="en-US" sz="3500" dirty="0">
                <a:latin typeface="Century Gothic" panose="020B0502020202020204" pitchFamily="34" charset="0"/>
              </a:rPr>
              <a:t>Behavioral Health Resources</a:t>
            </a:r>
          </a:p>
          <a:p>
            <a:pPr marL="0" indent="0">
              <a:buNone/>
            </a:pPr>
            <a:r>
              <a:rPr lang="en-US" sz="3500" dirty="0">
                <a:latin typeface="Century Gothic" panose="020B0502020202020204" pitchFamily="34" charset="0"/>
                <a:hlinkClick r:id="rId3"/>
              </a:rPr>
              <a:t>https://www.state.nj.us/humanservices/dmahs/news/ebhb.html</a:t>
            </a:r>
            <a:endParaRPr lang="en-US" sz="3500" dirty="0">
              <a:latin typeface="Century Gothic" panose="020B0502020202020204" pitchFamily="34" charset="0"/>
            </a:endParaRPr>
          </a:p>
          <a:p>
            <a:pPr marL="0" indent="0">
              <a:buNone/>
            </a:pPr>
            <a:endParaRPr lang="en-US" sz="3500" dirty="0">
              <a:latin typeface="Century Gothic" panose="020B0502020202020204" pitchFamily="34" charset="0"/>
            </a:endParaRPr>
          </a:p>
          <a:p>
            <a:r>
              <a:rPr lang="en-US" sz="3500" dirty="0">
                <a:latin typeface="Century Gothic" panose="020B0502020202020204" pitchFamily="34" charset="0"/>
              </a:rPr>
              <a:t>Form to submit inquiry is located by clicking on highlight</a:t>
            </a:r>
          </a:p>
          <a:p>
            <a:r>
              <a:rPr lang="en-US" sz="3500" u="sng" dirty="0">
                <a:latin typeface="Century Gothic" panose="020B0502020202020204" pitchFamily="34" charset="0"/>
                <a:hlinkClick r:id="rId4"/>
              </a:rPr>
              <a:t>DMAHS Provider Relations Inquiry Information</a:t>
            </a:r>
            <a:endParaRPr lang="en-US" sz="3500" dirty="0">
              <a:latin typeface="Century Gothic" panose="020B0502020202020204" pitchFamily="34" charset="0"/>
            </a:endParaRPr>
          </a:p>
          <a:p>
            <a:r>
              <a:rPr lang="en-US" sz="3500" u="sng" dirty="0">
                <a:latin typeface="Century Gothic" panose="020B0502020202020204" pitchFamily="34" charset="0"/>
                <a:hlinkClick r:id="rId5"/>
              </a:rPr>
              <a:t>Provider Relations Inquiry Request form – single case</a:t>
            </a:r>
            <a:endParaRPr lang="en-US" sz="3500" dirty="0">
              <a:latin typeface="Century Gothic" panose="020B0502020202020204" pitchFamily="34" charset="0"/>
            </a:endParaRPr>
          </a:p>
          <a:p>
            <a:r>
              <a:rPr lang="en-US" sz="3500" u="sng" dirty="0">
                <a:latin typeface="Century Gothic" panose="020B0502020202020204" pitchFamily="34" charset="0"/>
                <a:hlinkClick r:id="rId6"/>
              </a:rPr>
              <a:t>Provider Relations Inquiry Request form – multiple cases</a:t>
            </a:r>
            <a:endParaRPr lang="en-US" sz="3500" u="sng" dirty="0">
              <a:latin typeface="Century Gothic" panose="020B0502020202020204" pitchFamily="34" charset="0"/>
            </a:endParaRPr>
          </a:p>
          <a:p>
            <a:pPr marL="0" indent="0">
              <a:buNone/>
            </a:pPr>
            <a:endParaRPr lang="en-US" sz="3500" dirty="0">
              <a:latin typeface="Century Gothic" panose="020B0502020202020204" pitchFamily="34" charset="0"/>
            </a:endParaRPr>
          </a:p>
          <a:p>
            <a:pPr marL="0" indent="0">
              <a:buNone/>
            </a:pPr>
            <a:r>
              <a:rPr lang="en-US" sz="3500" dirty="0">
                <a:latin typeface="Century Gothic" panose="020B0502020202020204" pitchFamily="34" charset="0"/>
              </a:rPr>
              <a:t>Email detail via secure email to </a:t>
            </a:r>
            <a:r>
              <a:rPr lang="en-US" sz="3500" dirty="0">
                <a:latin typeface="Century Gothic" panose="020B0502020202020204" pitchFamily="34" charset="0"/>
                <a:hlinkClick r:id="rId7"/>
              </a:rPr>
              <a:t>mahs.provider-inquiries@dhs.state.nj.us</a:t>
            </a:r>
            <a:endParaRPr lang="en-US" sz="3500" dirty="0">
              <a:latin typeface="Century Gothic" panose="020B0502020202020204" pitchFamily="34" charset="0"/>
            </a:endParaRPr>
          </a:p>
          <a:p>
            <a:pPr marL="0" indent="0">
              <a:buNone/>
            </a:pPr>
            <a:r>
              <a:rPr lang="en-US" sz="3500" dirty="0">
                <a:latin typeface="Century Gothic" panose="020B0502020202020204" pitchFamily="34" charset="0"/>
              </a:rPr>
              <a:t>Separate emails should be sent for individual MCOs.</a:t>
            </a:r>
          </a:p>
          <a:p>
            <a:pPr marL="0" indent="0">
              <a:buNone/>
            </a:pPr>
            <a:r>
              <a:rPr lang="en-US" sz="3500" dirty="0">
                <a:latin typeface="Century Gothic" panose="020B0502020202020204" pitchFamily="34" charset="0"/>
              </a:rPr>
              <a:t>Multiple cases must include excel summary of information.</a:t>
            </a:r>
          </a:p>
          <a:p>
            <a:pPr marL="0" indent="0">
              <a:buNone/>
            </a:pPr>
            <a:endParaRPr lang="en-US" sz="2000" dirty="0"/>
          </a:p>
        </p:txBody>
      </p:sp>
      <p:sp>
        <p:nvSpPr>
          <p:cNvPr id="4" name="Rectangle 2"/>
          <p:cNvSpPr txBox="1">
            <a:spLocks noChangeArrowheads="1"/>
          </p:cNvSpPr>
          <p:nvPr/>
        </p:nvSpPr>
        <p:spPr bwMode="auto">
          <a:xfrm>
            <a:off x="493986" y="381000"/>
            <a:ext cx="82296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91429" tIns="45714" rIns="91429" bIns="45714" numCol="1" rtlCol="0" anchor="ctr" anchorCtr="0" compatLnSpc="1">
            <a:prstTxWarp prst="textNoShape">
              <a:avLst/>
            </a:prstTxWarp>
            <a:normAutofit fontScale="85000" lnSpcReduction="20000"/>
          </a:bodyPr>
          <a:lstStyle>
            <a:lvl1pPr algn="ctr" defTabSz="914400" rtl="0" eaLnBrk="0" fontAlgn="base" latinLnBrk="0" hangingPunct="0">
              <a:spcBef>
                <a:spcPct val="0"/>
              </a:spcBef>
              <a:spcAft>
                <a:spcPct val="0"/>
              </a:spcAft>
              <a:buNone/>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mn-ea"/>
                <a:cs typeface="+mn-cs"/>
              </a:defRPr>
            </a:lvl2pPr>
            <a:lvl3pPr algn="ctr" rtl="0" eaLnBrk="0" fontAlgn="base" hangingPunct="0">
              <a:spcBef>
                <a:spcPct val="0"/>
              </a:spcBef>
              <a:spcAft>
                <a:spcPct val="0"/>
              </a:spcAft>
              <a:defRPr sz="4400">
                <a:solidFill>
                  <a:schemeClr val="tx1"/>
                </a:solidFill>
                <a:latin typeface="Calibri" pitchFamily="34" charset="0"/>
                <a:ea typeface="+mn-ea"/>
                <a:cs typeface="+mn-cs"/>
              </a:defRPr>
            </a:lvl3pPr>
            <a:lvl4pPr algn="ctr" rtl="0" eaLnBrk="0" fontAlgn="base" hangingPunct="0">
              <a:spcBef>
                <a:spcPct val="0"/>
              </a:spcBef>
              <a:spcAft>
                <a:spcPct val="0"/>
              </a:spcAft>
              <a:defRPr sz="4400">
                <a:solidFill>
                  <a:schemeClr val="tx1"/>
                </a:solidFill>
                <a:latin typeface="Calibri" pitchFamily="34" charset="0"/>
                <a:ea typeface="+mn-ea"/>
                <a:cs typeface="+mn-cs"/>
              </a:defRPr>
            </a:lvl4pPr>
            <a:lvl5pPr algn="ctr" rtl="0" eaLnBrk="0" fontAlgn="base" hangingPunct="0">
              <a:spcBef>
                <a:spcPct val="0"/>
              </a:spcBef>
              <a:spcAft>
                <a:spcPct val="0"/>
              </a:spcAft>
              <a:defRPr sz="4400">
                <a:solidFill>
                  <a:schemeClr val="tx1"/>
                </a:solidFill>
                <a:latin typeface="Calibri" pitchFamily="34" charset="0"/>
                <a:ea typeface="+mn-ea"/>
                <a:cs typeface="+mn-cs"/>
              </a:defRPr>
            </a:lvl5pPr>
            <a:lvl6pPr marL="457200" algn="ctr" rtl="0" eaLnBrk="1" fontAlgn="base" hangingPunct="1">
              <a:spcBef>
                <a:spcPct val="0"/>
              </a:spcBef>
              <a:spcAft>
                <a:spcPct val="0"/>
              </a:spcAft>
              <a:defRPr sz="4400">
                <a:solidFill>
                  <a:schemeClr val="tx1"/>
                </a:solidFill>
                <a:latin typeface="Calibri" pitchFamily="34" charset="0"/>
                <a:ea typeface="+mn-ea"/>
                <a:cs typeface="+mn-cs"/>
              </a:defRPr>
            </a:lvl6pPr>
            <a:lvl7pPr marL="914400" algn="ctr" rtl="0" eaLnBrk="1" fontAlgn="base" hangingPunct="1">
              <a:spcBef>
                <a:spcPct val="0"/>
              </a:spcBef>
              <a:spcAft>
                <a:spcPct val="0"/>
              </a:spcAft>
              <a:defRPr sz="4400">
                <a:solidFill>
                  <a:schemeClr val="tx1"/>
                </a:solidFill>
                <a:latin typeface="Calibri" pitchFamily="34" charset="0"/>
                <a:ea typeface="+mn-ea"/>
                <a:cs typeface="+mn-cs"/>
              </a:defRPr>
            </a:lvl7pPr>
            <a:lvl8pPr marL="1371600" algn="ctr" rtl="0" eaLnBrk="1" fontAlgn="base" hangingPunct="1">
              <a:spcBef>
                <a:spcPct val="0"/>
              </a:spcBef>
              <a:spcAft>
                <a:spcPct val="0"/>
              </a:spcAft>
              <a:defRPr sz="4400">
                <a:solidFill>
                  <a:schemeClr val="tx1"/>
                </a:solidFill>
                <a:latin typeface="Calibri" pitchFamily="34" charset="0"/>
                <a:ea typeface="+mn-ea"/>
                <a:cs typeface="+mn-cs"/>
              </a:defRPr>
            </a:lvl8pPr>
            <a:lvl9pPr marL="1828800" algn="ctr" rtl="0" eaLnBrk="1" fontAlgn="base" hangingPunct="1">
              <a:spcBef>
                <a:spcPct val="0"/>
              </a:spcBef>
              <a:spcAft>
                <a:spcPct val="0"/>
              </a:spcAft>
              <a:defRPr sz="4400">
                <a:solidFill>
                  <a:schemeClr val="tx1"/>
                </a:solidFill>
                <a:latin typeface="Calibri" pitchFamily="34" charset="0"/>
                <a:ea typeface="+mn-ea"/>
                <a:cs typeface="+mn-cs"/>
              </a:defRPr>
            </a:lvl9pPr>
          </a:lstStyle>
          <a:p>
            <a:pPr eaLnBrk="1" hangingPunct="1"/>
            <a:r>
              <a:rPr lang="en-US" altLang="en-US" sz="3200" b="1" dirty="0">
                <a:solidFill>
                  <a:srgbClr val="FFE697"/>
                </a:solidFill>
                <a:latin typeface="Century Gothic" panose="020B0502020202020204" pitchFamily="34" charset="0"/>
                <a:ea typeface="ＭＳ Ｐゴシック" pitchFamily="34" charset="-128"/>
              </a:rPr>
              <a:t>State Resource for Managed Care Providers:</a:t>
            </a:r>
          </a:p>
          <a:p>
            <a:pPr eaLnBrk="1" hangingPunct="1"/>
            <a:r>
              <a:rPr lang="en-US" altLang="en-US" sz="3200" b="1" dirty="0">
                <a:solidFill>
                  <a:srgbClr val="FFE697"/>
                </a:solidFill>
                <a:latin typeface="Century Gothic" panose="020B0502020202020204" pitchFamily="34" charset="0"/>
                <a:ea typeface="ＭＳ Ｐゴシック" pitchFamily="34" charset="-128"/>
              </a:rPr>
              <a:t>Office of Managed Health Care (OMHC) </a:t>
            </a:r>
          </a:p>
          <a:p>
            <a:pPr eaLnBrk="1" hangingPunct="1"/>
            <a:r>
              <a:rPr lang="en-US" altLang="en-US" sz="3200" b="1" dirty="0">
                <a:solidFill>
                  <a:srgbClr val="FFE697"/>
                </a:solidFill>
                <a:latin typeface="Century Gothic" panose="020B0502020202020204" pitchFamily="34" charset="0"/>
                <a:ea typeface="ＭＳ Ｐゴシック" pitchFamily="34" charset="-128"/>
              </a:rPr>
              <a:t>Managed Provider Relations Unit</a:t>
            </a:r>
          </a:p>
        </p:txBody>
      </p:sp>
      <p:sp>
        <p:nvSpPr>
          <p:cNvPr id="5" name="Slide Number Placeholder 2">
            <a:extLst>
              <a:ext uri="{FF2B5EF4-FFF2-40B4-BE49-F238E27FC236}">
                <a16:creationId xmlns:a16="http://schemas.microsoft.com/office/drawing/2014/main" id="{9EA3C144-65EB-4DB6-BA1A-DA85E83BFDB7}"/>
              </a:ext>
            </a:extLst>
          </p:cNvPr>
          <p:cNvSpPr>
            <a:spLocks noGrp="1"/>
          </p:cNvSpPr>
          <p:nvPr>
            <p:ph type="sldNum" sz="quarter" idx="12"/>
          </p:nvPr>
        </p:nvSpPr>
        <p:spPr>
          <a:xfrm>
            <a:off x="6736561" y="6103455"/>
            <a:ext cx="2133600" cy="365125"/>
          </a:xfrm>
        </p:spPr>
        <p:txBody>
          <a:bodyPr/>
          <a:lstStyle/>
          <a:p>
            <a:fld id="{383316F4-B26D-46C0-99BD-BAB3549BE801}"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2389607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1126"/>
            <a:ext cx="9296400" cy="696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1371602" y="228600"/>
            <a:ext cx="6403085" cy="1143000"/>
          </a:xfrm>
          <a:prstGeom prst="rect">
            <a:avLst/>
          </a:prstGeom>
          <a:solidFill>
            <a:srgbClr val="105594"/>
          </a:solidFill>
          <a:scene3d>
            <a:camera prst="orthographicFront"/>
            <a:lightRig rig="threePt" dir="t"/>
          </a:scene3d>
          <a:sp3d>
            <a:bevelT prst="convex"/>
          </a:sp3d>
        </p:spPr>
        <p:txBody>
          <a:bodyPr vert="horz" lIns="91440" tIns="182880" rIns="91440" bIns="18288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F0DC82"/>
                </a:solidFill>
                <a:latin typeface="Century Gothic" panose="020B0502020202020204" pitchFamily="34" charset="0"/>
                <a:cs typeface="Arial" panose="020B0604020202020204" pitchFamily="34" charset="0"/>
              </a:rPr>
              <a:t>Questions</a:t>
            </a:r>
          </a:p>
        </p:txBody>
      </p:sp>
      <p:sp>
        <p:nvSpPr>
          <p:cNvPr id="6" name="Slide Number Placeholder 5"/>
          <p:cNvSpPr>
            <a:spLocks noGrp="1"/>
          </p:cNvSpPr>
          <p:nvPr>
            <p:ph type="sldNum" sz="quarter" idx="12"/>
          </p:nvPr>
        </p:nvSpPr>
        <p:spPr>
          <a:xfrm>
            <a:off x="7403841" y="6147306"/>
            <a:ext cx="1600200" cy="365125"/>
          </a:xfrm>
        </p:spPr>
        <p:txBody>
          <a:bodyPr/>
          <a:lstStyle/>
          <a:p>
            <a:fld id="{A1B0AF9D-669F-4754-8AF6-05A9767D9AD5}" type="slidenum">
              <a:rPr lang="en-US" smtClean="0">
                <a:solidFill>
                  <a:prstClr val="black">
                    <a:tint val="75000"/>
                  </a:prstClr>
                </a:solidFill>
              </a:rPr>
              <a:pPr/>
              <a:t>28</a:t>
            </a:fld>
            <a:endParaRPr lang="en-US" dirty="0">
              <a:solidFill>
                <a:prstClr val="black">
                  <a:tint val="75000"/>
                </a:prstClr>
              </a:solidFill>
            </a:endParaRPr>
          </a:p>
        </p:txBody>
      </p:sp>
      <p:sp>
        <p:nvSpPr>
          <p:cNvPr id="4" name="TextBox 3"/>
          <p:cNvSpPr txBox="1"/>
          <p:nvPr/>
        </p:nvSpPr>
        <p:spPr>
          <a:xfrm>
            <a:off x="2514600" y="2130425"/>
            <a:ext cx="4400550" cy="369332"/>
          </a:xfrm>
          <a:prstGeom prst="rect">
            <a:avLst/>
          </a:prstGeom>
          <a:noFill/>
        </p:spPr>
        <p:txBody>
          <a:bodyPr wrap="square" rtlCol="0">
            <a:spAutoFit/>
          </a:bodyPr>
          <a:lstStyle/>
          <a:p>
            <a:pPr defTabSz="914400"/>
            <a:endParaRPr lang="en-US" dirty="0">
              <a:solidFill>
                <a:prstClr val="black"/>
              </a:solidFill>
            </a:endParaRPr>
          </a:p>
        </p:txBody>
      </p:sp>
      <p:sp>
        <p:nvSpPr>
          <p:cNvPr id="11" name="Rectangle 2"/>
          <p:cNvSpPr>
            <a:spLocks noChangeArrowheads="1"/>
          </p:cNvSpPr>
          <p:nvPr/>
        </p:nvSpPr>
        <p:spPr bwMode="auto">
          <a:xfrm>
            <a:off x="1325496" y="6280307"/>
            <a:ext cx="1088366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a:endParaRPr lang="en-US" dirty="0">
              <a:solidFill>
                <a:prstClr val="black"/>
              </a:solidFill>
            </a:endParaRPr>
          </a:p>
        </p:txBody>
      </p:sp>
      <p:pic>
        <p:nvPicPr>
          <p:cNvPr id="12" name="Picture 2" descr="C:\Users\setunney\AppData\Local\Microsoft\Windows\Temporary Internet Files\Content.IE5\KQ1LU83X\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6285" y="3425190"/>
            <a:ext cx="11430" cy="76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tunney\AppData\Local\Microsoft\Windows\Temporary Internet Files\Content.IE5\VLZHVR00\three_questions_small_business_health_insuarn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2457450"/>
            <a:ext cx="17145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etunney\AppData\Local\Microsoft\Windows\Temporary Internet Files\Content.IE5\VLZHVR00\three_questions_small_business_health_insuarnc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032221"/>
            <a:ext cx="4114800" cy="300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40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8639033" y="6270991"/>
            <a:ext cx="228600" cy="365125"/>
          </a:xfrm>
        </p:spPr>
        <p:txBody>
          <a:bodyPr/>
          <a:lstStyle/>
          <a:p>
            <a:fld id="{4A6F0843-56B0-4649-A5EA-A6F86C9167D1}" type="slidenum">
              <a:rPr lang="en-US" smtClean="0"/>
              <a:pPr/>
              <a:t>3</a:t>
            </a:fld>
            <a:endParaRPr lang="en-US" dirty="0"/>
          </a:p>
        </p:txBody>
      </p:sp>
      <p:sp>
        <p:nvSpPr>
          <p:cNvPr id="5" name="Rectangle 2"/>
          <p:cNvSpPr>
            <a:spLocks noChangeArrowheads="1"/>
          </p:cNvSpPr>
          <p:nvPr/>
        </p:nvSpPr>
        <p:spPr bwMode="auto">
          <a:xfrm>
            <a:off x="380999" y="1595771"/>
            <a:ext cx="8502555" cy="468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r>
              <a:rPr lang="en-US" sz="2400" dirty="0">
                <a:latin typeface="Century Gothic" panose="020B0502020202020204" pitchFamily="34" charset="0"/>
              </a:rPr>
              <a:t>Medicaid is a joint Federal and State program that helps pay medical costs if individuals have limited income and resources or meet other requirements.</a:t>
            </a:r>
          </a:p>
          <a:p>
            <a:pPr marL="0" indent="0">
              <a:buNone/>
            </a:pPr>
            <a:endParaRPr lang="en-US" sz="2400" dirty="0">
              <a:latin typeface="Century Gothic" panose="020B0502020202020204" pitchFamily="34" charset="0"/>
            </a:endParaRPr>
          </a:p>
          <a:p>
            <a:r>
              <a:rPr lang="en-US" sz="2400" dirty="0">
                <a:latin typeface="Century Gothic" panose="020B0502020202020204" pitchFamily="34" charset="0"/>
              </a:rPr>
              <a:t>Medicaid is a voluntary program.  If you want to participate, you must know, accept and abide by the rules and regulations</a:t>
            </a:r>
          </a:p>
          <a:p>
            <a:endParaRPr lang="en-US" sz="2400" dirty="0">
              <a:latin typeface="Century Gothic" panose="020B0502020202020204" pitchFamily="34" charset="0"/>
            </a:endParaRPr>
          </a:p>
          <a:p>
            <a:r>
              <a:rPr lang="en-US" sz="2400" dirty="0">
                <a:latin typeface="Century Gothic" panose="020B0502020202020204" pitchFamily="34" charset="0"/>
              </a:rPr>
              <a:t>New Jersey Medicaid is referred to as NJ </a:t>
            </a:r>
            <a:r>
              <a:rPr lang="en-US" sz="2400" dirty="0" err="1">
                <a:latin typeface="Century Gothic" panose="020B0502020202020204" pitchFamily="34" charset="0"/>
              </a:rPr>
              <a:t>FamilyCare</a:t>
            </a:r>
            <a:r>
              <a:rPr lang="en-US" sz="2400" dirty="0">
                <a:latin typeface="Century Gothic" panose="020B0502020202020204" pitchFamily="34" charset="0"/>
              </a:rPr>
              <a:t> in member and provider communication</a:t>
            </a:r>
            <a:r>
              <a:rPr lang="en-US" dirty="0">
                <a:latin typeface="Century Gothic" panose="020B0502020202020204" pitchFamily="34" charset="0"/>
              </a:rPr>
              <a:t> </a:t>
            </a:r>
          </a:p>
          <a:p>
            <a:pPr lvl="1"/>
            <a:endParaRPr lang="en-US" altLang="en-US" sz="2600" dirty="0">
              <a:solidFill>
                <a:srgbClr val="000000"/>
              </a:solidFill>
            </a:endParaRPr>
          </a:p>
        </p:txBody>
      </p:sp>
      <p:pic>
        <p:nvPicPr>
          <p:cNvPr id="6" name="Picture 5"/>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9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7175" y="5965724"/>
            <a:ext cx="45434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itle 5"/>
          <p:cNvSpPr>
            <a:spLocks noGrp="1"/>
          </p:cNvSpPr>
          <p:nvPr>
            <p:ph type="title"/>
          </p:nvPr>
        </p:nvSpPr>
        <p:spPr>
          <a:xfrm>
            <a:off x="293569" y="380999"/>
            <a:ext cx="8505825" cy="990600"/>
          </a:xfrm>
          <a:solidFill>
            <a:srgbClr val="F0DC82"/>
          </a:solidFill>
          <a:ln>
            <a:noFill/>
          </a:ln>
        </p:spPr>
        <p:style>
          <a:lnRef idx="1">
            <a:schemeClr val="dk1"/>
          </a:lnRef>
          <a:fillRef idx="1002">
            <a:schemeClr val="dk2"/>
          </a:fillRef>
          <a:effectRef idx="1">
            <a:schemeClr val="dk1"/>
          </a:effectRef>
          <a:fontRef idx="minor">
            <a:schemeClr val="dk1"/>
          </a:fontRef>
        </p:style>
        <p:txBody>
          <a:bodyPr>
            <a:normAutofit/>
          </a:bodyPr>
          <a:lstStyle/>
          <a:p>
            <a:pPr>
              <a:defRPr/>
            </a:pPr>
            <a:r>
              <a:rPr lang="en-US" sz="3200" b="1" dirty="0">
                <a:solidFill>
                  <a:srgbClr val="105594"/>
                </a:solidFill>
                <a:latin typeface="Century Gothic" panose="020B0502020202020204" pitchFamily="34" charset="0"/>
                <a:cs typeface="Calibri" panose="020F0502020204030204" pitchFamily="34" charset="0"/>
              </a:rPr>
              <a:t>What is Medicaid?</a:t>
            </a:r>
          </a:p>
        </p:txBody>
      </p:sp>
      <p:sp>
        <p:nvSpPr>
          <p:cNvPr id="12" name="Footer Placeholder 3"/>
          <p:cNvSpPr txBox="1">
            <a:spLocks/>
          </p:cNvSpPr>
          <p:nvPr/>
        </p:nvSpPr>
        <p:spPr>
          <a:xfrm>
            <a:off x="6629400" y="5844683"/>
            <a:ext cx="2254155" cy="4968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accent1"/>
              </a:solidFill>
            </a:endParaRPr>
          </a:p>
        </p:txBody>
      </p:sp>
    </p:spTree>
    <p:extLst>
      <p:ext uri="{BB962C8B-B14F-4D97-AF65-F5344CB8AC3E}">
        <p14:creationId xmlns:p14="http://schemas.microsoft.com/office/powerpoint/2010/main" val="112778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8639033" y="6270991"/>
            <a:ext cx="228600" cy="365125"/>
          </a:xfrm>
        </p:spPr>
        <p:txBody>
          <a:bodyPr/>
          <a:lstStyle/>
          <a:p>
            <a:fld id="{4A6F0843-56B0-4649-A5EA-A6F86C9167D1}" type="slidenum">
              <a:rPr lang="en-US" smtClean="0"/>
              <a:pPr/>
              <a:t>4</a:t>
            </a:fld>
            <a:endParaRPr lang="en-US" dirty="0"/>
          </a:p>
        </p:txBody>
      </p:sp>
      <p:sp>
        <p:nvSpPr>
          <p:cNvPr id="5" name="Rectangle 2"/>
          <p:cNvSpPr>
            <a:spLocks noChangeArrowheads="1"/>
          </p:cNvSpPr>
          <p:nvPr/>
        </p:nvSpPr>
        <p:spPr bwMode="auto">
          <a:xfrm>
            <a:off x="380999" y="1595771"/>
            <a:ext cx="850255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indent="0">
              <a:buNone/>
            </a:pPr>
            <a:r>
              <a:rPr lang="en-US" sz="2200" dirty="0">
                <a:latin typeface="Century Gothic" panose="020B0502020202020204" pitchFamily="34" charset="0"/>
              </a:rPr>
              <a:t>The New Jersey Department of Human Services, DMAHS, has a contract with the following Managed Care Organizations:</a:t>
            </a:r>
          </a:p>
          <a:p>
            <a:pPr lvl="1"/>
            <a:endParaRPr lang="en-US" sz="2200" dirty="0">
              <a:latin typeface="Century Gothic" panose="020B0502020202020204" pitchFamily="34" charset="0"/>
            </a:endParaRPr>
          </a:p>
          <a:p>
            <a:pPr lvl="1"/>
            <a:r>
              <a:rPr lang="en-US" sz="2200" dirty="0">
                <a:latin typeface="Century Gothic" panose="020B0502020202020204" pitchFamily="34" charset="0"/>
              </a:rPr>
              <a:t>Aetna Better Health of New Jersey</a:t>
            </a:r>
          </a:p>
          <a:p>
            <a:pPr lvl="1"/>
            <a:r>
              <a:rPr lang="en-US" sz="2200" dirty="0">
                <a:latin typeface="Century Gothic" panose="020B0502020202020204" pitchFamily="34" charset="0"/>
              </a:rPr>
              <a:t>Amerigroup New Jersey, Inc.</a:t>
            </a:r>
          </a:p>
          <a:p>
            <a:pPr lvl="1"/>
            <a:r>
              <a:rPr lang="en-US" sz="2200" dirty="0">
                <a:latin typeface="Century Gothic" panose="020B0502020202020204" pitchFamily="34" charset="0"/>
              </a:rPr>
              <a:t>Horizon NJ Health</a:t>
            </a:r>
          </a:p>
          <a:p>
            <a:pPr lvl="1"/>
            <a:r>
              <a:rPr lang="en-US" sz="2200" dirty="0" err="1">
                <a:latin typeface="Century Gothic" panose="020B0502020202020204" pitchFamily="34" charset="0"/>
              </a:rPr>
              <a:t>UnitedHealthcare</a:t>
            </a:r>
            <a:r>
              <a:rPr lang="en-US" sz="2200" dirty="0">
                <a:latin typeface="Century Gothic" panose="020B0502020202020204" pitchFamily="34" charset="0"/>
              </a:rPr>
              <a:t> Community Plan</a:t>
            </a:r>
          </a:p>
          <a:p>
            <a:pPr lvl="1"/>
            <a:r>
              <a:rPr lang="en-US" sz="2200" dirty="0" err="1">
                <a:latin typeface="Century Gothic" panose="020B0502020202020204" pitchFamily="34" charset="0"/>
              </a:rPr>
              <a:t>WellCare</a:t>
            </a:r>
            <a:r>
              <a:rPr lang="en-US" sz="2200" dirty="0">
                <a:latin typeface="Century Gothic" panose="020B0502020202020204" pitchFamily="34" charset="0"/>
              </a:rPr>
              <a:t> Health Plans of NJ, Inc.</a:t>
            </a:r>
          </a:p>
          <a:p>
            <a:endParaRPr lang="en-US" sz="2200" dirty="0"/>
          </a:p>
          <a:p>
            <a:pPr lvl="1"/>
            <a:endParaRPr lang="en-US" altLang="en-US" sz="2600" dirty="0">
              <a:solidFill>
                <a:srgbClr val="000000"/>
              </a:solidFill>
            </a:endParaRPr>
          </a:p>
        </p:txBody>
      </p:sp>
      <p:pic>
        <p:nvPicPr>
          <p:cNvPr id="6" name="Picture 5"/>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9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7175" y="5965724"/>
            <a:ext cx="45434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itle 5"/>
          <p:cNvSpPr>
            <a:spLocks noGrp="1"/>
          </p:cNvSpPr>
          <p:nvPr>
            <p:ph type="title"/>
          </p:nvPr>
        </p:nvSpPr>
        <p:spPr>
          <a:xfrm>
            <a:off x="293569" y="380999"/>
            <a:ext cx="8505825" cy="990600"/>
          </a:xfrm>
          <a:solidFill>
            <a:srgbClr val="F0DC82"/>
          </a:solidFill>
          <a:ln>
            <a:noFill/>
          </a:ln>
        </p:spPr>
        <p:style>
          <a:lnRef idx="1">
            <a:schemeClr val="dk1"/>
          </a:lnRef>
          <a:fillRef idx="1002">
            <a:schemeClr val="dk2"/>
          </a:fillRef>
          <a:effectRef idx="1">
            <a:schemeClr val="dk1"/>
          </a:effectRef>
          <a:fontRef idx="minor">
            <a:schemeClr val="dk1"/>
          </a:fontRef>
        </p:style>
        <p:txBody>
          <a:bodyPr>
            <a:noAutofit/>
          </a:bodyPr>
          <a:lstStyle/>
          <a:p>
            <a:pPr>
              <a:defRPr/>
            </a:pPr>
            <a:r>
              <a:rPr lang="en-US" sz="3200" b="1" dirty="0">
                <a:solidFill>
                  <a:srgbClr val="105594"/>
                </a:solidFill>
                <a:latin typeface="Century Gothic" panose="020B0502020202020204" pitchFamily="34" charset="0"/>
                <a:cs typeface="Calibri" panose="020F0502020204030204" pitchFamily="34" charset="0"/>
              </a:rPr>
              <a:t>New Jersey Medicaid </a:t>
            </a:r>
            <a:br>
              <a:rPr lang="en-US" sz="3200" b="1" dirty="0">
                <a:solidFill>
                  <a:srgbClr val="105594"/>
                </a:solidFill>
                <a:latin typeface="Century Gothic" panose="020B0502020202020204" pitchFamily="34" charset="0"/>
                <a:cs typeface="Calibri" panose="020F0502020204030204" pitchFamily="34" charset="0"/>
              </a:rPr>
            </a:br>
            <a:r>
              <a:rPr lang="en-US" sz="3200" b="1" dirty="0">
                <a:solidFill>
                  <a:srgbClr val="105594"/>
                </a:solidFill>
                <a:latin typeface="Century Gothic" panose="020B0502020202020204" pitchFamily="34" charset="0"/>
                <a:cs typeface="Calibri" panose="020F0502020204030204" pitchFamily="34" charset="0"/>
              </a:rPr>
              <a:t>Managed Care Contracts </a:t>
            </a:r>
          </a:p>
        </p:txBody>
      </p:sp>
      <p:sp>
        <p:nvSpPr>
          <p:cNvPr id="12" name="Footer Placeholder 3"/>
          <p:cNvSpPr txBox="1">
            <a:spLocks/>
          </p:cNvSpPr>
          <p:nvPr/>
        </p:nvSpPr>
        <p:spPr>
          <a:xfrm>
            <a:off x="6629400" y="5844683"/>
            <a:ext cx="2254155" cy="4968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accent1"/>
              </a:solidFill>
            </a:endParaRPr>
          </a:p>
        </p:txBody>
      </p:sp>
    </p:spTree>
    <p:extLst>
      <p:ext uri="{BB962C8B-B14F-4D97-AF65-F5344CB8AC3E}">
        <p14:creationId xmlns:p14="http://schemas.microsoft.com/office/powerpoint/2010/main" val="101132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8639033" y="6270991"/>
            <a:ext cx="228600" cy="365125"/>
          </a:xfrm>
        </p:spPr>
        <p:txBody>
          <a:bodyPr/>
          <a:lstStyle/>
          <a:p>
            <a:fld id="{4A6F0843-56B0-4649-A5EA-A6F86C9167D1}" type="slidenum">
              <a:rPr lang="en-US" smtClean="0"/>
              <a:pPr/>
              <a:t>5</a:t>
            </a:fld>
            <a:endParaRPr lang="en-US" dirty="0"/>
          </a:p>
        </p:txBody>
      </p:sp>
      <p:sp>
        <p:nvSpPr>
          <p:cNvPr id="5" name="Rectangle 2"/>
          <p:cNvSpPr>
            <a:spLocks noChangeArrowheads="1"/>
          </p:cNvSpPr>
          <p:nvPr/>
        </p:nvSpPr>
        <p:spPr bwMode="auto">
          <a:xfrm>
            <a:off x="380999" y="1595771"/>
            <a:ext cx="8502555" cy="91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71500" indent="-57150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endParaRPr lang="en-US" sz="2200" dirty="0"/>
          </a:p>
          <a:p>
            <a:pPr lvl="1"/>
            <a:endParaRPr lang="en-US" altLang="en-US" sz="2600" dirty="0">
              <a:solidFill>
                <a:srgbClr val="000000"/>
              </a:solidFill>
            </a:endParaRPr>
          </a:p>
        </p:txBody>
      </p:sp>
      <p:pic>
        <p:nvPicPr>
          <p:cNvPr id="6" name="Picture 5"/>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9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57175" y="5965724"/>
            <a:ext cx="45434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itle 5"/>
          <p:cNvSpPr>
            <a:spLocks noGrp="1"/>
          </p:cNvSpPr>
          <p:nvPr>
            <p:ph type="title"/>
          </p:nvPr>
        </p:nvSpPr>
        <p:spPr>
          <a:xfrm>
            <a:off x="257175" y="380998"/>
            <a:ext cx="8542219" cy="1283899"/>
          </a:xfrm>
          <a:solidFill>
            <a:srgbClr val="F0DC82"/>
          </a:solidFill>
          <a:ln>
            <a:noFill/>
          </a:ln>
        </p:spPr>
        <p:style>
          <a:lnRef idx="1">
            <a:schemeClr val="dk1"/>
          </a:lnRef>
          <a:fillRef idx="1002">
            <a:schemeClr val="dk2"/>
          </a:fillRef>
          <a:effectRef idx="1">
            <a:schemeClr val="dk1"/>
          </a:effectRef>
          <a:fontRef idx="minor">
            <a:schemeClr val="dk1"/>
          </a:fontRef>
        </p:style>
        <p:txBody>
          <a:bodyPr>
            <a:normAutofit fontScale="90000"/>
          </a:bodyPr>
          <a:lstStyle/>
          <a:p>
            <a:pPr>
              <a:defRPr/>
            </a:pPr>
            <a:br>
              <a:rPr lang="en-US" sz="2800" b="1" dirty="0"/>
            </a:br>
            <a:r>
              <a:rPr lang="en-US" sz="3100" b="1" dirty="0"/>
              <a:t>Administration &amp; Oversight</a:t>
            </a:r>
            <a:br>
              <a:rPr lang="en-US" sz="3100" b="1" dirty="0"/>
            </a:br>
            <a:r>
              <a:rPr lang="en-US" sz="2200" i="1" dirty="0">
                <a:solidFill>
                  <a:schemeClr val="tx1"/>
                </a:solidFill>
              </a:rPr>
              <a:t>The Medicaid program in New Jersey is administered and/or overseen by </a:t>
            </a:r>
            <a:br>
              <a:rPr lang="en-US" sz="2200" dirty="0"/>
            </a:br>
            <a:endParaRPr lang="en-US" sz="2200" b="1" dirty="0">
              <a:solidFill>
                <a:srgbClr val="105594"/>
              </a:solidFill>
              <a:latin typeface="Calibri" panose="020F0502020204030204" pitchFamily="34" charset="0"/>
              <a:cs typeface="Calibri" panose="020F0502020204030204" pitchFamily="34" charset="0"/>
            </a:endParaRPr>
          </a:p>
        </p:txBody>
      </p:sp>
      <p:sp>
        <p:nvSpPr>
          <p:cNvPr id="12" name="Footer Placeholder 3"/>
          <p:cNvSpPr txBox="1">
            <a:spLocks/>
          </p:cNvSpPr>
          <p:nvPr/>
        </p:nvSpPr>
        <p:spPr>
          <a:xfrm>
            <a:off x="6629400" y="5844683"/>
            <a:ext cx="2254155" cy="49687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accent1"/>
              </a:solidFill>
            </a:endParaRPr>
          </a:p>
        </p:txBody>
      </p:sp>
      <p:cxnSp>
        <p:nvCxnSpPr>
          <p:cNvPr id="42" name="Straight Connector 41"/>
          <p:cNvCxnSpPr/>
          <p:nvPr/>
        </p:nvCxnSpPr>
        <p:spPr>
          <a:xfrm flipV="1">
            <a:off x="5070093" y="4984528"/>
            <a:ext cx="926468" cy="49584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flipV="1">
            <a:off x="3009330" y="4955561"/>
            <a:ext cx="928547" cy="49584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531631" y="3710561"/>
            <a:ext cx="11314" cy="1210494"/>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45" name="Arc 44"/>
          <p:cNvSpPr/>
          <p:nvPr/>
        </p:nvSpPr>
        <p:spPr>
          <a:xfrm flipH="1">
            <a:off x="3012081" y="3651568"/>
            <a:ext cx="2998015" cy="1332958"/>
          </a:xfrm>
          <a:prstGeom prst="arc">
            <a:avLst/>
          </a:prstGeom>
          <a:ln>
            <a:prstDash val="dash"/>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46" name="Arc 45"/>
          <p:cNvSpPr/>
          <p:nvPr/>
        </p:nvSpPr>
        <p:spPr>
          <a:xfrm>
            <a:off x="2998547" y="3647093"/>
            <a:ext cx="2998015" cy="1337435"/>
          </a:xfrm>
          <a:prstGeom prst="arc">
            <a:avLst/>
          </a:prstGeom>
          <a:ln>
            <a:prstDash val="dash"/>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cxnSp>
        <p:nvCxnSpPr>
          <p:cNvPr id="47" name="Straight Connector 46"/>
          <p:cNvCxnSpPr/>
          <p:nvPr/>
        </p:nvCxnSpPr>
        <p:spPr>
          <a:xfrm>
            <a:off x="6587549" y="2217538"/>
            <a:ext cx="11314" cy="1210494"/>
          </a:xfrm>
          <a:prstGeom prst="line">
            <a:avLst/>
          </a:prstGeom>
          <a:ln>
            <a:prstDash val="sysDot"/>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59" idx="0"/>
          </p:cNvCxnSpPr>
          <p:nvPr/>
        </p:nvCxnSpPr>
        <p:spPr>
          <a:xfrm flipH="1">
            <a:off x="6595290" y="3129707"/>
            <a:ext cx="7142" cy="1762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a:off x="2379857" y="2634848"/>
            <a:ext cx="7142" cy="2262809"/>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544431" y="2669674"/>
            <a:ext cx="11314" cy="1210494"/>
          </a:xfrm>
          <a:prstGeom prst="line">
            <a:avLst/>
          </a:prstGeom>
        </p:spPr>
        <p:style>
          <a:lnRef idx="2">
            <a:schemeClr val="accent1"/>
          </a:lnRef>
          <a:fillRef idx="0">
            <a:schemeClr val="accent1"/>
          </a:fillRef>
          <a:effectRef idx="1">
            <a:schemeClr val="accent1"/>
          </a:effectRef>
          <a:fontRef idx="minor">
            <a:schemeClr val="tx1"/>
          </a:fontRef>
        </p:style>
      </p:cxnSp>
      <p:pic>
        <p:nvPicPr>
          <p:cNvPr id="51"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1793" y="2363927"/>
            <a:ext cx="1220830" cy="598467"/>
          </a:xfrm>
          <a:prstGeom prst="rect">
            <a:avLst/>
          </a:prstGeom>
          <a:ln/>
        </p:spPr>
        <p:style>
          <a:lnRef idx="1">
            <a:schemeClr val="accent1"/>
          </a:lnRef>
          <a:fillRef idx="2">
            <a:schemeClr val="accent1"/>
          </a:fillRef>
          <a:effectRef idx="1">
            <a:schemeClr val="accent1"/>
          </a:effectRef>
          <a:fontRef idx="minor">
            <a:schemeClr val="dk1"/>
          </a:fontRef>
        </p:style>
      </p:pic>
      <p:sp>
        <p:nvSpPr>
          <p:cNvPr id="52" name="TextBox 51"/>
          <p:cNvSpPr txBox="1"/>
          <p:nvPr/>
        </p:nvSpPr>
        <p:spPr>
          <a:xfrm>
            <a:off x="1896048" y="2063845"/>
            <a:ext cx="1028700" cy="6001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100" dirty="0"/>
              <a:t>Department of Law &amp; Public Safety</a:t>
            </a:r>
          </a:p>
        </p:txBody>
      </p:sp>
      <p:pic>
        <p:nvPicPr>
          <p:cNvPr id="53" name="Picture 4"/>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10098" y="2210934"/>
            <a:ext cx="1220390" cy="481013"/>
          </a:xfrm>
          <a:prstGeom prst="rect">
            <a:avLst/>
          </a:prstGeom>
          <a:ln/>
        </p:spPr>
        <p:style>
          <a:lnRef idx="1">
            <a:schemeClr val="accent1"/>
          </a:lnRef>
          <a:fillRef idx="2">
            <a:schemeClr val="accent1"/>
          </a:fillRef>
          <a:effectRef idx="1">
            <a:schemeClr val="accent1"/>
          </a:effectRef>
          <a:fontRef idx="minor">
            <a:schemeClr val="dk1"/>
          </a:fontRef>
        </p:style>
      </p:pic>
      <p:sp>
        <p:nvSpPr>
          <p:cNvPr id="54" name="TextBox 53"/>
          <p:cNvSpPr txBox="1"/>
          <p:nvPr/>
        </p:nvSpPr>
        <p:spPr>
          <a:xfrm>
            <a:off x="6105942" y="2235996"/>
            <a:ext cx="1028700" cy="43088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100" dirty="0"/>
              <a:t>Department of Treasury</a:t>
            </a:r>
          </a:p>
        </p:txBody>
      </p:sp>
      <p:grpSp>
        <p:nvGrpSpPr>
          <p:cNvPr id="55" name="Group 54"/>
          <p:cNvGrpSpPr/>
          <p:nvPr/>
        </p:nvGrpSpPr>
        <p:grpSpPr>
          <a:xfrm>
            <a:off x="3927095" y="2191557"/>
            <a:ext cx="1220390" cy="612568"/>
            <a:chOff x="3752846" y="2502387"/>
            <a:chExt cx="1627187" cy="612568"/>
          </a:xfrm>
        </p:grpSpPr>
        <p:pic>
          <p:nvPicPr>
            <p:cNvPr id="56" name="Picture 3"/>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2846" y="2502387"/>
              <a:ext cx="1627187" cy="481013"/>
            </a:xfrm>
            <a:prstGeom prst="rect">
              <a:avLst/>
            </a:prstGeom>
            <a:ln/>
          </p:spPr>
          <p:style>
            <a:lnRef idx="1">
              <a:schemeClr val="accent1"/>
            </a:lnRef>
            <a:fillRef idx="2">
              <a:schemeClr val="accent1"/>
            </a:fillRef>
            <a:effectRef idx="1">
              <a:schemeClr val="accent1"/>
            </a:effectRef>
            <a:fontRef idx="minor">
              <a:schemeClr val="dk1"/>
            </a:fontRef>
          </p:style>
        </p:pic>
        <p:sp>
          <p:nvSpPr>
            <p:cNvPr id="57" name="TextBox 56"/>
            <p:cNvSpPr txBox="1"/>
            <p:nvPr/>
          </p:nvSpPr>
          <p:spPr>
            <a:xfrm>
              <a:off x="3897703" y="2514791"/>
              <a:ext cx="1371600" cy="6001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100" dirty="0"/>
                <a:t>Department of Human Services</a:t>
              </a:r>
            </a:p>
          </p:txBody>
        </p:sp>
      </p:grpSp>
      <p:pic>
        <p:nvPicPr>
          <p:cNvPr id="58" name="Picture 4"/>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8191" y="3104646"/>
            <a:ext cx="1220390" cy="481013"/>
          </a:xfrm>
          <a:prstGeom prst="rect">
            <a:avLst/>
          </a:prstGeom>
          <a:ln/>
        </p:spPr>
        <p:style>
          <a:lnRef idx="1">
            <a:schemeClr val="dk1"/>
          </a:lnRef>
          <a:fillRef idx="2">
            <a:schemeClr val="dk1"/>
          </a:fillRef>
          <a:effectRef idx="1">
            <a:schemeClr val="dk1"/>
          </a:effectRef>
          <a:fontRef idx="minor">
            <a:schemeClr val="dk1"/>
          </a:fontRef>
        </p:style>
      </p:pic>
      <p:sp>
        <p:nvSpPr>
          <p:cNvPr id="59" name="TextBox 58"/>
          <p:cNvSpPr txBox="1"/>
          <p:nvPr/>
        </p:nvSpPr>
        <p:spPr>
          <a:xfrm>
            <a:off x="6088082" y="3129707"/>
            <a:ext cx="1028700" cy="6001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100" dirty="0"/>
              <a:t>Office of the State Comptroller</a:t>
            </a:r>
          </a:p>
        </p:txBody>
      </p:sp>
      <p:grpSp>
        <p:nvGrpSpPr>
          <p:cNvPr id="60" name="Group 59"/>
          <p:cNvGrpSpPr/>
          <p:nvPr/>
        </p:nvGrpSpPr>
        <p:grpSpPr>
          <a:xfrm>
            <a:off x="1828938" y="4521451"/>
            <a:ext cx="1220390" cy="856313"/>
            <a:chOff x="4667249" y="3914861"/>
            <a:chExt cx="1627187" cy="856313"/>
          </a:xfrm>
        </p:grpSpPr>
        <p:pic>
          <p:nvPicPr>
            <p:cNvPr id="61" name="Picture 4"/>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67249" y="3914861"/>
              <a:ext cx="1627187" cy="773908"/>
            </a:xfrm>
            <a:prstGeom prst="rect">
              <a:avLst/>
            </a:prstGeom>
            <a:ln/>
          </p:spPr>
          <p:style>
            <a:lnRef idx="1">
              <a:schemeClr val="dk1"/>
            </a:lnRef>
            <a:fillRef idx="2">
              <a:schemeClr val="dk1"/>
            </a:fillRef>
            <a:effectRef idx="1">
              <a:schemeClr val="dk1"/>
            </a:effectRef>
            <a:fontRef idx="minor">
              <a:schemeClr val="dk1"/>
            </a:fontRef>
          </p:style>
        </p:pic>
        <p:sp>
          <p:nvSpPr>
            <p:cNvPr id="62" name="TextBox 61"/>
            <p:cNvSpPr txBox="1"/>
            <p:nvPr/>
          </p:nvSpPr>
          <p:spPr>
            <a:xfrm>
              <a:off x="4795042" y="4001733"/>
              <a:ext cx="1371600" cy="76944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b="1" dirty="0"/>
                <a:t>Medicaid Fraud Control Unit</a:t>
              </a:r>
            </a:p>
            <a:p>
              <a:pPr algn="ctr"/>
              <a:r>
                <a:rPr lang="en-US" sz="1100" b="1" dirty="0"/>
                <a:t>(MFCU)</a:t>
              </a:r>
            </a:p>
          </p:txBody>
        </p:sp>
      </p:grpSp>
      <p:grpSp>
        <p:nvGrpSpPr>
          <p:cNvPr id="63" name="Group 62"/>
          <p:cNvGrpSpPr/>
          <p:nvPr/>
        </p:nvGrpSpPr>
        <p:grpSpPr>
          <a:xfrm>
            <a:off x="3945549" y="3004580"/>
            <a:ext cx="1220390" cy="1196846"/>
            <a:chOff x="2895600" y="4776042"/>
            <a:chExt cx="1627187" cy="1196846"/>
          </a:xfrm>
        </p:grpSpPr>
        <p:pic>
          <p:nvPicPr>
            <p:cNvPr id="64" name="Picture 4"/>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95600" y="4776042"/>
              <a:ext cx="1627187" cy="1137042"/>
            </a:xfrm>
            <a:prstGeom prst="rect">
              <a:avLst/>
            </a:prstGeom>
            <a:ln>
              <a:headEnd/>
              <a:tailEnd/>
            </a:ln>
          </p:spPr>
          <p:style>
            <a:lnRef idx="1">
              <a:schemeClr val="dk1"/>
            </a:lnRef>
            <a:fillRef idx="2">
              <a:schemeClr val="dk1"/>
            </a:fillRef>
            <a:effectRef idx="1">
              <a:schemeClr val="dk1"/>
            </a:effectRef>
            <a:fontRef idx="minor">
              <a:schemeClr val="dk1"/>
            </a:fontRef>
          </p:style>
        </p:pic>
        <p:sp>
          <p:nvSpPr>
            <p:cNvPr id="65" name="TextBox 64"/>
            <p:cNvSpPr txBox="1"/>
            <p:nvPr/>
          </p:nvSpPr>
          <p:spPr>
            <a:xfrm>
              <a:off x="3023393" y="4864892"/>
              <a:ext cx="1371600" cy="110799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b="1" dirty="0"/>
                <a:t>Division of Medical Assistance and Health Services (DMAHS)</a:t>
              </a:r>
            </a:p>
          </p:txBody>
        </p:sp>
      </p:grpSp>
      <p:grpSp>
        <p:nvGrpSpPr>
          <p:cNvPr id="66" name="Group 65"/>
          <p:cNvGrpSpPr/>
          <p:nvPr/>
        </p:nvGrpSpPr>
        <p:grpSpPr>
          <a:xfrm>
            <a:off x="5998191" y="4257369"/>
            <a:ext cx="1220390" cy="750069"/>
            <a:chOff x="3008311" y="5779974"/>
            <a:chExt cx="1627187" cy="750069"/>
          </a:xfrm>
        </p:grpSpPr>
        <p:pic>
          <p:nvPicPr>
            <p:cNvPr id="67" name="Picture 4"/>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8311" y="5779974"/>
              <a:ext cx="1627187" cy="750069"/>
            </a:xfrm>
            <a:prstGeom prst="rect">
              <a:avLst/>
            </a:prstGeom>
            <a:ln/>
          </p:spPr>
          <p:style>
            <a:lnRef idx="1">
              <a:schemeClr val="dk1"/>
            </a:lnRef>
            <a:fillRef idx="2">
              <a:schemeClr val="dk1"/>
            </a:fillRef>
            <a:effectRef idx="1">
              <a:schemeClr val="dk1"/>
            </a:effectRef>
            <a:fontRef idx="minor">
              <a:schemeClr val="dk1"/>
            </a:fontRef>
          </p:style>
        </p:pic>
        <p:sp>
          <p:nvSpPr>
            <p:cNvPr id="68" name="TextBox 67"/>
            <p:cNvSpPr txBox="1"/>
            <p:nvPr/>
          </p:nvSpPr>
          <p:spPr>
            <a:xfrm>
              <a:off x="3136104" y="5854926"/>
              <a:ext cx="1371600" cy="600164"/>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b="1" dirty="0"/>
                <a:t>Medicaid Fraud Division</a:t>
              </a:r>
            </a:p>
            <a:p>
              <a:pPr algn="ctr"/>
              <a:r>
                <a:rPr lang="en-US" sz="1100" b="1" dirty="0"/>
                <a:t> (MFD)</a:t>
              </a:r>
            </a:p>
          </p:txBody>
        </p:sp>
      </p:grpSp>
      <p:grpSp>
        <p:nvGrpSpPr>
          <p:cNvPr id="69" name="Group 68"/>
          <p:cNvGrpSpPr/>
          <p:nvPr/>
        </p:nvGrpSpPr>
        <p:grpSpPr>
          <a:xfrm>
            <a:off x="1822234" y="3655981"/>
            <a:ext cx="1220390" cy="873922"/>
            <a:chOff x="4941887" y="1836148"/>
            <a:chExt cx="1627187" cy="873922"/>
          </a:xfrm>
        </p:grpSpPr>
        <p:pic>
          <p:nvPicPr>
            <p:cNvPr id="70" name="Picture 4"/>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41887" y="1836148"/>
              <a:ext cx="1627187" cy="796472"/>
            </a:xfrm>
            <a:prstGeom prst="rect">
              <a:avLst/>
            </a:prstGeom>
            <a:ln/>
          </p:spPr>
          <p:style>
            <a:lnRef idx="1">
              <a:schemeClr val="accent1"/>
            </a:lnRef>
            <a:fillRef idx="2">
              <a:schemeClr val="accent1"/>
            </a:fillRef>
            <a:effectRef idx="1">
              <a:schemeClr val="accent1"/>
            </a:effectRef>
            <a:fontRef idx="minor">
              <a:schemeClr val="dk1"/>
            </a:fontRef>
          </p:style>
        </p:pic>
        <p:sp>
          <p:nvSpPr>
            <p:cNvPr id="71" name="TextBox 70"/>
            <p:cNvSpPr txBox="1"/>
            <p:nvPr/>
          </p:nvSpPr>
          <p:spPr>
            <a:xfrm>
              <a:off x="5050630" y="1940629"/>
              <a:ext cx="13716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100" dirty="0"/>
                <a:t>Office of the Insurance Fraud Prosecutor</a:t>
              </a:r>
            </a:p>
          </p:txBody>
        </p:sp>
      </p:grpSp>
      <p:pic>
        <p:nvPicPr>
          <p:cNvPr id="72" name="Picture 2"/>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1794" y="3074598"/>
            <a:ext cx="1220830" cy="481626"/>
          </a:xfrm>
          <a:prstGeom prst="rect">
            <a:avLst/>
          </a:prstGeom>
          <a:ln/>
        </p:spPr>
        <p:style>
          <a:lnRef idx="1">
            <a:schemeClr val="accent1"/>
          </a:lnRef>
          <a:fillRef idx="2">
            <a:schemeClr val="accent1"/>
          </a:fillRef>
          <a:effectRef idx="1">
            <a:schemeClr val="accent1"/>
          </a:effectRef>
          <a:fontRef idx="minor">
            <a:schemeClr val="dk1"/>
          </a:fontRef>
        </p:style>
      </p:pic>
      <p:sp>
        <p:nvSpPr>
          <p:cNvPr id="73" name="TextBox 72"/>
          <p:cNvSpPr txBox="1"/>
          <p:nvPr/>
        </p:nvSpPr>
        <p:spPr>
          <a:xfrm>
            <a:off x="1894240" y="2789137"/>
            <a:ext cx="1028700" cy="6001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100" dirty="0"/>
              <a:t>Division of Criminal Justice</a:t>
            </a:r>
          </a:p>
        </p:txBody>
      </p:sp>
      <p:sp>
        <p:nvSpPr>
          <p:cNvPr id="74" name="TextBox 73"/>
          <p:cNvSpPr txBox="1"/>
          <p:nvPr/>
        </p:nvSpPr>
        <p:spPr>
          <a:xfrm>
            <a:off x="3967254" y="4880981"/>
            <a:ext cx="1245009" cy="101566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200" b="1" dirty="0"/>
              <a:t>Managed Care Organizations</a:t>
            </a:r>
          </a:p>
          <a:p>
            <a:pPr algn="ctr"/>
            <a:r>
              <a:rPr lang="en-US" sz="1200" b="1" dirty="0"/>
              <a:t>(MCO)</a:t>
            </a:r>
          </a:p>
        </p:txBody>
      </p:sp>
    </p:spTree>
    <p:extLst>
      <p:ext uri="{BB962C8B-B14F-4D97-AF65-F5344CB8AC3E}">
        <p14:creationId xmlns:p14="http://schemas.microsoft.com/office/powerpoint/2010/main" val="1698398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673" y="1295400"/>
            <a:ext cx="8458200" cy="4064758"/>
          </a:xfrm>
        </p:spPr>
        <p:txBody>
          <a:bodyPr>
            <a:normAutofit/>
          </a:bodyPr>
          <a:lstStyle/>
          <a:p>
            <a:pPr lvl="0"/>
            <a:endParaRPr lang="en-US" sz="2400" dirty="0"/>
          </a:p>
          <a:p>
            <a:pPr lvl="0"/>
            <a:r>
              <a:rPr lang="en-US" sz="2400" dirty="0">
                <a:latin typeface="Century Gothic" panose="020B0502020202020204" pitchFamily="34" charset="0"/>
              </a:rPr>
              <a:t>creating an annual provider manual and preparing updates as necessary;</a:t>
            </a:r>
          </a:p>
          <a:p>
            <a:pPr lvl="0"/>
            <a:r>
              <a:rPr lang="en-US" sz="2400" dirty="0">
                <a:latin typeface="Century Gothic" panose="020B0502020202020204" pitchFamily="34" charset="0"/>
              </a:rPr>
              <a:t>offering provider education and outreach, and </a:t>
            </a:r>
          </a:p>
          <a:p>
            <a:pPr lvl="0"/>
            <a:r>
              <a:rPr lang="en-US" sz="2400" dirty="0">
                <a:latin typeface="Century Gothic" panose="020B0502020202020204" pitchFamily="34" charset="0"/>
              </a:rPr>
              <a:t>provide a call center for claims troubleshooting for providers</a:t>
            </a:r>
          </a:p>
          <a:p>
            <a:pPr lvl="0"/>
            <a:r>
              <a:rPr lang="en-US" sz="2400" dirty="0">
                <a:latin typeface="Century Gothic" panose="020B0502020202020204" pitchFamily="34" charset="0"/>
              </a:rPr>
              <a:t>establish process for claims and utilization appeals</a:t>
            </a:r>
          </a:p>
          <a:p>
            <a:pPr lvl="0"/>
            <a:r>
              <a:rPr lang="en-US" sz="2400" dirty="0">
                <a:latin typeface="Century Gothic" panose="020B0502020202020204" pitchFamily="34" charset="0"/>
              </a:rPr>
              <a:t>assign Provider representative or contact to address Provider contract </a:t>
            </a:r>
          </a:p>
          <a:p>
            <a:pPr lvl="0"/>
            <a:endParaRPr lang="en-US" sz="2400" dirty="0"/>
          </a:p>
        </p:txBody>
      </p:sp>
      <p:sp>
        <p:nvSpPr>
          <p:cNvPr id="4" name="Slide Number Placeholder 3"/>
          <p:cNvSpPr>
            <a:spLocks noGrp="1"/>
          </p:cNvSpPr>
          <p:nvPr>
            <p:ph type="sldNum" sz="quarter" idx="12"/>
          </p:nvPr>
        </p:nvSpPr>
        <p:spPr>
          <a:xfrm>
            <a:off x="6858000" y="6284154"/>
            <a:ext cx="2133600" cy="365125"/>
          </a:xfrm>
        </p:spPr>
        <p:txBody>
          <a:bodyPr/>
          <a:lstStyle/>
          <a:p>
            <a:fld id="{383316F4-B26D-46C0-99BD-BAB3549BE801}" type="slidenum">
              <a:rPr lang="en-US" smtClean="0">
                <a:solidFill>
                  <a:prstClr val="black">
                    <a:tint val="75000"/>
                  </a:prstClr>
                </a:solidFill>
              </a:rPr>
              <a:pPr/>
              <a:t>6</a:t>
            </a:fld>
            <a:endParaRPr lang="en-US" dirty="0">
              <a:solidFill>
                <a:prstClr val="black">
                  <a:tint val="75000"/>
                </a:prstClr>
              </a:solidFill>
            </a:endParaRPr>
          </a:p>
        </p:txBody>
      </p:sp>
      <p:pic>
        <p:nvPicPr>
          <p:cNvPr id="5" name="Picture 4"/>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9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1172" y="5917442"/>
            <a:ext cx="45434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itle 1"/>
          <p:cNvSpPr>
            <a:spLocks noGrp="1"/>
          </p:cNvSpPr>
          <p:nvPr>
            <p:ph type="title"/>
          </p:nvPr>
        </p:nvSpPr>
        <p:spPr>
          <a:xfrm>
            <a:off x="457200" y="304800"/>
            <a:ext cx="8229600" cy="1066800"/>
          </a:xfrm>
          <a:solidFill>
            <a:srgbClr val="F0DC82"/>
          </a:solidFill>
        </p:spPr>
        <p:txBody>
          <a:bodyPr>
            <a:noAutofit/>
          </a:bodyPr>
          <a:lstStyle/>
          <a:p>
            <a:r>
              <a:rPr lang="en-US" sz="3200" b="1" dirty="0">
                <a:solidFill>
                  <a:srgbClr val="105594"/>
                </a:solidFill>
                <a:latin typeface="Century Gothic" panose="020B0502020202020204" pitchFamily="34" charset="0"/>
                <a:cs typeface="Calibri" panose="020F0502020204030204" pitchFamily="34" charset="0"/>
              </a:rPr>
              <a:t>Managed Care Organization </a:t>
            </a:r>
            <a:br>
              <a:rPr lang="en-US" sz="3200" b="1" dirty="0">
                <a:solidFill>
                  <a:srgbClr val="105594"/>
                </a:solidFill>
                <a:latin typeface="Century Gothic" panose="020B0502020202020204" pitchFamily="34" charset="0"/>
                <a:cs typeface="Calibri" panose="020F0502020204030204" pitchFamily="34" charset="0"/>
              </a:rPr>
            </a:br>
            <a:r>
              <a:rPr lang="en-US" sz="3200" b="1" dirty="0">
                <a:solidFill>
                  <a:srgbClr val="105594"/>
                </a:solidFill>
                <a:latin typeface="Century Gothic" panose="020B0502020202020204" pitchFamily="34" charset="0"/>
                <a:cs typeface="Calibri" panose="020F0502020204030204" pitchFamily="34" charset="0"/>
              </a:rPr>
              <a:t>Provider Relations Unit Requirements</a:t>
            </a:r>
          </a:p>
        </p:txBody>
      </p:sp>
    </p:spTree>
    <p:extLst>
      <p:ext uri="{BB962C8B-B14F-4D97-AF65-F5344CB8AC3E}">
        <p14:creationId xmlns:p14="http://schemas.microsoft.com/office/powerpoint/2010/main" val="3680576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0DC82"/>
          </a:solidFill>
        </p:spPr>
        <p:txBody>
          <a:bodyPr>
            <a:noAutofit/>
          </a:bodyPr>
          <a:lstStyle/>
          <a:p>
            <a:r>
              <a:rPr lang="en-US" sz="3200" b="1" dirty="0">
                <a:solidFill>
                  <a:srgbClr val="105594"/>
                </a:solidFill>
                <a:latin typeface="Century Gothic" panose="020B0502020202020204" pitchFamily="34" charset="0"/>
              </a:rPr>
              <a:t>Managed Care Organization </a:t>
            </a:r>
            <a:br>
              <a:rPr lang="en-US" sz="3200" b="1" dirty="0">
                <a:solidFill>
                  <a:srgbClr val="105594"/>
                </a:solidFill>
                <a:latin typeface="Century Gothic" panose="020B0502020202020204" pitchFamily="34" charset="0"/>
              </a:rPr>
            </a:br>
            <a:r>
              <a:rPr lang="en-US" sz="3200" b="1" dirty="0">
                <a:solidFill>
                  <a:srgbClr val="105594"/>
                </a:solidFill>
                <a:latin typeface="Century Gothic" panose="020B0502020202020204" pitchFamily="34" charset="0"/>
              </a:rPr>
              <a:t>Claim Submission Requirements </a:t>
            </a:r>
          </a:p>
        </p:txBody>
      </p:sp>
      <p:sp>
        <p:nvSpPr>
          <p:cNvPr id="3" name="Content Placeholder 2"/>
          <p:cNvSpPr>
            <a:spLocks noGrp="1"/>
          </p:cNvSpPr>
          <p:nvPr>
            <p:ph idx="1"/>
          </p:nvPr>
        </p:nvSpPr>
        <p:spPr>
          <a:xfrm>
            <a:off x="533400" y="1676400"/>
            <a:ext cx="8229600" cy="4317242"/>
          </a:xfrm>
        </p:spPr>
        <p:txBody>
          <a:bodyPr>
            <a:noAutofit/>
          </a:bodyPr>
          <a:lstStyle/>
          <a:p>
            <a:pPr lvl="0" fontAlgn="base"/>
            <a:r>
              <a:rPr lang="en-US" sz="2400" dirty="0">
                <a:latin typeface="Century Gothic" panose="020B0502020202020204" pitchFamily="34" charset="0"/>
              </a:rPr>
              <a:t>Capture and adjudicate all claims submitted by providers </a:t>
            </a:r>
          </a:p>
          <a:p>
            <a:pPr lvl="0" fontAlgn="base"/>
            <a:r>
              <a:rPr lang="en-US" sz="2400" dirty="0">
                <a:latin typeface="Century Gothic" panose="020B0502020202020204" pitchFamily="34" charset="0"/>
              </a:rPr>
              <a:t>Support NJs NJ Family Care’s encounter data reporting requirements</a:t>
            </a:r>
          </a:p>
          <a:p>
            <a:pPr lvl="0" fontAlgn="base"/>
            <a:r>
              <a:rPr lang="en-US" sz="2400" dirty="0">
                <a:latin typeface="Century Gothic" panose="020B0502020202020204" pitchFamily="34" charset="0"/>
              </a:rPr>
              <a:t>Comply with "Health Claims Authorization, Processing and Payment Act“ (HCAPPA) for all Medical Services</a:t>
            </a:r>
          </a:p>
          <a:p>
            <a:pPr lvl="0" fontAlgn="base"/>
            <a:r>
              <a:rPr lang="en-US" sz="2400" dirty="0">
                <a:latin typeface="Century Gothic" panose="020B0502020202020204" pitchFamily="34" charset="0"/>
              </a:rPr>
              <a:t>Ensure Coordination of Benefits (exhaust all other sources of payment before NJ Family Care pays)</a:t>
            </a:r>
          </a:p>
        </p:txBody>
      </p:sp>
      <p:sp>
        <p:nvSpPr>
          <p:cNvPr id="4" name="Slide Number Placeholder 3"/>
          <p:cNvSpPr>
            <a:spLocks noGrp="1"/>
          </p:cNvSpPr>
          <p:nvPr>
            <p:ph type="sldNum" sz="quarter" idx="12"/>
          </p:nvPr>
        </p:nvSpPr>
        <p:spPr>
          <a:xfrm>
            <a:off x="6781800" y="6284154"/>
            <a:ext cx="2133600" cy="365125"/>
          </a:xfrm>
        </p:spPr>
        <p:txBody>
          <a:bodyPr/>
          <a:lstStyle/>
          <a:p>
            <a:fld id="{383316F4-B26D-46C0-99BD-BAB3549BE801}" type="slidenum">
              <a:rPr lang="en-US" smtClean="0">
                <a:solidFill>
                  <a:prstClr val="black">
                    <a:tint val="75000"/>
                  </a:prstClr>
                </a:solidFill>
              </a:rPr>
              <a:pPr/>
              <a:t>7</a:t>
            </a:fld>
            <a:endParaRPr lang="en-US">
              <a:solidFill>
                <a:prstClr val="black">
                  <a:tint val="75000"/>
                </a:prstClr>
              </a:solidFill>
            </a:endParaRPr>
          </a:p>
        </p:txBody>
      </p:sp>
      <p:sp>
        <p:nvSpPr>
          <p:cNvPr id="5" name="Footer Placeholder 1"/>
          <p:cNvSpPr txBox="1">
            <a:spLocks/>
          </p:cNvSpPr>
          <p:nvPr/>
        </p:nvSpPr>
        <p:spPr>
          <a:xfrm>
            <a:off x="4953000" y="6164963"/>
            <a:ext cx="2895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solidFill>
            </a:endParaRPr>
          </a:p>
        </p:txBody>
      </p:sp>
      <p:pic>
        <p:nvPicPr>
          <p:cNvPr id="7" name="Picture 4"/>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sharpenSoften amount="92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01172" y="5917442"/>
            <a:ext cx="4543425"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30385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3E39B"/>
          </a:solidFill>
        </p:spPr>
        <p:txBody>
          <a:bodyPr>
            <a:normAutofit fontScale="90000"/>
          </a:bodyPr>
          <a:lstStyle/>
          <a:p>
            <a:br>
              <a:rPr lang="en-US" sz="3200" dirty="0"/>
            </a:br>
            <a:br>
              <a:rPr lang="en-US" sz="3200" dirty="0"/>
            </a:br>
            <a:r>
              <a:rPr lang="en-US" sz="3600" b="1" dirty="0">
                <a:solidFill>
                  <a:srgbClr val="105594"/>
                </a:solidFill>
                <a:latin typeface="Century Gothic" panose="020B0502020202020204" pitchFamily="34" charset="0"/>
              </a:rPr>
              <a:t>Claim Processing Compliance with Federal and State Laws and Regulations</a:t>
            </a:r>
            <a:br>
              <a:rPr lang="en-US" sz="3600" b="1" dirty="0">
                <a:solidFill>
                  <a:srgbClr val="105594"/>
                </a:solidFill>
                <a:latin typeface="Century Gothic" panose="020B0502020202020204" pitchFamily="34" charset="0"/>
              </a:rPr>
            </a:br>
            <a:br>
              <a:rPr lang="en-US" sz="3200" dirty="0"/>
            </a:br>
            <a:endParaRPr lang="en-US" b="1" dirty="0"/>
          </a:p>
        </p:txBody>
      </p:sp>
      <p:sp>
        <p:nvSpPr>
          <p:cNvPr id="3" name="Content Placeholder 2"/>
          <p:cNvSpPr>
            <a:spLocks noGrp="1"/>
          </p:cNvSpPr>
          <p:nvPr>
            <p:ph idx="1"/>
          </p:nvPr>
        </p:nvSpPr>
        <p:spPr/>
        <p:txBody>
          <a:bodyPr>
            <a:normAutofit fontScale="85000" lnSpcReduction="20000"/>
          </a:bodyPr>
          <a:lstStyle/>
          <a:p>
            <a:pPr marL="0" indent="0">
              <a:buNone/>
            </a:pPr>
            <a:endParaRPr lang="en-US" sz="2800" dirty="0"/>
          </a:p>
          <a:p>
            <a:r>
              <a:rPr lang="en-US" sz="2800" dirty="0">
                <a:latin typeface="Century Gothic" panose="020B0502020202020204" pitchFamily="34" charset="0"/>
              </a:rPr>
              <a:t>1. The Provider/Subcontractor shall submit claims within 180 calendar days from the date of service. </a:t>
            </a:r>
          </a:p>
          <a:p>
            <a:endParaRPr lang="en-US" sz="2800" dirty="0">
              <a:latin typeface="Century Gothic" panose="020B0502020202020204" pitchFamily="34" charset="0"/>
            </a:endParaRPr>
          </a:p>
          <a:p>
            <a:r>
              <a:rPr lang="en-US" sz="2800" dirty="0">
                <a:latin typeface="Century Gothic" panose="020B0502020202020204" pitchFamily="34" charset="0"/>
              </a:rPr>
              <a:t>2. The Provider/Subcontractor shall submit corrected claims within 365 days from the date of service. </a:t>
            </a:r>
          </a:p>
          <a:p>
            <a:endParaRPr lang="en-US" sz="2800" dirty="0">
              <a:latin typeface="Century Gothic" panose="020B0502020202020204" pitchFamily="34" charset="0"/>
            </a:endParaRPr>
          </a:p>
          <a:p>
            <a:r>
              <a:rPr lang="en-US" sz="2800" dirty="0">
                <a:latin typeface="Century Gothic" panose="020B0502020202020204" pitchFamily="34" charset="0"/>
              </a:rPr>
              <a:t>3. The Provider and Subcontractor shall submit Coordination of Benefits (COB) claims within 60 days from the date of primary insurer’s Explanation of Benefits (EOB) or 180 days from the dates of service, whichever is later. </a:t>
            </a:r>
          </a:p>
        </p:txBody>
      </p:sp>
      <p:sp>
        <p:nvSpPr>
          <p:cNvPr id="4" name="Slide Number Placeholder 3"/>
          <p:cNvSpPr>
            <a:spLocks noGrp="1"/>
          </p:cNvSpPr>
          <p:nvPr>
            <p:ph type="sldNum" sz="quarter" idx="12"/>
          </p:nvPr>
        </p:nvSpPr>
        <p:spPr>
          <a:xfrm>
            <a:off x="6833118" y="6218237"/>
            <a:ext cx="2133600" cy="365125"/>
          </a:xfrm>
        </p:spPr>
        <p:txBody>
          <a:bodyPr/>
          <a:lstStyle/>
          <a:p>
            <a:fld id="{383316F4-B26D-46C0-99BD-BAB3549BE801}"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932830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92" y="299131"/>
            <a:ext cx="8229600" cy="1143000"/>
          </a:xfrm>
          <a:solidFill>
            <a:srgbClr val="F3E39B"/>
          </a:solidFill>
        </p:spPr>
        <p:txBody>
          <a:bodyPr>
            <a:normAutofit fontScale="90000"/>
          </a:bodyPr>
          <a:lstStyle/>
          <a:p>
            <a:br>
              <a:rPr lang="en-US" sz="3200" dirty="0"/>
            </a:br>
            <a:r>
              <a:rPr lang="en-US" sz="3600" b="1" dirty="0">
                <a:solidFill>
                  <a:srgbClr val="105594"/>
                </a:solidFill>
                <a:latin typeface="Century Gothic" panose="020B0502020202020204" pitchFamily="34" charset="0"/>
              </a:rPr>
              <a:t>Claim Dispute</a:t>
            </a:r>
            <a:br>
              <a:rPr lang="en-US" sz="3600" b="1" dirty="0">
                <a:solidFill>
                  <a:srgbClr val="105594"/>
                </a:solidFill>
                <a:latin typeface="Century Gothic" panose="020B0502020202020204" pitchFamily="34" charset="0"/>
              </a:rPr>
            </a:br>
            <a:endParaRPr lang="en-US" sz="3600" b="1" dirty="0">
              <a:solidFill>
                <a:srgbClr val="105594"/>
              </a:solidFill>
              <a:latin typeface="Century Gothic" panose="020B050202020202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endParaRPr lang="en-US" sz="2800" b="1" u="sng" dirty="0"/>
          </a:p>
          <a:p>
            <a:pPr marL="0" indent="0">
              <a:buNone/>
            </a:pPr>
            <a:r>
              <a:rPr lang="en-US" sz="2800" b="1" dirty="0">
                <a:latin typeface="Century Gothic" panose="020B0502020202020204" pitchFamily="34" charset="0"/>
              </a:rPr>
              <a:t>Adjudicate</a:t>
            </a:r>
            <a:r>
              <a:rPr lang="en-US" sz="2800" dirty="0">
                <a:latin typeface="Century Gothic" panose="020B0502020202020204" pitchFamily="34" charset="0"/>
              </a:rPr>
              <a:t>--the point in the claims/encounter processing at which a final decision is reached to pay or deny a claim, or accept or deny an encounter. </a:t>
            </a:r>
            <a:r>
              <a:rPr lang="en-US" sz="2800" b="1" u="sng" dirty="0">
                <a:latin typeface="Century Gothic" panose="020B0502020202020204" pitchFamily="34" charset="0"/>
              </a:rPr>
              <a:t> </a:t>
            </a:r>
          </a:p>
          <a:p>
            <a:pPr marL="0" indent="0">
              <a:buNone/>
            </a:pPr>
            <a:endParaRPr lang="en-US" sz="2800" b="1" u="sng" dirty="0">
              <a:latin typeface="Century Gothic" panose="020B0502020202020204" pitchFamily="34" charset="0"/>
            </a:endParaRPr>
          </a:p>
          <a:p>
            <a:pPr marL="0" indent="0">
              <a:buNone/>
            </a:pPr>
            <a:r>
              <a:rPr lang="en-US" sz="2800" b="1" dirty="0">
                <a:latin typeface="Century Gothic" panose="020B0502020202020204" pitchFamily="34" charset="0"/>
              </a:rPr>
              <a:t>Contested Claim</a:t>
            </a:r>
            <a:r>
              <a:rPr lang="en-US" sz="2800" dirty="0">
                <a:latin typeface="Century Gothic" panose="020B0502020202020204" pitchFamily="34" charset="0"/>
              </a:rPr>
              <a:t>--a claim that is denied because the claim is an ineligible claim, the claim submission is incomplete, the coding or other required information to be submitted is incorrect, the amount claimed is in dispute, or the claim requires special treatment. </a:t>
            </a:r>
          </a:p>
        </p:txBody>
      </p:sp>
      <p:sp>
        <p:nvSpPr>
          <p:cNvPr id="4" name="Slide Number Placeholder 3"/>
          <p:cNvSpPr>
            <a:spLocks noGrp="1"/>
          </p:cNvSpPr>
          <p:nvPr>
            <p:ph type="sldNum" sz="quarter" idx="12"/>
          </p:nvPr>
        </p:nvSpPr>
        <p:spPr>
          <a:xfrm>
            <a:off x="6805127" y="6284234"/>
            <a:ext cx="2133600" cy="365125"/>
          </a:xfrm>
        </p:spPr>
        <p:txBody>
          <a:bodyPr/>
          <a:lstStyle/>
          <a:p>
            <a:fld id="{383316F4-B26D-46C0-99BD-BAB3549BE801}"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93645440"/>
      </p:ext>
    </p:extLst>
  </p:cSld>
  <p:clrMapOvr>
    <a:masterClrMapping/>
  </p:clrMapOvr>
</p:sld>
</file>

<file path=ppt/theme/theme1.xml><?xml version="1.0" encoding="utf-8"?>
<a:theme xmlns:a="http://schemas.openxmlformats.org/drawingml/2006/main" name="Strategic Planning FINAL.ppt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3F8371A5292B4381ED77EF77421B54" ma:contentTypeVersion="1" ma:contentTypeDescription="Create a new document." ma:contentTypeScope="" ma:versionID="7895531227845f907a2867df9fae995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B4107C-FDD1-4F72-9060-6FCB35589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5322377B-5447-4379-A271-93AA3AC4979B}">
  <ds:schemaRef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E266988-464E-49AC-8036-11DB50E73B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Strategic Planning FINAL.pptx</Template>
  <TotalTime>2812</TotalTime>
  <Words>2011</Words>
  <Application>Microsoft Office PowerPoint</Application>
  <PresentationFormat>On-screen Show (4:3)</PresentationFormat>
  <Paragraphs>268</Paragraphs>
  <Slides>28</Slides>
  <Notes>19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28</vt:i4>
      </vt:variant>
    </vt:vector>
  </HeadingPairs>
  <TitlesOfParts>
    <vt:vector size="41" baseType="lpstr">
      <vt:lpstr>Arial</vt:lpstr>
      <vt:lpstr>Bodoni MT</vt:lpstr>
      <vt:lpstr>Calibri</vt:lpstr>
      <vt:lpstr>Calibri Light</vt:lpstr>
      <vt:lpstr>Century Gothic</vt:lpstr>
      <vt:lpstr>Constantia</vt:lpstr>
      <vt:lpstr>Strategic Planning FINAL.pptx</vt:lpstr>
      <vt:lpstr>5_blank</vt:lpstr>
      <vt:lpstr>4_blank</vt:lpstr>
      <vt:lpstr>7_blank</vt:lpstr>
      <vt:lpstr>8_blank</vt:lpstr>
      <vt:lpstr>2_Office Theme</vt:lpstr>
      <vt:lpstr>4_Custom Design</vt:lpstr>
      <vt:lpstr>PowerPoint Presentation</vt:lpstr>
      <vt:lpstr>Presentation Topics</vt:lpstr>
      <vt:lpstr>What is Medicaid?</vt:lpstr>
      <vt:lpstr>New Jersey Medicaid  Managed Care Contracts </vt:lpstr>
      <vt:lpstr> Administration &amp; Oversight The Medicaid program in New Jersey is administered and/or overseen by  </vt:lpstr>
      <vt:lpstr>Managed Care Organization  Provider Relations Unit Requirements</vt:lpstr>
      <vt:lpstr>Managed Care Organization  Claim Submission Requirements </vt:lpstr>
      <vt:lpstr>  Claim Processing Compliance with Federal and State Laws and Regulations  </vt:lpstr>
      <vt:lpstr> Claim Dispute </vt:lpstr>
      <vt:lpstr>Prior Authorization Parameters  </vt:lpstr>
      <vt:lpstr>PowerPoint Presentation</vt:lpstr>
      <vt:lpstr>PowerPoint Presentation</vt:lpstr>
      <vt:lpstr>PowerPoint Presentation</vt:lpstr>
      <vt:lpstr>PowerPoint Presentation</vt:lpstr>
      <vt:lpstr>UM Appeal Process:  Definitions</vt:lpstr>
      <vt:lpstr>PowerPoint Presentation</vt:lpstr>
      <vt:lpstr>  </vt:lpstr>
      <vt:lpstr>  </vt:lpstr>
      <vt:lpstr>PowerPoint Presentation</vt:lpstr>
      <vt:lpstr>PowerPoint Presentation</vt:lpstr>
      <vt:lpstr>PowerPoint Presentation</vt:lpstr>
      <vt:lpstr>  </vt:lpstr>
      <vt:lpstr>  </vt:lpstr>
      <vt:lpstr>  </vt:lpstr>
      <vt:lpstr> </vt:lpstr>
      <vt:lpstr>NJ FamilyCare MCO Resources</vt:lpstr>
      <vt:lpstr>Access</vt:lpstr>
      <vt:lpstr>PowerPoint Presentation</vt:lpstr>
    </vt:vector>
  </TitlesOfParts>
  <Company>NJ 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Human Services Budget Listening Session</dc:title>
  <dc:creator>Windows User</dc:creator>
  <cp:lastModifiedBy>Sarah Miller</cp:lastModifiedBy>
  <cp:revision>137</cp:revision>
  <cp:lastPrinted>2019-11-08T21:00:48Z</cp:lastPrinted>
  <dcterms:created xsi:type="dcterms:W3CDTF">2018-12-04T16:37:39Z</dcterms:created>
  <dcterms:modified xsi:type="dcterms:W3CDTF">2022-07-18T18:33:13Z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0x0101000A3F8371A5292B4381ED77EF77421B54</vt:lpwstr>
  </property>
</Properties>
</file>