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handoutMasterIdLst>
    <p:handoutMasterId r:id="rId37"/>
  </p:handoutMasterIdLst>
  <p:sldIdLst>
    <p:sldId id="258" r:id="rId2"/>
    <p:sldId id="308" r:id="rId3"/>
    <p:sldId id="297" r:id="rId4"/>
    <p:sldId id="288" r:id="rId5"/>
    <p:sldId id="294" r:id="rId6"/>
    <p:sldId id="295" r:id="rId7"/>
    <p:sldId id="310" r:id="rId8"/>
    <p:sldId id="261" r:id="rId9"/>
    <p:sldId id="299" r:id="rId10"/>
    <p:sldId id="285" r:id="rId11"/>
    <p:sldId id="286" r:id="rId12"/>
    <p:sldId id="300" r:id="rId13"/>
    <p:sldId id="296" r:id="rId14"/>
    <p:sldId id="303" r:id="rId15"/>
    <p:sldId id="301" r:id="rId16"/>
    <p:sldId id="304" r:id="rId17"/>
    <p:sldId id="302" r:id="rId18"/>
    <p:sldId id="293" r:id="rId19"/>
    <p:sldId id="298" r:id="rId20"/>
    <p:sldId id="309" r:id="rId21"/>
    <p:sldId id="284" r:id="rId22"/>
    <p:sldId id="312" r:id="rId23"/>
    <p:sldId id="305" r:id="rId24"/>
    <p:sldId id="307" r:id="rId25"/>
    <p:sldId id="306" r:id="rId26"/>
    <p:sldId id="311" r:id="rId27"/>
    <p:sldId id="276" r:id="rId28"/>
    <p:sldId id="287" r:id="rId29"/>
    <p:sldId id="259" r:id="rId30"/>
    <p:sldId id="282" r:id="rId31"/>
    <p:sldId id="283" r:id="rId32"/>
    <p:sldId id="290" r:id="rId33"/>
    <p:sldId id="291"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33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1" autoAdjust="0"/>
    <p:restoredTop sz="94660"/>
  </p:normalViewPr>
  <p:slideViewPr>
    <p:cSldViewPr>
      <p:cViewPr varScale="1">
        <p:scale>
          <a:sx n="86" d="100"/>
          <a:sy n="86" d="100"/>
        </p:scale>
        <p:origin x="153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85C450-F766-4FAD-B576-6A357DA0832A}" type="datetimeFigureOut">
              <a:rPr lang="en-US" smtClean="0"/>
              <a:pPr/>
              <a:t>7/18/2022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53BFBE-A4B3-492B-985F-8D7C03E09770}" type="slidenum">
              <a:rPr lang="en-US" smtClean="0"/>
              <a:pPr/>
              <a:t>‹#›</a:t>
            </a:fld>
            <a:endParaRPr lang="en-US"/>
          </a:p>
        </p:txBody>
      </p:sp>
    </p:spTree>
    <p:extLst>
      <p:ext uri="{BB962C8B-B14F-4D97-AF65-F5344CB8AC3E}">
        <p14:creationId xmlns:p14="http://schemas.microsoft.com/office/powerpoint/2010/main" val="4265983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2B6C2-3A79-4F03-9683-D1FDB243542A}" type="datetimeFigureOut">
              <a:rPr lang="en-US" smtClean="0"/>
              <a:pPr/>
              <a:t>7/18/2022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DB721-3760-413C-9FB3-6171B282F883}" type="slidenum">
              <a:rPr lang="en-US" smtClean="0"/>
              <a:pPr/>
              <a:t>‹#›</a:t>
            </a:fld>
            <a:endParaRPr lang="en-US"/>
          </a:p>
        </p:txBody>
      </p:sp>
    </p:spTree>
    <p:extLst>
      <p:ext uri="{BB962C8B-B14F-4D97-AF65-F5344CB8AC3E}">
        <p14:creationId xmlns:p14="http://schemas.microsoft.com/office/powerpoint/2010/main" val="359409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B2F79A52-7135-43D0-A81E-6864A4FBDD3B}" type="datetime1">
              <a:rPr lang="en-US" smtClean="0"/>
              <a:pPr/>
              <a:t>7/18/2022</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840D534-BB1B-43FE-9B52-A69479F35711}" type="datetime1">
              <a:rPr lang="en-US" smtClean="0"/>
              <a:pPr/>
              <a:t>7/18/2022</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1" y="366713"/>
            <a:ext cx="4476751" cy="78009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1605846-1082-4ADF-A9B2-01F2A45A2546}" type="datetime1">
              <a:rPr lang="en-US" smtClean="0"/>
              <a:pPr/>
              <a:t>7/18/2022</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2577D007-1DEF-4822-98F4-8D698D243614}" type="datetime1">
              <a:rPr lang="en-US" smtClean="0"/>
              <a:pPr/>
              <a:t>7/18/2022</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42901" y="2133601"/>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1" y="2133601"/>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F7EE8403-5E3B-405A-A3AC-350201A6D85B}" type="datetime1">
              <a:rPr lang="en-US" smtClean="0"/>
              <a:pPr/>
              <a:t>7/18/2022</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A38BD4F2-51D2-4596-B487-BE536006D6BC}" type="datetime1">
              <a:rPr lang="en-US" smtClean="0"/>
              <a:pPr/>
              <a:t>7/18/2022</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F32A8112-2B3E-425D-AF07-EC3CC6FA0E69}" type="datetime1">
              <a:rPr lang="en-US" smtClean="0"/>
              <a:pPr/>
              <a:t>7/18/2022</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DEF398A1-0B8A-4B51-AE5D-63A7254C6AD1}" type="datetime1">
              <a:rPr lang="en-US" smtClean="0"/>
              <a:pPr/>
              <a:t>7/18/2022</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A08664FE-7740-49DA-A6A0-FD991D3F424A}" type="datetime1">
              <a:rPr lang="en-US" smtClean="0"/>
              <a:pPr/>
              <a:t>7/18/2022</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F13EC1ED-1DE9-49EA-90C1-931CBE31B11E}" type="datetime1">
              <a:rPr lang="en-US" smtClean="0"/>
              <a:pPr/>
              <a:t>7/18/2022</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7BE41E5-7B4F-40A5-8708-AF1520E02A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267200" y="6324600"/>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E41E5-7B4F-40A5-8708-AF1520E02AF7}" type="slidenum">
              <a:rPr lang="en-US" smtClean="0"/>
              <a:pPr/>
              <a:t>‹#›</a:t>
            </a:fld>
            <a:endParaRPr lang="en-US"/>
          </a:p>
        </p:txBody>
      </p:sp>
      <p:cxnSp>
        <p:nvCxnSpPr>
          <p:cNvPr id="8" name="Straight Connector 7"/>
          <p:cNvCxnSpPr/>
          <p:nvPr userDrawn="1"/>
        </p:nvCxnSpPr>
        <p:spPr>
          <a:xfrm>
            <a:off x="0" y="60960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6553200"/>
            <a:ext cx="3300904" cy="276999"/>
          </a:xfrm>
          <a:prstGeom prst="rect">
            <a:avLst/>
          </a:prstGeom>
          <a:noFill/>
        </p:spPr>
        <p:txBody>
          <a:bodyPr wrap="none">
            <a:spAutoFit/>
          </a:bodyPr>
          <a:lstStyle/>
          <a:p>
            <a:pPr fontAlgn="auto">
              <a:spcBef>
                <a:spcPts val="0"/>
              </a:spcBef>
              <a:spcAft>
                <a:spcPts val="0"/>
              </a:spcAft>
              <a:defRPr/>
            </a:pPr>
            <a:r>
              <a:rPr lang="en-US" sz="1200" i="1" dirty="0">
                <a:solidFill>
                  <a:srgbClr val="C00000"/>
                </a:solidFill>
                <a:latin typeface="Arial" pitchFamily="34" charset="0"/>
                <a:cs typeface="Arial" pitchFamily="34" charset="0"/>
              </a:rPr>
              <a:t>Helping Leaders drive change and innovation!</a:t>
            </a:r>
          </a:p>
        </p:txBody>
      </p:sp>
      <p:sp>
        <p:nvSpPr>
          <p:cNvPr id="11" name="TextBox 10"/>
          <p:cNvSpPr txBox="1"/>
          <p:nvPr userDrawn="1"/>
        </p:nvSpPr>
        <p:spPr>
          <a:xfrm>
            <a:off x="0" y="6172200"/>
            <a:ext cx="2364750" cy="276999"/>
          </a:xfrm>
          <a:prstGeom prst="rect">
            <a:avLst/>
          </a:prstGeom>
          <a:noFill/>
        </p:spPr>
        <p:txBody>
          <a:bodyPr wrap="none">
            <a:spAutoFit/>
          </a:bodyPr>
          <a:lstStyle/>
          <a:p>
            <a:pPr fontAlgn="auto">
              <a:spcBef>
                <a:spcPts val="0"/>
              </a:spcBef>
              <a:spcAft>
                <a:spcPts val="0"/>
              </a:spcAft>
              <a:defRPr/>
            </a:pPr>
            <a:r>
              <a:rPr lang="en-US" sz="1200" dirty="0">
                <a:solidFill>
                  <a:srgbClr val="C00000"/>
                </a:solidFill>
                <a:latin typeface="Arial" pitchFamily="34" charset="0"/>
                <a:cs typeface="Arial" pitchFamily="34" charset="0"/>
              </a:rPr>
              <a:t>McLaughlin Consulting Services</a:t>
            </a:r>
          </a:p>
        </p:txBody>
      </p:sp>
      <p:sp>
        <p:nvSpPr>
          <p:cNvPr id="13" name="TextBox 12"/>
          <p:cNvSpPr txBox="1"/>
          <p:nvPr userDrawn="1"/>
        </p:nvSpPr>
        <p:spPr>
          <a:xfrm>
            <a:off x="6629400" y="6172200"/>
            <a:ext cx="2441502" cy="276999"/>
          </a:xfrm>
          <a:prstGeom prst="rect">
            <a:avLst/>
          </a:prstGeom>
          <a:noFill/>
        </p:spPr>
        <p:txBody>
          <a:bodyPr wrap="none">
            <a:spAutoFit/>
          </a:bodyPr>
          <a:lstStyle/>
          <a:p>
            <a:pPr fontAlgn="auto">
              <a:spcBef>
                <a:spcPts val="0"/>
              </a:spcBef>
              <a:spcAft>
                <a:spcPts val="0"/>
              </a:spcAft>
              <a:defRPr/>
            </a:pPr>
            <a:r>
              <a:rPr lang="en-US" sz="1200" dirty="0">
                <a:solidFill>
                  <a:srgbClr val="C00000"/>
                </a:solidFill>
                <a:latin typeface="Arial" pitchFamily="34" charset="0"/>
                <a:cs typeface="Arial" pitchFamily="34" charset="0"/>
              </a:rPr>
              <a:t>Rich@Mclaughlincommunity.com</a:t>
            </a:r>
          </a:p>
        </p:txBody>
      </p:sp>
      <p:sp>
        <p:nvSpPr>
          <p:cNvPr id="14" name="TextBox 13"/>
          <p:cNvSpPr txBox="1"/>
          <p:nvPr userDrawn="1"/>
        </p:nvSpPr>
        <p:spPr>
          <a:xfrm>
            <a:off x="7467600" y="6553200"/>
            <a:ext cx="1136850" cy="276999"/>
          </a:xfrm>
          <a:prstGeom prst="rect">
            <a:avLst/>
          </a:prstGeom>
          <a:noFill/>
        </p:spPr>
        <p:txBody>
          <a:bodyPr wrap="none">
            <a:spAutoFit/>
          </a:bodyPr>
          <a:lstStyle/>
          <a:p>
            <a:pPr fontAlgn="auto">
              <a:spcBef>
                <a:spcPts val="0"/>
              </a:spcBef>
              <a:spcAft>
                <a:spcPts val="0"/>
              </a:spcAft>
              <a:defRPr/>
            </a:pPr>
            <a:r>
              <a:rPr lang="en-US" sz="1200" dirty="0">
                <a:solidFill>
                  <a:srgbClr val="C00000"/>
                </a:solidFill>
                <a:latin typeface="Arial" pitchFamily="34" charset="0"/>
                <a:cs typeface="Arial" pitchFamily="34" charset="0"/>
              </a:rPr>
              <a:t>609-577-3072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a:t>
            </a:fld>
            <a:endParaRPr lang="en-US"/>
          </a:p>
        </p:txBody>
      </p:sp>
      <p:sp>
        <p:nvSpPr>
          <p:cNvPr id="7" name="Rectangle 8"/>
          <p:cNvSpPr>
            <a:spLocks noChangeArrowheads="1"/>
          </p:cNvSpPr>
          <p:nvPr/>
        </p:nvSpPr>
        <p:spPr bwMode="auto">
          <a:xfrm>
            <a:off x="198783" y="5410200"/>
            <a:ext cx="8001000" cy="685800"/>
          </a:xfrm>
          <a:prstGeom prst="rect">
            <a:avLst/>
          </a:prstGeom>
          <a:noFill/>
          <a:ln w="9525">
            <a:noFill/>
            <a:miter lim="800000"/>
            <a:headEnd/>
            <a:tailEnd/>
          </a:ln>
        </p:spPr>
        <p:txBody>
          <a:bodyPr anchor="b"/>
          <a:lstStyle/>
          <a:p>
            <a:pPr algn="ctr"/>
            <a:r>
              <a:rPr lang="en-US" sz="2800" b="1" dirty="0">
                <a:solidFill>
                  <a:srgbClr val="C00000"/>
                </a:solidFill>
              </a:rPr>
              <a:t>Rich McLaughlin</a:t>
            </a:r>
          </a:p>
          <a:p>
            <a:pPr algn="ctr"/>
            <a:r>
              <a:rPr lang="en-US" sz="2000" b="1" dirty="0">
                <a:solidFill>
                  <a:srgbClr val="C00000"/>
                </a:solidFill>
              </a:rPr>
              <a:t>McLaughlin Consulting Services</a:t>
            </a:r>
          </a:p>
          <a:p>
            <a:pPr algn="ctr"/>
            <a:r>
              <a:rPr lang="en-US" sz="2000" b="1" dirty="0">
                <a:solidFill>
                  <a:srgbClr val="C00000"/>
                </a:solidFill>
              </a:rPr>
              <a:t>Rich@mclaughlincommunity.com</a:t>
            </a:r>
          </a:p>
        </p:txBody>
      </p:sp>
      <p:sp>
        <p:nvSpPr>
          <p:cNvPr id="9" name="Rectangle 8"/>
          <p:cNvSpPr/>
          <p:nvPr/>
        </p:nvSpPr>
        <p:spPr>
          <a:xfrm>
            <a:off x="-114300" y="1196428"/>
            <a:ext cx="9144000" cy="646331"/>
          </a:xfrm>
          <a:prstGeom prst="rect">
            <a:avLst/>
          </a:prstGeom>
        </p:spPr>
        <p:txBody>
          <a:bodyPr wrap="square">
            <a:spAutoFit/>
          </a:bodyPr>
          <a:lstStyle/>
          <a:p>
            <a:pPr algn="ctr"/>
            <a:r>
              <a:rPr lang="en-US" sz="3600" b="1" dirty="0">
                <a:solidFill>
                  <a:srgbClr val="C00000"/>
                </a:solidFill>
                <a:latin typeface="Arial" pitchFamily="34" charset="0"/>
                <a:cs typeface="Arial" pitchFamily="34" charset="0"/>
              </a:rPr>
              <a:t>Emotional Intelligence Primer</a:t>
            </a:r>
          </a:p>
        </p:txBody>
      </p:sp>
      <p:pic>
        <p:nvPicPr>
          <p:cNvPr id="1026" name="Picture 2" descr="http://career.iresearchnet.com/wp-content/uploads/2015/03/Emotional-Intelligence.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25" y="2083695"/>
            <a:ext cx="2238375" cy="2524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zonaascensio.files.wordpress.com/2012/11/conflict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35" y="2147559"/>
            <a:ext cx="5836690" cy="26530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hapt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3" y="80259"/>
            <a:ext cx="8194774" cy="650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10</a:t>
            </a:fld>
            <a:endParaRPr lang="en-US"/>
          </a:p>
        </p:txBody>
      </p:sp>
      <p:sp>
        <p:nvSpPr>
          <p:cNvPr id="7" name="Rectangle 6"/>
          <p:cNvSpPr>
            <a:spLocks noChangeArrowheads="1"/>
          </p:cNvSpPr>
          <p:nvPr/>
        </p:nvSpPr>
        <p:spPr bwMode="auto">
          <a:xfrm>
            <a:off x="-304800" y="45395"/>
            <a:ext cx="8001000" cy="685800"/>
          </a:xfrm>
          <a:prstGeom prst="rect">
            <a:avLst/>
          </a:prstGeom>
          <a:noFill/>
          <a:ln w="9525">
            <a:noFill/>
            <a:miter lim="800000"/>
            <a:headEnd/>
            <a:tailEnd/>
          </a:ln>
        </p:spPr>
        <p:txBody>
          <a:bodyPr anchor="b"/>
          <a:lstStyle/>
          <a:p>
            <a:pPr algn="ctr"/>
            <a:r>
              <a:rPr lang="en-US" sz="3200" b="1" dirty="0">
                <a:solidFill>
                  <a:srgbClr val="C00000"/>
                </a:solidFill>
              </a:rPr>
              <a:t>Coaching Scenarios Requiring EQ</a:t>
            </a:r>
          </a:p>
        </p:txBody>
      </p:sp>
      <p:pic>
        <p:nvPicPr>
          <p:cNvPr id="8"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19200" y="2790904"/>
            <a:ext cx="64770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33600" y="2600404"/>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38382" y="2603624"/>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58000" y="2600404"/>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68006" y="1676401"/>
            <a:ext cx="1531189"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Coaching</a:t>
            </a:r>
          </a:p>
          <a:p>
            <a:pPr algn="ctr"/>
            <a:r>
              <a:rPr lang="en-US" dirty="0">
                <a:latin typeface="Arial" panose="020B0604020202020204" pitchFamily="34" charset="0"/>
                <a:cs typeface="Arial" panose="020B0604020202020204" pitchFamily="34" charset="0"/>
              </a:rPr>
              <a:t>in a new task</a:t>
            </a:r>
          </a:p>
        </p:txBody>
      </p:sp>
      <p:sp>
        <p:nvSpPr>
          <p:cNvPr id="16" name="TextBox 15"/>
          <p:cNvSpPr txBox="1"/>
          <p:nvPr/>
        </p:nvSpPr>
        <p:spPr>
          <a:xfrm>
            <a:off x="3753408" y="1676400"/>
            <a:ext cx="1415772"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Coaching to</a:t>
            </a:r>
          </a:p>
          <a:p>
            <a:pPr algn="ctr"/>
            <a:r>
              <a:rPr lang="en-US" dirty="0">
                <a:latin typeface="Arial" panose="020B0604020202020204" pitchFamily="34" charset="0"/>
                <a:cs typeface="Arial" panose="020B0604020202020204" pitchFamily="34" charset="0"/>
              </a:rPr>
              <a:t>“check in”</a:t>
            </a:r>
          </a:p>
        </p:txBody>
      </p:sp>
      <p:sp>
        <p:nvSpPr>
          <p:cNvPr id="17" name="TextBox 16"/>
          <p:cNvSpPr txBox="1"/>
          <p:nvPr/>
        </p:nvSpPr>
        <p:spPr>
          <a:xfrm>
            <a:off x="6229393" y="1726158"/>
            <a:ext cx="1274708"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Coaching</a:t>
            </a:r>
          </a:p>
          <a:p>
            <a:pPr algn="ctr"/>
            <a:r>
              <a:rPr lang="en-US" dirty="0">
                <a:latin typeface="Arial" panose="020B0604020202020204" pitchFamily="34" charset="0"/>
                <a:cs typeface="Arial" panose="020B0604020202020204" pitchFamily="34" charset="0"/>
              </a:rPr>
              <a:t>to confront</a:t>
            </a:r>
          </a:p>
        </p:txBody>
      </p:sp>
      <p:sp>
        <p:nvSpPr>
          <p:cNvPr id="18" name="Rectangle 17"/>
          <p:cNvSpPr>
            <a:spLocks noChangeArrowheads="1"/>
          </p:cNvSpPr>
          <p:nvPr/>
        </p:nvSpPr>
        <p:spPr bwMode="auto">
          <a:xfrm>
            <a:off x="1181100" y="3275318"/>
            <a:ext cx="1905000" cy="685800"/>
          </a:xfrm>
          <a:prstGeom prst="rect">
            <a:avLst/>
          </a:prstGeom>
          <a:noFill/>
          <a:ln w="9525">
            <a:noFill/>
            <a:miter lim="800000"/>
            <a:headEnd/>
            <a:tailEnd/>
          </a:ln>
        </p:spPr>
        <p:txBody>
          <a:bodyPr anchor="b"/>
          <a:lstStyle/>
          <a:p>
            <a:r>
              <a:rPr lang="en-US" sz="2000" b="1" dirty="0">
                <a:solidFill>
                  <a:srgbClr val="C00000"/>
                </a:solidFill>
                <a:latin typeface="Arial" panose="020B0604020202020204" pitchFamily="34" charset="0"/>
                <a:cs typeface="Arial" panose="020B0604020202020204" pitchFamily="34" charset="0"/>
              </a:rPr>
              <a:t>More “Task,”</a:t>
            </a:r>
          </a:p>
          <a:p>
            <a:r>
              <a:rPr lang="en-US" sz="2000" b="1" dirty="0">
                <a:solidFill>
                  <a:srgbClr val="C00000"/>
                </a:solidFill>
                <a:latin typeface="Arial" panose="020B0604020202020204" pitchFamily="34" charset="0"/>
                <a:cs typeface="Arial" panose="020B0604020202020204" pitchFamily="34" charset="0"/>
              </a:rPr>
              <a:t>Easier </a:t>
            </a:r>
          </a:p>
        </p:txBody>
      </p:sp>
      <p:pic>
        <p:nvPicPr>
          <p:cNvPr id="2050" name="Picture 2" descr="Image result for content smile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479" y="3693198"/>
            <a:ext cx="535839" cy="5358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a:spLocks noChangeArrowheads="1"/>
          </p:cNvSpPr>
          <p:nvPr/>
        </p:nvSpPr>
        <p:spPr bwMode="auto">
          <a:xfrm>
            <a:off x="6212221" y="3432715"/>
            <a:ext cx="2076407" cy="685800"/>
          </a:xfrm>
          <a:prstGeom prst="rect">
            <a:avLst/>
          </a:prstGeom>
          <a:noFill/>
          <a:ln w="9525">
            <a:noFill/>
            <a:miter lim="800000"/>
            <a:headEnd/>
            <a:tailEnd/>
          </a:ln>
        </p:spPr>
        <p:txBody>
          <a:bodyPr anchor="b"/>
          <a:lstStyle/>
          <a:p>
            <a:r>
              <a:rPr lang="en-US" sz="2000" b="1" dirty="0">
                <a:solidFill>
                  <a:srgbClr val="008000"/>
                </a:solidFill>
                <a:latin typeface="Arial" panose="020B0604020202020204" pitchFamily="34" charset="0"/>
                <a:cs typeface="Arial" panose="020B0604020202020204" pitchFamily="34" charset="0"/>
              </a:rPr>
              <a:t>More “Relationship,”</a:t>
            </a:r>
          </a:p>
          <a:p>
            <a:r>
              <a:rPr lang="en-US" sz="2000" b="1" dirty="0">
                <a:solidFill>
                  <a:srgbClr val="008000"/>
                </a:solidFill>
                <a:latin typeface="Arial" panose="020B0604020202020204" pitchFamily="34" charset="0"/>
                <a:cs typeface="Arial" panose="020B0604020202020204" pitchFamily="34" charset="0"/>
              </a:rPr>
              <a:t>Harder </a:t>
            </a:r>
          </a:p>
        </p:txBody>
      </p:sp>
      <p:pic>
        <p:nvPicPr>
          <p:cNvPr id="2052" name="Picture 4" descr="Image result for anxious smile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0424" y="3857747"/>
            <a:ext cx="630091" cy="63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8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11</a:t>
            </a:fld>
            <a:endParaRPr lang="en-US"/>
          </a:p>
        </p:txBody>
      </p:sp>
      <p:sp>
        <p:nvSpPr>
          <p:cNvPr id="5" name="Line 3"/>
          <p:cNvSpPr>
            <a:spLocks noChangeShapeType="1"/>
          </p:cNvSpPr>
          <p:nvPr/>
        </p:nvSpPr>
        <p:spPr bwMode="auto">
          <a:xfrm flipH="1">
            <a:off x="6781800" y="1295400"/>
            <a:ext cx="1" cy="4343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4"/>
          <p:cNvSpPr txBox="1">
            <a:spLocks noChangeArrowheads="1"/>
          </p:cNvSpPr>
          <p:nvPr/>
        </p:nvSpPr>
        <p:spPr bwMode="auto">
          <a:xfrm>
            <a:off x="6476353" y="5667315"/>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cs typeface="Arial" panose="020B0604020202020204" pitchFamily="34" charset="0"/>
              </a:rPr>
              <a:t>High</a:t>
            </a:r>
          </a:p>
        </p:txBody>
      </p:sp>
      <p:sp>
        <p:nvSpPr>
          <p:cNvPr id="7" name="Text Box 5"/>
          <p:cNvSpPr txBox="1">
            <a:spLocks noChangeArrowheads="1"/>
          </p:cNvSpPr>
          <p:nvPr/>
        </p:nvSpPr>
        <p:spPr bwMode="auto">
          <a:xfrm>
            <a:off x="6491434" y="990600"/>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cs typeface="Arial" panose="020B0604020202020204" pitchFamily="34" charset="0"/>
              </a:rPr>
              <a:t>Low</a:t>
            </a:r>
          </a:p>
        </p:txBody>
      </p:sp>
      <p:sp>
        <p:nvSpPr>
          <p:cNvPr id="8" name="Text Box 6"/>
          <p:cNvSpPr txBox="1">
            <a:spLocks noChangeArrowheads="1"/>
          </p:cNvSpPr>
          <p:nvPr/>
        </p:nvSpPr>
        <p:spPr bwMode="auto">
          <a:xfrm>
            <a:off x="5082476" y="2401669"/>
            <a:ext cx="137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1800" b="1" i="1" dirty="0">
                <a:latin typeface="Arial" panose="020B0604020202020204" pitchFamily="34" charset="0"/>
                <a:cs typeface="Arial" panose="020B0604020202020204" pitchFamily="34" charset="0"/>
              </a:rPr>
              <a:t> Energy </a:t>
            </a:r>
          </a:p>
          <a:p>
            <a:r>
              <a:rPr lang="en-US" altLang="en-US" sz="1800" b="1" i="1" dirty="0">
                <a:latin typeface="Arial" panose="020B0604020202020204" pitchFamily="34" charset="0"/>
                <a:cs typeface="Arial" panose="020B0604020202020204" pitchFamily="34" charset="0"/>
              </a:rPr>
              <a:t>   Required</a:t>
            </a:r>
          </a:p>
        </p:txBody>
      </p:sp>
      <p:sp>
        <p:nvSpPr>
          <p:cNvPr id="9" name="TextBox 8"/>
          <p:cNvSpPr txBox="1"/>
          <p:nvPr/>
        </p:nvSpPr>
        <p:spPr>
          <a:xfrm>
            <a:off x="893859" y="1480597"/>
            <a:ext cx="1412566" cy="461665"/>
          </a:xfrm>
          <a:prstGeom prst="rect">
            <a:avLst/>
          </a:prstGeom>
          <a:noFill/>
        </p:spPr>
        <p:txBody>
          <a:bodyPr wrap="none" rtlCol="0">
            <a:spAutoFit/>
          </a:bodyPr>
          <a:lstStyle/>
          <a:p>
            <a:r>
              <a:rPr lang="en-US" sz="2400" b="1" dirty="0">
                <a:solidFill>
                  <a:srgbClr val="006600"/>
                </a:solidFill>
                <a:latin typeface="Arial" panose="020B0604020202020204" pitchFamily="34" charset="0"/>
                <a:cs typeface="Arial" panose="020B0604020202020204" pitchFamily="34" charset="0"/>
              </a:rPr>
              <a:t>Ignoring</a:t>
            </a:r>
          </a:p>
        </p:txBody>
      </p:sp>
      <p:sp>
        <p:nvSpPr>
          <p:cNvPr id="10" name="TextBox 9"/>
          <p:cNvSpPr txBox="1"/>
          <p:nvPr/>
        </p:nvSpPr>
        <p:spPr>
          <a:xfrm>
            <a:off x="893859" y="2286000"/>
            <a:ext cx="2781531" cy="461665"/>
          </a:xfrm>
          <a:prstGeom prst="rect">
            <a:avLst/>
          </a:prstGeom>
          <a:noFill/>
        </p:spPr>
        <p:txBody>
          <a:bodyPr wrap="none" rtlCol="0">
            <a:spAutoFit/>
          </a:bodyPr>
          <a:lstStyle/>
          <a:p>
            <a:r>
              <a:rPr lang="en-US" sz="2400" b="1" dirty="0">
                <a:solidFill>
                  <a:srgbClr val="006600"/>
                </a:solidFill>
                <a:latin typeface="Arial" panose="020B0604020202020204" pitchFamily="34" charset="0"/>
                <a:cs typeface="Arial" panose="020B0604020202020204" pitchFamily="34" charset="0"/>
              </a:rPr>
              <a:t>Pretend Listening</a:t>
            </a:r>
          </a:p>
        </p:txBody>
      </p:sp>
      <p:sp>
        <p:nvSpPr>
          <p:cNvPr id="11" name="TextBox 10"/>
          <p:cNvSpPr txBox="1"/>
          <p:nvPr/>
        </p:nvSpPr>
        <p:spPr>
          <a:xfrm>
            <a:off x="893859" y="3200400"/>
            <a:ext cx="2970685" cy="461665"/>
          </a:xfrm>
          <a:prstGeom prst="rect">
            <a:avLst/>
          </a:prstGeom>
          <a:noFill/>
        </p:spPr>
        <p:txBody>
          <a:bodyPr wrap="none" rtlCol="0">
            <a:spAutoFit/>
          </a:bodyPr>
          <a:lstStyle/>
          <a:p>
            <a:r>
              <a:rPr lang="en-US" sz="2400" b="1" dirty="0">
                <a:solidFill>
                  <a:srgbClr val="006600"/>
                </a:solidFill>
                <a:latin typeface="Arial" panose="020B0604020202020204" pitchFamily="34" charset="0"/>
                <a:cs typeface="Arial" panose="020B0604020202020204" pitchFamily="34" charset="0"/>
              </a:rPr>
              <a:t>Selective Listening</a:t>
            </a:r>
          </a:p>
        </p:txBody>
      </p:sp>
      <p:sp>
        <p:nvSpPr>
          <p:cNvPr id="12" name="TextBox 11"/>
          <p:cNvSpPr txBox="1"/>
          <p:nvPr/>
        </p:nvSpPr>
        <p:spPr>
          <a:xfrm>
            <a:off x="893859" y="4114800"/>
            <a:ext cx="2953053" cy="461665"/>
          </a:xfrm>
          <a:prstGeom prst="rect">
            <a:avLst/>
          </a:prstGeom>
          <a:noFill/>
        </p:spPr>
        <p:txBody>
          <a:bodyPr wrap="none" rtlCol="0">
            <a:spAutoFit/>
          </a:bodyPr>
          <a:lstStyle/>
          <a:p>
            <a:r>
              <a:rPr lang="en-US" sz="2400" b="1" dirty="0">
                <a:solidFill>
                  <a:srgbClr val="006600"/>
                </a:solidFill>
                <a:latin typeface="Arial" panose="020B0604020202020204" pitchFamily="34" charset="0"/>
                <a:cs typeface="Arial" panose="020B0604020202020204" pitchFamily="34" charset="0"/>
              </a:rPr>
              <a:t>Attentive Listening</a:t>
            </a:r>
          </a:p>
        </p:txBody>
      </p:sp>
      <p:sp>
        <p:nvSpPr>
          <p:cNvPr id="13" name="TextBox 12"/>
          <p:cNvSpPr txBox="1"/>
          <p:nvPr/>
        </p:nvSpPr>
        <p:spPr>
          <a:xfrm>
            <a:off x="893859" y="5205650"/>
            <a:ext cx="1484702" cy="461665"/>
          </a:xfrm>
          <a:prstGeom prst="rect">
            <a:avLst/>
          </a:prstGeom>
          <a:noFill/>
        </p:spPr>
        <p:txBody>
          <a:bodyPr wrap="none" rtlCol="0">
            <a:spAutoFit/>
          </a:bodyPr>
          <a:lstStyle/>
          <a:p>
            <a:r>
              <a:rPr lang="en-US" sz="2400" b="1" dirty="0">
                <a:solidFill>
                  <a:srgbClr val="006600"/>
                </a:solidFill>
                <a:latin typeface="Arial" panose="020B0604020202020204" pitchFamily="34" charset="0"/>
                <a:cs typeface="Arial" panose="020B0604020202020204" pitchFamily="34" charset="0"/>
              </a:rPr>
              <a:t>Empathy</a:t>
            </a:r>
          </a:p>
        </p:txBody>
      </p:sp>
      <p:cxnSp>
        <p:nvCxnSpPr>
          <p:cNvPr id="14" name="Straight Arrow Connector 13"/>
          <p:cNvCxnSpPr/>
          <p:nvPr/>
        </p:nvCxnSpPr>
        <p:spPr>
          <a:xfrm>
            <a:off x="1600142" y="2057400"/>
            <a:ext cx="0" cy="304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142" y="2895600"/>
            <a:ext cx="0" cy="304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00142" y="3810000"/>
            <a:ext cx="0" cy="304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00142" y="4576465"/>
            <a:ext cx="0" cy="6291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5082476" y="3143934"/>
            <a:ext cx="1713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1800" b="1" i="1" dirty="0">
                <a:latin typeface="Arial" panose="020B0604020202020204" pitchFamily="34" charset="0"/>
                <a:cs typeface="Arial" panose="020B0604020202020204" pitchFamily="34" charset="0"/>
              </a:rPr>
              <a:t> Relationship</a:t>
            </a:r>
          </a:p>
          <a:p>
            <a:r>
              <a:rPr lang="en-US" altLang="en-US" b="1" i="1" dirty="0">
                <a:latin typeface="Arial" panose="020B0604020202020204" pitchFamily="34" charset="0"/>
                <a:cs typeface="Arial" panose="020B0604020202020204" pitchFamily="34" charset="0"/>
              </a:rPr>
              <a:t>  Built</a:t>
            </a:r>
            <a:endParaRPr lang="en-US" altLang="en-US" sz="1800" b="1" i="1" dirty="0">
              <a:latin typeface="Arial" panose="020B0604020202020204" pitchFamily="34" charset="0"/>
              <a:cs typeface="Arial" panose="020B0604020202020204" pitchFamily="34" charset="0"/>
            </a:endParaRPr>
          </a:p>
        </p:txBody>
      </p:sp>
      <p:cxnSp>
        <p:nvCxnSpPr>
          <p:cNvPr id="19" name="Straight Arrow Connector 18"/>
          <p:cNvCxnSpPr/>
          <p:nvPr/>
        </p:nvCxnSpPr>
        <p:spPr>
          <a:xfrm>
            <a:off x="1903410" y="4590308"/>
            <a:ext cx="992190" cy="615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06270" y="5219493"/>
            <a:ext cx="1656223"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Sympathy</a:t>
            </a:r>
          </a:p>
        </p:txBody>
      </p:sp>
      <p:sp>
        <p:nvSpPr>
          <p:cNvPr id="21" name="Rectangle 8"/>
          <p:cNvSpPr>
            <a:spLocks noChangeArrowheads="1"/>
          </p:cNvSpPr>
          <p:nvPr/>
        </p:nvSpPr>
        <p:spPr bwMode="auto">
          <a:xfrm>
            <a:off x="381000" y="152400"/>
            <a:ext cx="8001000" cy="685800"/>
          </a:xfrm>
          <a:prstGeom prst="rect">
            <a:avLst/>
          </a:prstGeom>
          <a:noFill/>
          <a:ln w="9525">
            <a:noFill/>
            <a:miter lim="800000"/>
            <a:headEnd/>
            <a:tailEnd/>
          </a:ln>
        </p:spPr>
        <p:txBody>
          <a:bodyPr anchor="b"/>
          <a:lstStyle/>
          <a:p>
            <a:pPr algn="ctr"/>
            <a:r>
              <a:rPr lang="en-US" sz="4000" b="1" dirty="0">
                <a:solidFill>
                  <a:srgbClr val="C00000"/>
                </a:solidFill>
              </a:rPr>
              <a:t>Empathy vs. Sympathy</a:t>
            </a:r>
          </a:p>
        </p:txBody>
      </p:sp>
      <p:pic>
        <p:nvPicPr>
          <p:cNvPr id="22"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12</a:t>
            </a:fld>
            <a:endParaRPr lang="en-US"/>
          </a:p>
        </p:txBody>
      </p:sp>
      <p:sp>
        <p:nvSpPr>
          <p:cNvPr id="5" name="Rectangle 4"/>
          <p:cNvSpPr>
            <a:spLocks noChangeArrowheads="1"/>
          </p:cNvSpPr>
          <p:nvPr/>
        </p:nvSpPr>
        <p:spPr bwMode="auto">
          <a:xfrm>
            <a:off x="-152400" y="76200"/>
            <a:ext cx="8001000" cy="685800"/>
          </a:xfrm>
          <a:prstGeom prst="rect">
            <a:avLst/>
          </a:prstGeom>
          <a:noFill/>
          <a:ln w="9525">
            <a:noFill/>
            <a:miter lim="800000"/>
            <a:headEnd/>
            <a:tailEnd/>
          </a:ln>
        </p:spPr>
        <p:txBody>
          <a:bodyPr anchor="b"/>
          <a:lstStyle/>
          <a:p>
            <a:pPr algn="ctr"/>
            <a:r>
              <a:rPr lang="en-US" sz="3200" b="1" dirty="0">
                <a:solidFill>
                  <a:srgbClr val="C00000"/>
                </a:solidFill>
              </a:rPr>
              <a:t>Showing Caring without Caretaking</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76200"/>
            <a:ext cx="838200" cy="9452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905000" y="4191000"/>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2362200"/>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4600" y="3276600"/>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05000" y="4191000"/>
            <a:ext cx="304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193961" y="2362200"/>
            <a:ext cx="304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14600" y="3276600"/>
            <a:ext cx="304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80188" y="4463534"/>
            <a:ext cx="45397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 </a:t>
            </a:r>
          </a:p>
        </p:txBody>
      </p:sp>
      <p:sp>
        <p:nvSpPr>
          <p:cNvPr id="17" name="TextBox 16"/>
          <p:cNvSpPr txBox="1"/>
          <p:nvPr/>
        </p:nvSpPr>
        <p:spPr>
          <a:xfrm>
            <a:off x="1982815" y="3549134"/>
            <a:ext cx="45397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 </a:t>
            </a:r>
          </a:p>
        </p:txBody>
      </p:sp>
      <p:sp>
        <p:nvSpPr>
          <p:cNvPr id="18" name="TextBox 17"/>
          <p:cNvSpPr txBox="1"/>
          <p:nvPr/>
        </p:nvSpPr>
        <p:spPr>
          <a:xfrm>
            <a:off x="2722288" y="2586335"/>
            <a:ext cx="45397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3) </a:t>
            </a:r>
          </a:p>
        </p:txBody>
      </p:sp>
      <p:sp>
        <p:nvSpPr>
          <p:cNvPr id="19" name="TextBox 18"/>
          <p:cNvSpPr txBox="1"/>
          <p:nvPr/>
        </p:nvSpPr>
        <p:spPr>
          <a:xfrm>
            <a:off x="2009070" y="4384079"/>
            <a:ext cx="2903359" cy="461665"/>
          </a:xfrm>
          <a:prstGeom prst="rect">
            <a:avLst/>
          </a:prstGeom>
          <a:noFill/>
        </p:spPr>
        <p:txBody>
          <a:bodyPr wrap="none" rtlCol="0">
            <a:spAutoFit/>
          </a:bodyPr>
          <a:lstStyle/>
          <a:p>
            <a:r>
              <a:rPr lang="en-US" sz="2400" b="1" dirty="0">
                <a:solidFill>
                  <a:srgbClr val="006600"/>
                </a:solidFill>
                <a:latin typeface="Arial" panose="020B0604020202020204" pitchFamily="34" charset="0"/>
                <a:cs typeface="Arial" panose="020B0604020202020204" pitchFamily="34" charset="0"/>
              </a:rPr>
              <a:t>Reflect Emotion(s)</a:t>
            </a:r>
          </a:p>
        </p:txBody>
      </p:sp>
      <p:sp>
        <p:nvSpPr>
          <p:cNvPr id="20" name="TextBox 19"/>
          <p:cNvSpPr txBox="1"/>
          <p:nvPr/>
        </p:nvSpPr>
        <p:spPr>
          <a:xfrm>
            <a:off x="3269009" y="2569317"/>
            <a:ext cx="2667525" cy="461665"/>
          </a:xfrm>
          <a:prstGeom prst="rect">
            <a:avLst/>
          </a:prstGeom>
          <a:noFill/>
        </p:spPr>
        <p:txBody>
          <a:bodyPr wrap="none" rtlCol="0">
            <a:spAutoFit/>
          </a:bodyPr>
          <a:lstStyle/>
          <a:p>
            <a:r>
              <a:rPr lang="en-US" sz="2400" b="1" dirty="0">
                <a:solidFill>
                  <a:srgbClr val="006600"/>
                </a:solidFill>
                <a:latin typeface="Arial" panose="020B0604020202020204" pitchFamily="34" charset="0"/>
                <a:cs typeface="Arial" panose="020B0604020202020204" pitchFamily="34" charset="0"/>
              </a:rPr>
              <a:t>Prompt to Action</a:t>
            </a:r>
          </a:p>
        </p:txBody>
      </p:sp>
      <p:sp>
        <p:nvSpPr>
          <p:cNvPr id="21" name="TextBox 20"/>
          <p:cNvSpPr txBox="1"/>
          <p:nvPr/>
        </p:nvSpPr>
        <p:spPr>
          <a:xfrm>
            <a:off x="2599386" y="3493308"/>
            <a:ext cx="1757212" cy="461665"/>
          </a:xfrm>
          <a:prstGeom prst="rect">
            <a:avLst/>
          </a:prstGeom>
          <a:noFill/>
        </p:spPr>
        <p:txBody>
          <a:bodyPr wrap="none" rtlCol="0">
            <a:spAutoFit/>
          </a:bodyPr>
          <a:lstStyle/>
          <a:p>
            <a:r>
              <a:rPr lang="en-US" sz="2400" b="1" dirty="0">
                <a:solidFill>
                  <a:srgbClr val="006600"/>
                </a:solidFill>
                <a:latin typeface="Arial" panose="020B0604020202020204" pitchFamily="34" charset="0"/>
                <a:cs typeface="Arial" panose="020B0604020202020204" pitchFamily="34" charset="0"/>
              </a:rPr>
              <a:t>Get details</a:t>
            </a:r>
          </a:p>
        </p:txBody>
      </p:sp>
      <p:sp>
        <p:nvSpPr>
          <p:cNvPr id="22" name="TextBox 21"/>
          <p:cNvSpPr txBox="1"/>
          <p:nvPr/>
        </p:nvSpPr>
        <p:spPr>
          <a:xfrm>
            <a:off x="4915649" y="4427028"/>
            <a:ext cx="3038011"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“Sounds like…”</a:t>
            </a:r>
          </a:p>
          <a:p>
            <a:r>
              <a:rPr lang="en-US" b="1" dirty="0">
                <a:latin typeface="Arial" panose="020B0604020202020204" pitchFamily="34" charset="0"/>
                <a:cs typeface="Arial" panose="020B0604020202020204" pitchFamily="34" charset="0"/>
              </a:rPr>
              <a:t>“I’m guessing that was…”</a:t>
            </a:r>
          </a:p>
        </p:txBody>
      </p:sp>
      <p:sp>
        <p:nvSpPr>
          <p:cNvPr id="23" name="TextBox 22"/>
          <p:cNvSpPr txBox="1"/>
          <p:nvPr/>
        </p:nvSpPr>
        <p:spPr>
          <a:xfrm>
            <a:off x="5377938" y="3557246"/>
            <a:ext cx="1937262"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“Tell me more…</a:t>
            </a:r>
          </a:p>
        </p:txBody>
      </p:sp>
      <p:sp>
        <p:nvSpPr>
          <p:cNvPr id="24" name="TextBox 23"/>
          <p:cNvSpPr txBox="1"/>
          <p:nvPr/>
        </p:nvSpPr>
        <p:spPr>
          <a:xfrm>
            <a:off x="6176521" y="2238903"/>
            <a:ext cx="2967479" cy="1200329"/>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“Where do you want to</a:t>
            </a:r>
          </a:p>
          <a:p>
            <a:r>
              <a:rPr lang="en-US" b="1" dirty="0">
                <a:latin typeface="Arial" panose="020B0604020202020204" pitchFamily="34" charset="0"/>
                <a:cs typeface="Arial" panose="020B0604020202020204" pitchFamily="34" charset="0"/>
              </a:rPr>
              <a:t>go with this?”</a:t>
            </a:r>
          </a:p>
          <a:p>
            <a:r>
              <a:rPr lang="en-US" b="1" dirty="0">
                <a:latin typeface="Arial" panose="020B0604020202020204" pitchFamily="34" charset="0"/>
                <a:cs typeface="Arial" panose="020B0604020202020204" pitchFamily="34" charset="0"/>
              </a:rPr>
              <a:t>“What do you think is the</a:t>
            </a:r>
          </a:p>
          <a:p>
            <a:r>
              <a:rPr lang="en-US" b="1" dirty="0">
                <a:latin typeface="Arial" panose="020B0604020202020204" pitchFamily="34" charset="0"/>
                <a:cs typeface="Arial" panose="020B0604020202020204" pitchFamily="34" charset="0"/>
              </a:rPr>
              <a:t>best thing to do?”</a:t>
            </a:r>
          </a:p>
        </p:txBody>
      </p:sp>
    </p:spTree>
    <p:extLst>
      <p:ext uri="{BB962C8B-B14F-4D97-AF65-F5344CB8AC3E}">
        <p14:creationId xmlns:p14="http://schemas.microsoft.com/office/powerpoint/2010/main" val="158821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13</a:t>
            </a:fld>
            <a:endParaRPr lang="en-US"/>
          </a:p>
        </p:txBody>
      </p:sp>
      <p:sp>
        <p:nvSpPr>
          <p:cNvPr id="5" name="Rectangle 4"/>
          <p:cNvSpPr>
            <a:spLocks noChangeArrowheads="1"/>
          </p:cNvSpPr>
          <p:nvPr/>
        </p:nvSpPr>
        <p:spPr bwMode="auto">
          <a:xfrm>
            <a:off x="-182451" y="175097"/>
            <a:ext cx="8001000" cy="685800"/>
          </a:xfrm>
          <a:prstGeom prst="rect">
            <a:avLst/>
          </a:prstGeom>
          <a:noFill/>
          <a:ln w="9525">
            <a:noFill/>
            <a:miter lim="800000"/>
            <a:headEnd/>
            <a:tailEnd/>
          </a:ln>
        </p:spPr>
        <p:txBody>
          <a:bodyPr anchor="b"/>
          <a:lstStyle/>
          <a:p>
            <a:pPr algn="ctr"/>
            <a:r>
              <a:rPr lang="en-US" sz="3600" b="1" dirty="0">
                <a:solidFill>
                  <a:srgbClr val="C00000"/>
                </a:solidFill>
              </a:rPr>
              <a:t>Coaching to “check-in” Practice</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6451" y="1125668"/>
            <a:ext cx="8543498" cy="4278094"/>
          </a:xfrm>
          <a:prstGeom prst="rect">
            <a:avLst/>
          </a:prstGeom>
          <a:noFill/>
        </p:spPr>
        <p:txBody>
          <a:bodyPr wrap="square" rtlCol="0">
            <a:spAutoFit/>
          </a:bodyPr>
          <a:lstStyle/>
          <a:p>
            <a:pPr marL="457200" indent="-457200">
              <a:buFont typeface="+mj-lt"/>
              <a:buAutoNum type="arabicPeriod"/>
            </a:pPr>
            <a:r>
              <a:rPr lang="en-US" sz="2400" b="1" dirty="0">
                <a:latin typeface="Arial" panose="020B0604020202020204" pitchFamily="34" charset="0"/>
                <a:cs typeface="Arial" panose="020B0604020202020204" pitchFamily="34" charset="0"/>
              </a:rPr>
              <a:t>Find someone at your table you don’t know/know well</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US" sz="2400" b="1" dirty="0">
                <a:latin typeface="Arial" panose="020B0604020202020204" pitchFamily="34" charset="0"/>
                <a:cs typeface="Arial" panose="020B0604020202020204" pitchFamily="34" charset="0"/>
              </a:rPr>
              <a:t>Take turns sharing a current situation challenging you</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US" sz="2400" b="1" dirty="0">
                <a:latin typeface="Arial" panose="020B0604020202020204" pitchFamily="34" charset="0"/>
                <a:cs typeface="Arial" panose="020B0604020202020204" pitchFamily="34" charset="0"/>
              </a:rPr>
              <a:t>“Listener” no advice giving</a:t>
            </a:r>
          </a:p>
          <a:p>
            <a:pPr marL="457200" indent="-457200">
              <a:buFont typeface="+mj-lt"/>
              <a:buAutoNum type="arabicPeriod"/>
            </a:pPr>
            <a:endParaRPr lang="en-US" sz="800" b="1" dirty="0">
              <a:latin typeface="Arial" panose="020B0604020202020204" pitchFamily="34" charset="0"/>
              <a:cs typeface="Arial" panose="020B0604020202020204" pitchFamily="34" charset="0"/>
            </a:endParaRPr>
          </a:p>
          <a:p>
            <a:pPr lvl="1"/>
            <a:r>
              <a:rPr lang="en-US" sz="2400" b="1" dirty="0">
                <a:latin typeface="Arial" panose="020B0604020202020204" pitchFamily="34" charset="0"/>
                <a:cs typeface="Arial" panose="020B0604020202020204" pitchFamily="34" charset="0"/>
              </a:rPr>
              <a:t>You can:</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Summarize</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Clarify</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Ask questions</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Empathize where appropriate</a:t>
            </a:r>
          </a:p>
          <a:p>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3032246" y="5335345"/>
            <a:ext cx="2469907" cy="584775"/>
          </a:xfrm>
          <a:prstGeom prst="rect">
            <a:avLst/>
          </a:prstGeom>
          <a:noFill/>
        </p:spPr>
        <p:txBody>
          <a:bodyPr wrap="none" rtlCol="0">
            <a:spAutoFit/>
          </a:bodyPr>
          <a:lstStyle/>
          <a:p>
            <a:r>
              <a:rPr lang="en-US" sz="3200" b="1" dirty="0">
                <a:solidFill>
                  <a:srgbClr val="002060"/>
                </a:solidFill>
              </a:rPr>
              <a:t>Take :15 total</a:t>
            </a:r>
          </a:p>
        </p:txBody>
      </p:sp>
    </p:spTree>
    <p:extLst>
      <p:ext uri="{BB962C8B-B14F-4D97-AF65-F5344CB8AC3E}">
        <p14:creationId xmlns:p14="http://schemas.microsoft.com/office/powerpoint/2010/main" val="46810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14</a:t>
            </a:fld>
            <a:endParaRPr lang="en-US"/>
          </a:p>
        </p:txBody>
      </p:sp>
      <p:sp>
        <p:nvSpPr>
          <p:cNvPr id="5" name="Rectangle 4"/>
          <p:cNvSpPr>
            <a:spLocks noChangeArrowheads="1"/>
          </p:cNvSpPr>
          <p:nvPr/>
        </p:nvSpPr>
        <p:spPr bwMode="auto">
          <a:xfrm>
            <a:off x="-304800" y="45395"/>
            <a:ext cx="8001000" cy="685800"/>
          </a:xfrm>
          <a:prstGeom prst="rect">
            <a:avLst/>
          </a:prstGeom>
          <a:noFill/>
          <a:ln w="9525">
            <a:noFill/>
            <a:miter lim="800000"/>
            <a:headEnd/>
            <a:tailEnd/>
          </a:ln>
        </p:spPr>
        <p:txBody>
          <a:bodyPr anchor="b"/>
          <a:lstStyle/>
          <a:p>
            <a:pPr algn="ctr"/>
            <a:r>
              <a:rPr lang="en-US" sz="3200" b="1" dirty="0">
                <a:solidFill>
                  <a:srgbClr val="C00000"/>
                </a:solidFill>
              </a:rPr>
              <a:t>Coaching Scenarios Requiring EQ</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219200" y="2790904"/>
            <a:ext cx="64770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33600" y="2600404"/>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38382" y="2603624"/>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0" y="2600404"/>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68006" y="1676401"/>
            <a:ext cx="1531189"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Coaching</a:t>
            </a:r>
          </a:p>
          <a:p>
            <a:pPr algn="ctr"/>
            <a:r>
              <a:rPr lang="en-US" dirty="0">
                <a:latin typeface="Arial" panose="020B0604020202020204" pitchFamily="34" charset="0"/>
                <a:cs typeface="Arial" panose="020B0604020202020204" pitchFamily="34" charset="0"/>
              </a:rPr>
              <a:t>in a new task</a:t>
            </a:r>
          </a:p>
        </p:txBody>
      </p:sp>
      <p:sp>
        <p:nvSpPr>
          <p:cNvPr id="12" name="TextBox 11"/>
          <p:cNvSpPr txBox="1"/>
          <p:nvPr/>
        </p:nvSpPr>
        <p:spPr>
          <a:xfrm>
            <a:off x="3753408" y="1676400"/>
            <a:ext cx="1415772"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Coaching to</a:t>
            </a:r>
          </a:p>
          <a:p>
            <a:pPr algn="ctr"/>
            <a:r>
              <a:rPr lang="en-US" dirty="0">
                <a:latin typeface="Arial" panose="020B0604020202020204" pitchFamily="34" charset="0"/>
                <a:cs typeface="Arial" panose="020B0604020202020204" pitchFamily="34" charset="0"/>
              </a:rPr>
              <a:t>“check in”</a:t>
            </a:r>
          </a:p>
        </p:txBody>
      </p:sp>
      <p:sp>
        <p:nvSpPr>
          <p:cNvPr id="13" name="TextBox 12"/>
          <p:cNvSpPr txBox="1"/>
          <p:nvPr/>
        </p:nvSpPr>
        <p:spPr>
          <a:xfrm>
            <a:off x="6229393" y="1726158"/>
            <a:ext cx="1274708"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Coaching</a:t>
            </a:r>
          </a:p>
          <a:p>
            <a:pPr algn="ctr"/>
            <a:r>
              <a:rPr lang="en-US" dirty="0">
                <a:latin typeface="Arial" panose="020B0604020202020204" pitchFamily="34" charset="0"/>
                <a:cs typeface="Arial" panose="020B0604020202020204" pitchFamily="34" charset="0"/>
              </a:rPr>
              <a:t>to confront</a:t>
            </a:r>
          </a:p>
        </p:txBody>
      </p:sp>
      <p:sp>
        <p:nvSpPr>
          <p:cNvPr id="14" name="Rectangle 13"/>
          <p:cNvSpPr>
            <a:spLocks noChangeArrowheads="1"/>
          </p:cNvSpPr>
          <p:nvPr/>
        </p:nvSpPr>
        <p:spPr bwMode="auto">
          <a:xfrm>
            <a:off x="1181100" y="3275318"/>
            <a:ext cx="1905000" cy="685800"/>
          </a:xfrm>
          <a:prstGeom prst="rect">
            <a:avLst/>
          </a:prstGeom>
          <a:noFill/>
          <a:ln w="9525">
            <a:noFill/>
            <a:miter lim="800000"/>
            <a:headEnd/>
            <a:tailEnd/>
          </a:ln>
        </p:spPr>
        <p:txBody>
          <a:bodyPr anchor="b"/>
          <a:lstStyle/>
          <a:p>
            <a:r>
              <a:rPr lang="en-US" sz="2000" b="1" dirty="0">
                <a:solidFill>
                  <a:srgbClr val="C00000"/>
                </a:solidFill>
                <a:latin typeface="Arial" panose="020B0604020202020204" pitchFamily="34" charset="0"/>
                <a:cs typeface="Arial" panose="020B0604020202020204" pitchFamily="34" charset="0"/>
              </a:rPr>
              <a:t>More “Task,”</a:t>
            </a:r>
          </a:p>
          <a:p>
            <a:r>
              <a:rPr lang="en-US" sz="2000" b="1" dirty="0">
                <a:solidFill>
                  <a:srgbClr val="C00000"/>
                </a:solidFill>
                <a:latin typeface="Arial" panose="020B0604020202020204" pitchFamily="34" charset="0"/>
                <a:cs typeface="Arial" panose="020B0604020202020204" pitchFamily="34" charset="0"/>
              </a:rPr>
              <a:t>Easier </a:t>
            </a:r>
          </a:p>
        </p:txBody>
      </p:sp>
      <p:pic>
        <p:nvPicPr>
          <p:cNvPr id="15" name="Picture 2" descr="Image result for content smile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479" y="3693198"/>
            <a:ext cx="535839" cy="53583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6212221" y="3432715"/>
            <a:ext cx="2076407" cy="685800"/>
          </a:xfrm>
          <a:prstGeom prst="rect">
            <a:avLst/>
          </a:prstGeom>
          <a:noFill/>
          <a:ln w="9525">
            <a:noFill/>
            <a:miter lim="800000"/>
            <a:headEnd/>
            <a:tailEnd/>
          </a:ln>
        </p:spPr>
        <p:txBody>
          <a:bodyPr anchor="b"/>
          <a:lstStyle/>
          <a:p>
            <a:r>
              <a:rPr lang="en-US" sz="2000" b="1" dirty="0">
                <a:solidFill>
                  <a:srgbClr val="008000"/>
                </a:solidFill>
                <a:latin typeface="Arial" panose="020B0604020202020204" pitchFamily="34" charset="0"/>
                <a:cs typeface="Arial" panose="020B0604020202020204" pitchFamily="34" charset="0"/>
              </a:rPr>
              <a:t>More “Relationship,”</a:t>
            </a:r>
          </a:p>
          <a:p>
            <a:r>
              <a:rPr lang="en-US" sz="2000" b="1" dirty="0">
                <a:solidFill>
                  <a:srgbClr val="008000"/>
                </a:solidFill>
                <a:latin typeface="Arial" panose="020B0604020202020204" pitchFamily="34" charset="0"/>
                <a:cs typeface="Arial" panose="020B0604020202020204" pitchFamily="34" charset="0"/>
              </a:rPr>
              <a:t>Harder </a:t>
            </a:r>
          </a:p>
        </p:txBody>
      </p:sp>
      <p:pic>
        <p:nvPicPr>
          <p:cNvPr id="17" name="Picture 4" descr="Image result for anxious smile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0424" y="3857747"/>
            <a:ext cx="630091" cy="63009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a:off x="7696200" y="1371600"/>
            <a:ext cx="592428" cy="609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55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15</a:t>
            </a:fld>
            <a:endParaRPr lang="en-US"/>
          </a:p>
        </p:txBody>
      </p:sp>
      <p:sp>
        <p:nvSpPr>
          <p:cNvPr id="5" name="Rectangle 4"/>
          <p:cNvSpPr>
            <a:spLocks noChangeArrowheads="1"/>
          </p:cNvSpPr>
          <p:nvPr/>
        </p:nvSpPr>
        <p:spPr bwMode="auto">
          <a:xfrm>
            <a:off x="-152400" y="76200"/>
            <a:ext cx="8001000" cy="685800"/>
          </a:xfrm>
          <a:prstGeom prst="rect">
            <a:avLst/>
          </a:prstGeom>
          <a:noFill/>
          <a:ln w="9525">
            <a:noFill/>
            <a:miter lim="800000"/>
            <a:headEnd/>
            <a:tailEnd/>
          </a:ln>
        </p:spPr>
        <p:txBody>
          <a:bodyPr anchor="b"/>
          <a:lstStyle/>
          <a:p>
            <a:pPr algn="ctr"/>
            <a:r>
              <a:rPr lang="en-US" sz="3200" b="1" dirty="0">
                <a:solidFill>
                  <a:srgbClr val="C00000"/>
                </a:solidFill>
              </a:rPr>
              <a:t>3 Good “Why’s” for Hard Conversations</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76200"/>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2216" y="2037546"/>
            <a:ext cx="7553671"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1) Confront an incident or troubling pattern</a:t>
            </a:r>
          </a:p>
          <a:p>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592216" y="2514600"/>
            <a:ext cx="4572000" cy="1384995"/>
          </a:xfrm>
          <a:prstGeom prst="rect">
            <a:avLst/>
          </a:prstGeom>
        </p:spPr>
        <p:txBody>
          <a:bodyPr>
            <a:spAutoFit/>
          </a:bodyPr>
          <a:lstStyle/>
          <a:p>
            <a:pPr marL="457200" indent="-457200">
              <a:buFont typeface="+mj-lt"/>
              <a:buAutoNum type="arabicPeriod"/>
            </a:pP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2) Understand their story</a:t>
            </a:r>
          </a:p>
          <a:p>
            <a:pPr marL="457200" indent="-457200">
              <a:buFont typeface="+mj-lt"/>
              <a:buAutoNum type="arabicPeriod"/>
            </a:pP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592216" y="3848827"/>
            <a:ext cx="4341253"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3) Express your feelings</a:t>
            </a:r>
          </a:p>
        </p:txBody>
      </p:sp>
    </p:spTree>
    <p:extLst>
      <p:ext uri="{BB962C8B-B14F-4D97-AF65-F5344CB8AC3E}">
        <p14:creationId xmlns:p14="http://schemas.microsoft.com/office/powerpoint/2010/main" val="30254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16</a:t>
            </a:fld>
            <a:endParaRPr lang="en-US"/>
          </a:p>
        </p:txBody>
      </p:sp>
      <p:sp>
        <p:nvSpPr>
          <p:cNvPr id="5" name="Rectangle 4"/>
          <p:cNvSpPr>
            <a:spLocks noChangeArrowheads="1"/>
          </p:cNvSpPr>
          <p:nvPr/>
        </p:nvSpPr>
        <p:spPr bwMode="auto">
          <a:xfrm>
            <a:off x="990600" y="2971800"/>
            <a:ext cx="6553200" cy="685800"/>
          </a:xfrm>
          <a:prstGeom prst="rect">
            <a:avLst/>
          </a:prstGeom>
          <a:noFill/>
          <a:ln w="9525">
            <a:noFill/>
            <a:miter lim="800000"/>
            <a:headEnd/>
            <a:tailEnd/>
          </a:ln>
        </p:spPr>
        <p:txBody>
          <a:bodyPr anchor="b"/>
          <a:lstStyle/>
          <a:p>
            <a:pPr algn="ctr"/>
            <a:r>
              <a:rPr lang="en-US" sz="8000" b="1" dirty="0">
                <a:solidFill>
                  <a:srgbClr val="C00000"/>
                </a:solidFill>
                <a:latin typeface="Arial" panose="020B0604020202020204" pitchFamily="34" charset="0"/>
                <a:cs typeface="Arial" panose="020B0604020202020204" pitchFamily="34" charset="0"/>
              </a:rPr>
              <a:t>Demo</a:t>
            </a:r>
          </a:p>
        </p:txBody>
      </p:sp>
    </p:spTree>
    <p:extLst>
      <p:ext uri="{BB962C8B-B14F-4D97-AF65-F5344CB8AC3E}">
        <p14:creationId xmlns:p14="http://schemas.microsoft.com/office/powerpoint/2010/main" val="79658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17</a:t>
            </a:fld>
            <a:endParaRPr lang="en-US"/>
          </a:p>
        </p:txBody>
      </p:sp>
      <p:sp>
        <p:nvSpPr>
          <p:cNvPr id="5" name="Rectangle 4"/>
          <p:cNvSpPr>
            <a:spLocks noChangeArrowheads="1"/>
          </p:cNvSpPr>
          <p:nvPr/>
        </p:nvSpPr>
        <p:spPr bwMode="auto">
          <a:xfrm>
            <a:off x="-152400" y="76200"/>
            <a:ext cx="8001000" cy="685800"/>
          </a:xfrm>
          <a:prstGeom prst="rect">
            <a:avLst/>
          </a:prstGeom>
          <a:noFill/>
          <a:ln w="9525">
            <a:noFill/>
            <a:miter lim="800000"/>
            <a:headEnd/>
            <a:tailEnd/>
          </a:ln>
        </p:spPr>
        <p:txBody>
          <a:bodyPr anchor="b"/>
          <a:lstStyle/>
          <a:p>
            <a:pPr algn="ctr"/>
            <a:r>
              <a:rPr lang="en-US" sz="3200" b="1" dirty="0">
                <a:solidFill>
                  <a:srgbClr val="C00000"/>
                </a:solidFill>
              </a:rPr>
              <a:t>Hard Conversation Demo</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76200"/>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71600" y="2444970"/>
            <a:ext cx="1244251" cy="1815882"/>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Rich </a:t>
            </a:r>
          </a:p>
          <a:p>
            <a:r>
              <a:rPr lang="en-US" sz="2800" b="1" dirty="0">
                <a:latin typeface="Arial" panose="020B0604020202020204" pitchFamily="34" charset="0"/>
                <a:cs typeface="Arial" panose="020B0604020202020204" pitchFamily="34" charset="0"/>
              </a:rPr>
              <a:t>shuts </a:t>
            </a:r>
          </a:p>
          <a:p>
            <a:r>
              <a:rPr lang="en-US" sz="2800" b="1" dirty="0">
                <a:latin typeface="Arial" panose="020B0604020202020204" pitchFamily="34" charset="0"/>
                <a:cs typeface="Arial" panose="020B0604020202020204" pitchFamily="34" charset="0"/>
              </a:rPr>
              <a:t>down!</a:t>
            </a:r>
          </a:p>
          <a:p>
            <a:endParaRPr lang="en-US" sz="2800" b="1" dirty="0">
              <a:latin typeface="Arial" panose="020B0604020202020204" pitchFamily="34" charset="0"/>
              <a:cs typeface="Arial" panose="020B0604020202020204" pitchFamily="34" charset="0"/>
            </a:endParaRPr>
          </a:p>
        </p:txBody>
      </p:sp>
      <p:pic>
        <p:nvPicPr>
          <p:cNvPr id="2050" name="Picture 2" descr="Image result for stunned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371600"/>
            <a:ext cx="4252248" cy="396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51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18</a:t>
            </a:fld>
            <a:endParaRPr lang="en-US"/>
          </a:p>
        </p:txBody>
      </p:sp>
      <p:sp>
        <p:nvSpPr>
          <p:cNvPr id="5" name="Text Box 58"/>
          <p:cNvSpPr txBox="1">
            <a:spLocks noChangeArrowheads="1"/>
          </p:cNvSpPr>
          <p:nvPr/>
        </p:nvSpPr>
        <p:spPr bwMode="auto">
          <a:xfrm>
            <a:off x="426959" y="4495800"/>
            <a:ext cx="3846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600"/>
              </a:spcAft>
            </a:pPr>
            <a:r>
              <a:rPr lang="en-US" altLang="en-US" sz="2400" dirty="0">
                <a:cs typeface="Arial" panose="020B0604020202020204" pitchFamily="34" charset="0"/>
              </a:rPr>
              <a:t>5) Wait for their response</a:t>
            </a:r>
          </a:p>
        </p:txBody>
      </p:sp>
      <p:sp>
        <p:nvSpPr>
          <p:cNvPr id="6" name="Diamond 6"/>
          <p:cNvSpPr>
            <a:spLocks noChangeArrowheads="1"/>
          </p:cNvSpPr>
          <p:nvPr/>
        </p:nvSpPr>
        <p:spPr bwMode="auto">
          <a:xfrm>
            <a:off x="5509577" y="4624387"/>
            <a:ext cx="1143000" cy="1295400"/>
          </a:xfrm>
          <a:prstGeom prst="diamond">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TextBox 7"/>
          <p:cNvSpPr txBox="1">
            <a:spLocks noChangeArrowheads="1"/>
          </p:cNvSpPr>
          <p:nvPr/>
        </p:nvSpPr>
        <p:spPr bwMode="auto">
          <a:xfrm>
            <a:off x="5627052" y="4892675"/>
            <a:ext cx="992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cs typeface="Arial" panose="020B0604020202020204" pitchFamily="34" charset="0"/>
              </a:rPr>
              <a:t>Ready </a:t>
            </a:r>
          </a:p>
          <a:p>
            <a:pPr algn="ctr" eaLnBrk="1" hangingPunct="1"/>
            <a:r>
              <a:rPr lang="en-US" altLang="en-US">
                <a:cs typeface="Arial" panose="020B0604020202020204" pitchFamily="34" charset="0"/>
              </a:rPr>
              <a:t>to own?</a:t>
            </a:r>
          </a:p>
        </p:txBody>
      </p:sp>
      <p:sp>
        <p:nvSpPr>
          <p:cNvPr id="8" name="TextBox 8"/>
          <p:cNvSpPr txBox="1">
            <a:spLocks noChangeArrowheads="1"/>
          </p:cNvSpPr>
          <p:nvPr/>
        </p:nvSpPr>
        <p:spPr bwMode="auto">
          <a:xfrm>
            <a:off x="6435452" y="4761706"/>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i="1" dirty="0">
                <a:cs typeface="Arial" panose="020B0604020202020204" pitchFamily="34" charset="0"/>
              </a:rPr>
              <a:t>Yes</a:t>
            </a:r>
          </a:p>
        </p:txBody>
      </p:sp>
      <p:sp>
        <p:nvSpPr>
          <p:cNvPr id="9" name="TextBox 9"/>
          <p:cNvSpPr txBox="1">
            <a:spLocks noChangeArrowheads="1"/>
          </p:cNvSpPr>
          <p:nvPr/>
        </p:nvSpPr>
        <p:spPr bwMode="auto">
          <a:xfrm>
            <a:off x="4740835" y="5220501"/>
            <a:ext cx="47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i="1" dirty="0">
                <a:cs typeface="Arial" panose="020B0604020202020204" pitchFamily="34" charset="0"/>
              </a:rPr>
              <a:t>No</a:t>
            </a:r>
          </a:p>
        </p:txBody>
      </p:sp>
      <p:cxnSp>
        <p:nvCxnSpPr>
          <p:cNvPr id="10" name="Straight Connector 20"/>
          <p:cNvCxnSpPr>
            <a:cxnSpLocks noChangeShapeType="1"/>
            <a:endCxn id="15" idx="1"/>
          </p:cNvCxnSpPr>
          <p:nvPr/>
        </p:nvCxnSpPr>
        <p:spPr bwMode="auto">
          <a:xfrm flipV="1">
            <a:off x="139253" y="2629841"/>
            <a:ext cx="0" cy="258589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 name="TextBox 11"/>
          <p:cNvSpPr txBox="1">
            <a:spLocks noChangeArrowheads="1"/>
          </p:cNvSpPr>
          <p:nvPr/>
        </p:nvSpPr>
        <p:spPr bwMode="auto">
          <a:xfrm>
            <a:off x="6788239" y="4761706"/>
            <a:ext cx="1995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cs typeface="Arial" panose="020B0604020202020204" pitchFamily="34" charset="0"/>
              </a:rPr>
              <a:t>Move to </a:t>
            </a:r>
          </a:p>
          <a:p>
            <a:pPr algn="ctr" eaLnBrk="1" hangingPunct="1"/>
            <a:r>
              <a:rPr lang="en-US" altLang="en-US" sz="2000" dirty="0">
                <a:cs typeface="Arial" panose="020B0604020202020204" pitchFamily="34" charset="0"/>
              </a:rPr>
              <a:t>problem-solving</a:t>
            </a:r>
          </a:p>
        </p:txBody>
      </p:sp>
      <p:cxnSp>
        <p:nvCxnSpPr>
          <p:cNvPr id="12" name="Straight Connector 11"/>
          <p:cNvCxnSpPr/>
          <p:nvPr/>
        </p:nvCxnSpPr>
        <p:spPr>
          <a:xfrm flipH="1">
            <a:off x="139253" y="5215731"/>
            <a:ext cx="5286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650529" y="5109088"/>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7" descr="Surprised yellow &quot;smiley&quot; face emot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277" y="452056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eft Brace 14"/>
          <p:cNvSpPr/>
          <p:nvPr/>
        </p:nvSpPr>
        <p:spPr>
          <a:xfrm>
            <a:off x="139253" y="1982141"/>
            <a:ext cx="381000" cy="1295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6" name="Title 1"/>
          <p:cNvSpPr txBox="1">
            <a:spLocks/>
          </p:cNvSpPr>
          <p:nvPr/>
        </p:nvSpPr>
        <p:spPr bwMode="auto">
          <a:xfrm>
            <a:off x="800100" y="-206375"/>
            <a:ext cx="8610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C00000"/>
                </a:solidFill>
                <a:cs typeface="Arial" panose="020B0604020202020204" pitchFamily="34" charset="0"/>
              </a:rPr>
              <a:t>Hard Conversations – Process</a:t>
            </a:r>
          </a:p>
        </p:txBody>
      </p:sp>
      <p:sp>
        <p:nvSpPr>
          <p:cNvPr id="2" name="Rectangle 1"/>
          <p:cNvSpPr/>
          <p:nvPr/>
        </p:nvSpPr>
        <p:spPr>
          <a:xfrm>
            <a:off x="1017487" y="1193065"/>
            <a:ext cx="7128769" cy="461665"/>
          </a:xfrm>
          <a:prstGeom prst="rect">
            <a:avLst/>
          </a:prstGeom>
        </p:spPr>
        <p:txBody>
          <a:bodyPr wrap="square">
            <a:spAutoFit/>
          </a:bodyPr>
          <a:lstStyle/>
          <a:p>
            <a:pPr>
              <a:spcAft>
                <a:spcPts val="60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 Find a neutral location to have the conversation</a:t>
            </a:r>
          </a:p>
        </p:txBody>
      </p:sp>
      <p:sp>
        <p:nvSpPr>
          <p:cNvPr id="3" name="Rectangle 2"/>
          <p:cNvSpPr/>
          <p:nvPr/>
        </p:nvSpPr>
        <p:spPr>
          <a:xfrm>
            <a:off x="423862" y="1715913"/>
            <a:ext cx="8448675" cy="461665"/>
          </a:xfrm>
          <a:prstGeom prst="rect">
            <a:avLst/>
          </a:prstGeom>
        </p:spPr>
        <p:txBody>
          <a:bodyPr wrap="square">
            <a:spAutoFit/>
          </a:bodyPr>
          <a:lstStyle/>
          <a:p>
            <a:pPr>
              <a:spcAft>
                <a:spcPts val="600"/>
              </a:spcAft>
            </a:pPr>
            <a:r>
              <a:rPr lang="en-US" altLang="en-US" sz="2400" dirty="0">
                <a:latin typeface="Arial" panose="020B0604020202020204" pitchFamily="34" charset="0"/>
                <a:cs typeface="Arial" panose="020B0604020202020204" pitchFamily="34" charset="0"/>
              </a:rPr>
              <a:t>1) Ask to collaborate </a:t>
            </a:r>
            <a:r>
              <a:rPr lang="en-US" altLang="en-US" sz="2000" b="1" i="1" dirty="0">
                <a:latin typeface="Arial" panose="020B0604020202020204" pitchFamily="34" charset="0"/>
                <a:cs typeface="Arial" panose="020B0604020202020204" pitchFamily="34" charset="0"/>
              </a:rPr>
              <a:t>“Help me with something…”</a:t>
            </a:r>
          </a:p>
        </p:txBody>
      </p:sp>
      <p:sp>
        <p:nvSpPr>
          <p:cNvPr id="17" name="Rectangle 16"/>
          <p:cNvSpPr/>
          <p:nvPr/>
        </p:nvSpPr>
        <p:spPr>
          <a:xfrm>
            <a:off x="423862" y="2282511"/>
            <a:ext cx="8796338" cy="461665"/>
          </a:xfrm>
          <a:prstGeom prst="rect">
            <a:avLst/>
          </a:prstGeom>
        </p:spPr>
        <p:txBody>
          <a:bodyPr wrap="square">
            <a:spAutoFit/>
          </a:bodyPr>
          <a:lstStyle/>
          <a:p>
            <a:pPr>
              <a:spcAft>
                <a:spcPts val="600"/>
              </a:spcAft>
            </a:pPr>
            <a:r>
              <a:rPr lang="en-US" altLang="en-US" sz="2400" dirty="0">
                <a:latin typeface="Arial" panose="020B0604020202020204" pitchFamily="34" charset="0"/>
                <a:cs typeface="Arial" panose="020B0604020202020204" pitchFamily="34" charset="0"/>
              </a:rPr>
              <a:t>2) State your observations </a:t>
            </a:r>
            <a:r>
              <a:rPr lang="en-US" altLang="en-US" sz="2000" b="1" i="1" dirty="0">
                <a:latin typeface="Arial" panose="020B0604020202020204" pitchFamily="34" charset="0"/>
                <a:cs typeface="Arial" panose="020B0604020202020204" pitchFamily="34" charset="0"/>
              </a:rPr>
              <a:t>“This is the pattern I’m starting to see..”</a:t>
            </a:r>
          </a:p>
        </p:txBody>
      </p:sp>
      <p:sp>
        <p:nvSpPr>
          <p:cNvPr id="18" name="Rectangle 17"/>
          <p:cNvSpPr/>
          <p:nvPr/>
        </p:nvSpPr>
        <p:spPr>
          <a:xfrm>
            <a:off x="423862" y="2890092"/>
            <a:ext cx="7986712" cy="907941"/>
          </a:xfrm>
          <a:prstGeom prst="rect">
            <a:avLst/>
          </a:prstGeom>
        </p:spPr>
        <p:txBody>
          <a:bodyPr wrap="square">
            <a:spAutoFit/>
          </a:bodyPr>
          <a:lstStyle/>
          <a:p>
            <a:pPr>
              <a:spcAft>
                <a:spcPts val="600"/>
              </a:spcAft>
            </a:pPr>
            <a:r>
              <a:rPr lang="en-US" altLang="en-US" sz="2400" dirty="0">
                <a:latin typeface="Arial" panose="020B0604020202020204" pitchFamily="34" charset="0"/>
                <a:cs typeface="Arial" panose="020B0604020202020204" pitchFamily="34" charset="0"/>
              </a:rPr>
              <a:t>3) Explain why it concerns you (impact on you, the team</a:t>
            </a:r>
          </a:p>
          <a:p>
            <a:pPr>
              <a:spcAft>
                <a:spcPts val="600"/>
              </a:spcAft>
            </a:pPr>
            <a:r>
              <a:rPr lang="en-US" altLang="en-US" sz="2400" dirty="0">
                <a:latin typeface="Arial" panose="020B0604020202020204" pitchFamily="34" charset="0"/>
                <a:cs typeface="Arial" panose="020B0604020202020204" pitchFamily="34" charset="0"/>
              </a:rPr>
              <a:t>    and/or organization)</a:t>
            </a:r>
          </a:p>
        </p:txBody>
      </p:sp>
      <p:sp>
        <p:nvSpPr>
          <p:cNvPr id="19" name="Rectangle 18"/>
          <p:cNvSpPr/>
          <p:nvPr/>
        </p:nvSpPr>
        <p:spPr>
          <a:xfrm>
            <a:off x="430490" y="3886200"/>
            <a:ext cx="5928867" cy="461665"/>
          </a:xfrm>
          <a:prstGeom prst="rect">
            <a:avLst/>
          </a:prstGeom>
        </p:spPr>
        <p:txBody>
          <a:bodyPr wrap="none">
            <a:spAutoFit/>
          </a:bodyPr>
          <a:lstStyle/>
          <a:p>
            <a:pPr>
              <a:spcAft>
                <a:spcPts val="600"/>
              </a:spcAft>
            </a:pPr>
            <a:r>
              <a:rPr lang="en-US" altLang="en-US" sz="2400" dirty="0">
                <a:latin typeface="Arial" panose="020B0604020202020204" pitchFamily="34" charset="0"/>
                <a:cs typeface="Arial" panose="020B0604020202020204" pitchFamily="34" charset="0"/>
              </a:rPr>
              <a:t>4) Ask if your “story” is legit </a:t>
            </a:r>
            <a:r>
              <a:rPr lang="en-US" altLang="en-US" sz="2400" b="1" i="1" dirty="0">
                <a:latin typeface="Arial" panose="020B0604020202020204" pitchFamily="34" charset="0"/>
                <a:cs typeface="Arial" panose="020B0604020202020204" pitchFamily="34" charset="0"/>
              </a:rPr>
              <a:t>“Is that fair?”</a:t>
            </a:r>
          </a:p>
        </p:txBody>
      </p:sp>
    </p:spTree>
    <p:extLst>
      <p:ext uri="{BB962C8B-B14F-4D97-AF65-F5344CB8AC3E}">
        <p14:creationId xmlns:p14="http://schemas.microsoft.com/office/powerpoint/2010/main" val="32689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1" grpId="0"/>
      <p:bldP spid="15" grpId="0" animBg="1"/>
      <p:bldP spid="2" grpId="0"/>
      <p:bldP spid="3"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19</a:t>
            </a:fld>
            <a:endParaRPr lang="en-US"/>
          </a:p>
        </p:txBody>
      </p:sp>
      <p:sp>
        <p:nvSpPr>
          <p:cNvPr id="5" name="Rectangle 4"/>
          <p:cNvSpPr>
            <a:spLocks noChangeArrowheads="1"/>
          </p:cNvSpPr>
          <p:nvPr/>
        </p:nvSpPr>
        <p:spPr bwMode="auto">
          <a:xfrm>
            <a:off x="-182451" y="175097"/>
            <a:ext cx="8001000" cy="685800"/>
          </a:xfrm>
          <a:prstGeom prst="rect">
            <a:avLst/>
          </a:prstGeom>
          <a:noFill/>
          <a:ln w="9525">
            <a:noFill/>
            <a:miter lim="800000"/>
            <a:headEnd/>
            <a:tailEnd/>
          </a:ln>
        </p:spPr>
        <p:txBody>
          <a:bodyPr anchor="b"/>
          <a:lstStyle/>
          <a:p>
            <a:pPr algn="ctr"/>
            <a:r>
              <a:rPr lang="en-US" sz="3600" b="1" dirty="0">
                <a:solidFill>
                  <a:srgbClr val="C00000"/>
                </a:solidFill>
              </a:rPr>
              <a:t>Hard Conversations Practice</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9429" y="1528180"/>
            <a:ext cx="8543498" cy="3416320"/>
          </a:xfrm>
          <a:prstGeom prst="rect">
            <a:avLst/>
          </a:prstGeom>
          <a:noFill/>
        </p:spPr>
        <p:txBody>
          <a:bodyPr wrap="square" rtlCol="0">
            <a:spAutoFit/>
          </a:bodyPr>
          <a:lstStyle/>
          <a:p>
            <a:pPr marL="457200" indent="-457200">
              <a:buFont typeface="+mj-lt"/>
              <a:buAutoNum type="arabicPeriod"/>
            </a:pPr>
            <a:r>
              <a:rPr lang="en-US" sz="2400" b="1" dirty="0">
                <a:latin typeface="Arial" panose="020B0604020202020204" pitchFamily="34" charset="0"/>
                <a:cs typeface="Arial" panose="020B0604020202020204" pitchFamily="34" charset="0"/>
              </a:rPr>
              <a:t>Same partners, decide who’s going first</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US" sz="2400" b="1" dirty="0">
                <a:latin typeface="Arial" panose="020B0604020202020204" pitchFamily="34" charset="0"/>
                <a:cs typeface="Arial" panose="020B0604020202020204" pitchFamily="34" charset="0"/>
              </a:rPr>
              <a:t>Share some context so partner can “play the role”</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US" sz="2400" b="1" dirty="0">
                <a:latin typeface="Arial" panose="020B0604020202020204" pitchFamily="34" charset="0"/>
                <a:cs typeface="Arial" panose="020B0604020202020204" pitchFamily="34" charset="0"/>
              </a:rPr>
              <a:t>Tryout the process</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US" sz="2400" b="1" dirty="0">
                <a:latin typeface="Arial" panose="020B0604020202020204" pitchFamily="34" charset="0"/>
                <a:cs typeface="Arial" panose="020B0604020202020204" pitchFamily="34" charset="0"/>
              </a:rPr>
              <a:t>Ask for some feedback</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2819400" y="4652112"/>
            <a:ext cx="2469907" cy="584775"/>
          </a:xfrm>
          <a:prstGeom prst="rect">
            <a:avLst/>
          </a:prstGeom>
          <a:noFill/>
        </p:spPr>
        <p:txBody>
          <a:bodyPr wrap="none" rtlCol="0">
            <a:spAutoFit/>
          </a:bodyPr>
          <a:lstStyle/>
          <a:p>
            <a:r>
              <a:rPr lang="en-US" sz="3200" b="1" dirty="0">
                <a:solidFill>
                  <a:srgbClr val="002060"/>
                </a:solidFill>
              </a:rPr>
              <a:t>Take :10 total</a:t>
            </a:r>
          </a:p>
        </p:txBody>
      </p:sp>
    </p:spTree>
    <p:extLst>
      <p:ext uri="{BB962C8B-B14F-4D97-AF65-F5344CB8AC3E}">
        <p14:creationId xmlns:p14="http://schemas.microsoft.com/office/powerpoint/2010/main" val="13056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a:t>
            </a:fld>
            <a:endParaRPr lang="en-US"/>
          </a:p>
        </p:txBody>
      </p:sp>
      <p:pic>
        <p:nvPicPr>
          <p:cNvPr id="1026" name="Picture 2" descr="Image result for emotional intelligenc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696200" cy="483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31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20</a:t>
            </a:fld>
            <a:endParaRPr lang="en-US"/>
          </a:p>
        </p:txBody>
      </p:sp>
      <p:sp>
        <p:nvSpPr>
          <p:cNvPr id="5" name="Rectangle 4"/>
          <p:cNvSpPr>
            <a:spLocks noChangeArrowheads="1"/>
          </p:cNvSpPr>
          <p:nvPr/>
        </p:nvSpPr>
        <p:spPr bwMode="auto">
          <a:xfrm>
            <a:off x="-182451" y="175097"/>
            <a:ext cx="8001000" cy="685800"/>
          </a:xfrm>
          <a:prstGeom prst="rect">
            <a:avLst/>
          </a:prstGeom>
          <a:noFill/>
          <a:ln w="9525">
            <a:noFill/>
            <a:miter lim="800000"/>
            <a:headEnd/>
            <a:tailEnd/>
          </a:ln>
        </p:spPr>
        <p:txBody>
          <a:bodyPr anchor="b"/>
          <a:lstStyle/>
          <a:p>
            <a:pPr algn="ctr"/>
            <a:r>
              <a:rPr lang="en-US" sz="3600" b="1" dirty="0">
                <a:solidFill>
                  <a:srgbClr val="C00000"/>
                </a:solidFill>
              </a:rPr>
              <a:t>Phrases That Engage…</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1282005"/>
            <a:ext cx="335280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“Tell me more…”</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685800" y="1988454"/>
            <a:ext cx="487680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do you guys think?”</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685800" y="2667000"/>
            <a:ext cx="5169794"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“Help me understand that…”</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2" name="TextBox 1"/>
          <p:cNvSpPr txBox="1"/>
          <p:nvPr/>
        </p:nvSpPr>
        <p:spPr>
          <a:xfrm>
            <a:off x="685800" y="3373449"/>
            <a:ext cx="616707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“What don’t I know that I need to know?”</a:t>
            </a:r>
          </a:p>
        </p:txBody>
      </p:sp>
      <p:sp>
        <p:nvSpPr>
          <p:cNvPr id="11" name="TextBox 10"/>
          <p:cNvSpPr txBox="1"/>
          <p:nvPr/>
        </p:nvSpPr>
        <p:spPr>
          <a:xfrm>
            <a:off x="685800" y="4108608"/>
            <a:ext cx="7274748" cy="830997"/>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“Check my thinking on this.  I want to make sure</a:t>
            </a:r>
          </a:p>
          <a:p>
            <a:r>
              <a:rPr lang="en-US" sz="2400" b="1" dirty="0">
                <a:latin typeface="Arial" panose="020B0604020202020204" pitchFamily="34" charset="0"/>
                <a:cs typeface="Arial" panose="020B0604020202020204" pitchFamily="34" charset="0"/>
              </a:rPr>
              <a:t>  I’m not overreacting…”</a:t>
            </a:r>
          </a:p>
        </p:txBody>
      </p:sp>
    </p:spTree>
    <p:extLst>
      <p:ext uri="{BB962C8B-B14F-4D97-AF65-F5344CB8AC3E}">
        <p14:creationId xmlns:p14="http://schemas.microsoft.com/office/powerpoint/2010/main" val="4127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21</a:t>
            </a:fld>
            <a:endParaRPr lang="en-US"/>
          </a:p>
        </p:txBody>
      </p:sp>
      <p:sp>
        <p:nvSpPr>
          <p:cNvPr id="5" name="Rectangle 8"/>
          <p:cNvSpPr>
            <a:spLocks noChangeArrowheads="1"/>
          </p:cNvSpPr>
          <p:nvPr/>
        </p:nvSpPr>
        <p:spPr bwMode="auto">
          <a:xfrm>
            <a:off x="-304800" y="166152"/>
            <a:ext cx="8001000" cy="685800"/>
          </a:xfrm>
          <a:prstGeom prst="rect">
            <a:avLst/>
          </a:prstGeom>
          <a:noFill/>
          <a:ln w="9525">
            <a:noFill/>
            <a:miter lim="800000"/>
            <a:headEnd/>
            <a:tailEnd/>
          </a:ln>
        </p:spPr>
        <p:txBody>
          <a:bodyPr anchor="b"/>
          <a:lstStyle/>
          <a:p>
            <a:pPr algn="ctr"/>
            <a:r>
              <a:rPr lang="en-US" sz="4000" b="1" dirty="0">
                <a:solidFill>
                  <a:srgbClr val="C00000"/>
                </a:solidFill>
              </a:rPr>
              <a:t>E.I. Summary</a:t>
            </a:r>
          </a:p>
        </p:txBody>
      </p:sp>
      <p:sp>
        <p:nvSpPr>
          <p:cNvPr id="6" name="TextBox 5"/>
          <p:cNvSpPr txBox="1"/>
          <p:nvPr/>
        </p:nvSpPr>
        <p:spPr>
          <a:xfrm>
            <a:off x="990600" y="1695450"/>
            <a:ext cx="6269473" cy="3785652"/>
          </a:xfrm>
          <a:prstGeom prst="rect">
            <a:avLst/>
          </a:prstGeom>
          <a:noFill/>
        </p:spPr>
        <p:txBody>
          <a:bodyPr wrap="none" rtlCol="0">
            <a:spAutoFit/>
          </a:bodyPr>
          <a:lstStyle/>
          <a:p>
            <a:pPr marL="457200" indent="-457200">
              <a:buFont typeface="+mj-lt"/>
              <a:buAutoNum type="arabicPeriod"/>
            </a:pPr>
            <a:r>
              <a:rPr lang="en-US" sz="2400" b="1" dirty="0">
                <a:latin typeface="Arial" pitchFamily="34" charset="0"/>
                <a:cs typeface="Arial" pitchFamily="34" charset="0"/>
              </a:rPr>
              <a:t>Pay attention (what’s going on in me?)</a:t>
            </a:r>
          </a:p>
          <a:p>
            <a:pPr marL="457200" indent="-457200">
              <a:buFont typeface="+mj-lt"/>
              <a:buAutoNum type="arabicPeriod"/>
            </a:pPr>
            <a:endParaRPr lang="en-US" sz="2400" b="1" dirty="0">
              <a:latin typeface="Arial" pitchFamily="34" charset="0"/>
              <a:cs typeface="Arial" pitchFamily="34" charset="0"/>
            </a:endParaRPr>
          </a:p>
          <a:p>
            <a:pPr marL="457200" indent="-457200">
              <a:buFont typeface="+mj-lt"/>
              <a:buAutoNum type="arabicPeriod" startAt="2"/>
            </a:pPr>
            <a:r>
              <a:rPr lang="en-US" sz="2400" b="1" dirty="0">
                <a:latin typeface="Arial" pitchFamily="34" charset="0"/>
                <a:cs typeface="Arial" pitchFamily="34" charset="0"/>
              </a:rPr>
              <a:t>Listen with empathy</a:t>
            </a:r>
          </a:p>
          <a:p>
            <a:pPr marL="457200" indent="-457200">
              <a:buFont typeface="+mj-lt"/>
              <a:buAutoNum type="arabicPeriod" startAt="2"/>
            </a:pPr>
            <a:endParaRPr lang="en-US" sz="2400" b="1" dirty="0">
              <a:latin typeface="Arial" pitchFamily="34" charset="0"/>
              <a:cs typeface="Arial" pitchFamily="34" charset="0"/>
            </a:endParaRPr>
          </a:p>
          <a:p>
            <a:pPr marL="457200" indent="-457200">
              <a:buFont typeface="+mj-lt"/>
              <a:buAutoNum type="arabicPeriod" startAt="2"/>
            </a:pPr>
            <a:r>
              <a:rPr lang="en-US" sz="2400" b="1" dirty="0">
                <a:latin typeface="Arial" pitchFamily="34" charset="0"/>
                <a:cs typeface="Arial" pitchFamily="34" charset="0"/>
              </a:rPr>
              <a:t>Follow HC structure:</a:t>
            </a:r>
          </a:p>
          <a:p>
            <a:pPr marL="457200" indent="-457200">
              <a:buFont typeface="+mj-lt"/>
              <a:buAutoNum type="arabicPeriod" startAt="2"/>
            </a:pPr>
            <a:endParaRPr lang="en-US" sz="2400" b="1" dirty="0">
              <a:latin typeface="Arial" pitchFamily="34" charset="0"/>
              <a:cs typeface="Arial" pitchFamily="34" charset="0"/>
            </a:endParaRPr>
          </a:p>
          <a:p>
            <a:pPr marL="800100" lvl="1" indent="-342900">
              <a:buFont typeface="Arial" panose="020B0604020202020204" pitchFamily="34" charset="0"/>
              <a:buChar char="•"/>
            </a:pPr>
            <a:r>
              <a:rPr lang="en-US" sz="2400" b="1" dirty="0">
                <a:latin typeface="Arial" pitchFamily="34" charset="0"/>
                <a:cs typeface="Arial" pitchFamily="34" charset="0"/>
              </a:rPr>
              <a:t>Ask for their help</a:t>
            </a:r>
          </a:p>
          <a:p>
            <a:pPr marL="800100" lvl="1" indent="-342900">
              <a:buFont typeface="Arial" panose="020B0604020202020204" pitchFamily="34" charset="0"/>
              <a:buChar char="•"/>
            </a:pPr>
            <a:r>
              <a:rPr lang="en-US" sz="2400" b="1" dirty="0">
                <a:latin typeface="Arial" pitchFamily="34" charset="0"/>
                <a:cs typeface="Arial" pitchFamily="34" charset="0"/>
              </a:rPr>
              <a:t>Describe don’t label</a:t>
            </a:r>
          </a:p>
          <a:p>
            <a:pPr marL="800100" lvl="1" indent="-342900">
              <a:buFont typeface="Arial" panose="020B0604020202020204" pitchFamily="34" charset="0"/>
              <a:buChar char="•"/>
            </a:pPr>
            <a:r>
              <a:rPr lang="en-US" sz="2400" b="1" dirty="0">
                <a:latin typeface="Arial" pitchFamily="34" charset="0"/>
                <a:cs typeface="Arial" pitchFamily="34" charset="0"/>
              </a:rPr>
              <a:t>Explain why it’s a concern</a:t>
            </a:r>
          </a:p>
          <a:p>
            <a:pPr marL="800100" lvl="1" indent="-342900">
              <a:buFont typeface="Arial" panose="020B0604020202020204" pitchFamily="34" charset="0"/>
              <a:buChar char="•"/>
            </a:pPr>
            <a:r>
              <a:rPr lang="en-US" sz="2400" b="1" dirty="0">
                <a:latin typeface="Arial" pitchFamily="34" charset="0"/>
                <a:cs typeface="Arial" pitchFamily="34" charset="0"/>
              </a:rPr>
              <a:t>Ask if your story/perception is “fair”</a:t>
            </a:r>
          </a:p>
        </p:txBody>
      </p:sp>
      <p:pic>
        <p:nvPicPr>
          <p:cNvPr id="7"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4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22</a:t>
            </a:fld>
            <a:endParaRPr lang="en-US"/>
          </a:p>
        </p:txBody>
      </p:sp>
      <p:sp>
        <p:nvSpPr>
          <p:cNvPr id="5" name="Rectangle 4"/>
          <p:cNvSpPr/>
          <p:nvPr/>
        </p:nvSpPr>
        <p:spPr>
          <a:xfrm>
            <a:off x="2997557" y="228600"/>
            <a:ext cx="2539285" cy="584775"/>
          </a:xfrm>
          <a:prstGeom prst="rect">
            <a:avLst/>
          </a:prstGeom>
        </p:spPr>
        <p:txBody>
          <a:bodyPr wrap="square">
            <a:spAutoFit/>
          </a:bodyPr>
          <a:lstStyle/>
          <a:p>
            <a:r>
              <a:rPr lang="en-US" sz="3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Commercial</a:t>
            </a:r>
          </a:p>
        </p:txBody>
      </p:sp>
      <p:sp>
        <p:nvSpPr>
          <p:cNvPr id="6" name="Rectangle 5"/>
          <p:cNvSpPr/>
          <p:nvPr/>
        </p:nvSpPr>
        <p:spPr>
          <a:xfrm>
            <a:off x="118593" y="1143000"/>
            <a:ext cx="3581400" cy="1354217"/>
          </a:xfrm>
          <a:prstGeom prst="rect">
            <a:avLst/>
          </a:prstGeom>
        </p:spPr>
        <p:txBody>
          <a:bodyPr wrap="square">
            <a:spAutoFit/>
          </a:bodyPr>
          <a:lstStyle/>
          <a:p>
            <a:r>
              <a:rPr lang="en-US" sz="2000" b="1" dirty="0">
                <a:latin typeface="Arial" panose="020B0604020202020204" pitchFamily="34" charset="0"/>
                <a:ea typeface="Times New Roman" panose="02020603050405020304" pitchFamily="18" charset="0"/>
                <a:cs typeface="Arial" panose="020B0604020202020204" pitchFamily="34" charset="0"/>
              </a:rPr>
              <a:t>1) Develop Leaders:</a:t>
            </a:r>
          </a:p>
          <a:p>
            <a:endParaRPr lang="en-US" sz="8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New Leader assimilations</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Coaching and 360 Feedback</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Leadership workshops</a:t>
            </a:r>
          </a:p>
        </p:txBody>
      </p:sp>
      <p:sp>
        <p:nvSpPr>
          <p:cNvPr id="7" name="Rectangle 6"/>
          <p:cNvSpPr/>
          <p:nvPr/>
        </p:nvSpPr>
        <p:spPr>
          <a:xfrm>
            <a:off x="5719293" y="1072499"/>
            <a:ext cx="3352800" cy="1354217"/>
          </a:xfrm>
          <a:prstGeom prst="rect">
            <a:avLst/>
          </a:prstGeom>
        </p:spPr>
        <p:txBody>
          <a:bodyPr wrap="square">
            <a:spAutoFit/>
          </a:bodyPr>
          <a:lstStyle/>
          <a:p>
            <a:r>
              <a:rPr lang="en-US" sz="2000" b="1" dirty="0">
                <a:latin typeface="Arial" panose="020B0604020202020204" pitchFamily="34" charset="0"/>
                <a:ea typeface="Times New Roman" panose="02020603050405020304" pitchFamily="18" charset="0"/>
                <a:cs typeface="Arial" panose="020B0604020202020204" pitchFamily="34" charset="0"/>
              </a:rPr>
              <a:t>2) Accelerate Teams:</a:t>
            </a:r>
          </a:p>
          <a:p>
            <a:endParaRPr lang="en-US" sz="8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Team building</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Exec Team Functioning</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Styles and Strengths</a:t>
            </a:r>
          </a:p>
        </p:txBody>
      </p:sp>
      <p:sp>
        <p:nvSpPr>
          <p:cNvPr id="8" name="Rectangle 7"/>
          <p:cNvSpPr/>
          <p:nvPr/>
        </p:nvSpPr>
        <p:spPr>
          <a:xfrm>
            <a:off x="102494" y="4138818"/>
            <a:ext cx="3886200" cy="1631216"/>
          </a:xfrm>
          <a:prstGeom prst="rect">
            <a:avLst/>
          </a:prstGeom>
        </p:spPr>
        <p:txBody>
          <a:bodyPr wrap="square">
            <a:spAutoFit/>
          </a:bodyPr>
          <a:lstStyle/>
          <a:p>
            <a:r>
              <a:rPr lang="en-US" sz="2000" b="1" dirty="0">
                <a:latin typeface="Arial" panose="020B0604020202020204" pitchFamily="34" charset="0"/>
                <a:ea typeface="Times New Roman" panose="02020603050405020304" pitchFamily="18" charset="0"/>
                <a:cs typeface="Arial" panose="020B0604020202020204" pitchFamily="34" charset="0"/>
              </a:rPr>
              <a:t>3) Engage Employees:</a:t>
            </a:r>
          </a:p>
          <a:p>
            <a:endParaRPr lang="en-US" sz="8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Large (80+) group processes</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Design/facilitate training</a:t>
            </a:r>
          </a:p>
          <a:p>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curriculum</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Emotional Intelligence Primer</a:t>
            </a:r>
          </a:p>
        </p:txBody>
      </p:sp>
      <p:sp>
        <p:nvSpPr>
          <p:cNvPr id="9" name="Rectangle 8"/>
          <p:cNvSpPr/>
          <p:nvPr/>
        </p:nvSpPr>
        <p:spPr>
          <a:xfrm>
            <a:off x="5715000" y="4038600"/>
            <a:ext cx="3124200" cy="1631216"/>
          </a:xfrm>
          <a:prstGeom prst="rect">
            <a:avLst/>
          </a:prstGeom>
        </p:spPr>
        <p:txBody>
          <a:bodyPr wrap="square">
            <a:spAutoFit/>
          </a:bodyPr>
          <a:lstStyle/>
          <a:p>
            <a:r>
              <a:rPr lang="en-US" sz="2000" b="1" dirty="0">
                <a:latin typeface="Arial" panose="020B0604020202020204" pitchFamily="34" charset="0"/>
                <a:ea typeface="Times New Roman" panose="02020603050405020304" pitchFamily="18" charset="0"/>
                <a:cs typeface="Arial" panose="020B0604020202020204" pitchFamily="34" charset="0"/>
              </a:rPr>
              <a:t>4) Innovation</a:t>
            </a:r>
          </a:p>
          <a:p>
            <a:endParaRPr lang="en-US" sz="8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Design Thinking </a:t>
            </a:r>
          </a:p>
          <a:p>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competencies</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Managing change</a:t>
            </a:r>
          </a:p>
          <a:p>
            <a:pPr marL="285750" indent="-285750">
              <a:buFont typeface="Arial" panose="020B0604020202020204" pitchFamily="34" charset="0"/>
              <a:buChar char="•"/>
            </a:pPr>
            <a:endParaRPr lang="en-US"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Oval 1"/>
          <p:cNvSpPr/>
          <p:nvPr/>
        </p:nvSpPr>
        <p:spPr>
          <a:xfrm>
            <a:off x="2286000" y="2286000"/>
            <a:ext cx="3962400" cy="1998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97135" y="2615625"/>
            <a:ext cx="3740127" cy="1200329"/>
          </a:xfrm>
          <a:prstGeom prst="rect">
            <a:avLst/>
          </a:prstGeom>
          <a:noFill/>
        </p:spPr>
        <p:txBody>
          <a:bodyPr wrap="none" rtlCol="0">
            <a:spAutoFit/>
          </a:bodyPr>
          <a:lstStyle/>
          <a:p>
            <a:pPr algn="ctr"/>
            <a:r>
              <a:rPr lang="en-US" sz="2400" b="1" i="1" dirty="0">
                <a:solidFill>
                  <a:srgbClr val="C00000"/>
                </a:solidFill>
                <a:latin typeface="Arial" panose="020B0604020202020204" pitchFamily="34" charset="0"/>
                <a:cs typeface="Arial" panose="020B0604020202020204" pitchFamily="34" charset="0"/>
              </a:rPr>
              <a:t>Helping leadership</a:t>
            </a:r>
          </a:p>
          <a:p>
            <a:pPr algn="ctr"/>
            <a:r>
              <a:rPr lang="en-US" sz="2400" b="1" i="1" dirty="0">
                <a:solidFill>
                  <a:srgbClr val="C00000"/>
                </a:solidFill>
                <a:latin typeface="Arial" panose="020B0604020202020204" pitchFamily="34" charset="0"/>
                <a:cs typeface="Arial" panose="020B0604020202020204" pitchFamily="34" charset="0"/>
              </a:rPr>
              <a:t>teams move their</a:t>
            </a:r>
          </a:p>
          <a:p>
            <a:pPr algn="ctr"/>
            <a:r>
              <a:rPr lang="en-US" sz="2400" b="1" i="1" dirty="0">
                <a:solidFill>
                  <a:srgbClr val="C00000"/>
                </a:solidFill>
                <a:latin typeface="Arial" panose="020B0604020202020204" pitchFamily="34" charset="0"/>
                <a:cs typeface="Arial" panose="020B0604020202020204" pitchFamily="34" charset="0"/>
              </a:rPr>
              <a:t>change agenda forward!</a:t>
            </a:r>
          </a:p>
        </p:txBody>
      </p:sp>
    </p:spTree>
    <p:extLst>
      <p:ext uri="{BB962C8B-B14F-4D97-AF65-F5344CB8AC3E}">
        <p14:creationId xmlns:p14="http://schemas.microsoft.com/office/powerpoint/2010/main" val="306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23</a:t>
            </a:fld>
            <a:endParaRPr lang="en-US"/>
          </a:p>
        </p:txBody>
      </p:sp>
      <p:sp>
        <p:nvSpPr>
          <p:cNvPr id="5" name="Rectangle 4"/>
          <p:cNvSpPr>
            <a:spLocks noChangeArrowheads="1"/>
          </p:cNvSpPr>
          <p:nvPr/>
        </p:nvSpPr>
        <p:spPr bwMode="auto">
          <a:xfrm>
            <a:off x="457200" y="2895600"/>
            <a:ext cx="8001000" cy="685800"/>
          </a:xfrm>
          <a:prstGeom prst="rect">
            <a:avLst/>
          </a:prstGeom>
          <a:noFill/>
          <a:ln w="9525">
            <a:noFill/>
            <a:miter lim="800000"/>
            <a:headEnd/>
            <a:tailEnd/>
          </a:ln>
        </p:spPr>
        <p:txBody>
          <a:bodyPr anchor="b"/>
          <a:lstStyle/>
          <a:p>
            <a:pPr algn="ctr"/>
            <a:r>
              <a:rPr lang="en-US" sz="5400" b="1" dirty="0">
                <a:solidFill>
                  <a:srgbClr val="C0000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03048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24</a:t>
            </a:fld>
            <a:endParaRPr lang="en-US"/>
          </a:p>
        </p:txBody>
      </p:sp>
      <p:sp>
        <p:nvSpPr>
          <p:cNvPr id="5" name="TextBox 3"/>
          <p:cNvSpPr txBox="1">
            <a:spLocks noChangeArrowheads="1"/>
          </p:cNvSpPr>
          <p:nvPr/>
        </p:nvSpPr>
        <p:spPr bwMode="auto">
          <a:xfrm>
            <a:off x="2438400" y="194831"/>
            <a:ext cx="3259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C00000"/>
                </a:solidFill>
                <a:latin typeface="Calibri" panose="020F0502020204030204" pitchFamily="34" charset="0"/>
              </a:rPr>
              <a:t>Closing Thought</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0050" y="1279285"/>
            <a:ext cx="8115300" cy="3046988"/>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Times New Roman" panose="02020603050405020304" pitchFamily="18" charset="0"/>
              </a:rPr>
              <a:t>“This is what emotional competence looks like at work.  People honor their feelings as important data, and they talk about them with each other.  When decisions are made in emotionally competent organizations, emotional data is treated as seriously as market studies, cost-benefit analysis and return on investment studies.  We don’t choose one or the other, </a:t>
            </a:r>
            <a:r>
              <a:rPr lang="en-US" sz="2400" b="1" i="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all</a:t>
            </a:r>
            <a:r>
              <a:rPr lang="en-US" sz="2400" b="1" dirty="0">
                <a:latin typeface="Arial" panose="020B0604020202020204" pitchFamily="34" charset="0"/>
                <a:ea typeface="Times New Roman" panose="02020603050405020304" pitchFamily="18" charset="0"/>
                <a:cs typeface="Times New Roman" panose="02020603050405020304" pitchFamily="18" charset="0"/>
              </a:rPr>
              <a:t> are considered sources of critical data.”</a:t>
            </a:r>
            <a:endParaRPr lang="en-US" sz="24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1026" name="Picture 2" descr="Image result for kay gilley"/>
          <p:cNvPicPr>
            <a:picLocks noChangeAspect="1" noChangeArrowheads="1"/>
          </p:cNvPicPr>
          <p:nvPr/>
        </p:nvPicPr>
        <p:blipFill rotWithShape="1">
          <a:blip r:embed="rId3">
            <a:extLst>
              <a:ext uri="{28A0092B-C50C-407E-A947-70E740481C1C}">
                <a14:useLocalDpi xmlns:a14="http://schemas.microsoft.com/office/drawing/2010/main" val="0"/>
              </a:ext>
            </a:extLst>
          </a:blip>
          <a:srcRect t="10021"/>
          <a:stretch/>
        </p:blipFill>
        <p:spPr bwMode="auto">
          <a:xfrm>
            <a:off x="3190381" y="4418588"/>
            <a:ext cx="1755775" cy="1579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66548" y="4764396"/>
            <a:ext cx="1828800" cy="830997"/>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Times New Roman" panose="02020603050405020304" pitchFamily="18" charset="0"/>
              </a:rPr>
              <a:t>~ Kay Gilley</a:t>
            </a:r>
            <a:endParaRPr lang="en-US" sz="24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1032" name="Picture 8" descr="https://images-na.ssl-images-amazon.com/images/I/51Ob4McENGL._SX331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371138"/>
            <a:ext cx="1117600" cy="167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25</a:t>
            </a:fld>
            <a:endParaRPr lang="en-US"/>
          </a:p>
        </p:txBody>
      </p:sp>
      <p:sp>
        <p:nvSpPr>
          <p:cNvPr id="5" name="Rectangle 4"/>
          <p:cNvSpPr>
            <a:spLocks noChangeArrowheads="1"/>
          </p:cNvSpPr>
          <p:nvPr/>
        </p:nvSpPr>
        <p:spPr bwMode="auto">
          <a:xfrm>
            <a:off x="266700" y="2743200"/>
            <a:ext cx="8001000" cy="685800"/>
          </a:xfrm>
          <a:prstGeom prst="rect">
            <a:avLst/>
          </a:prstGeom>
          <a:noFill/>
          <a:ln w="9525">
            <a:noFill/>
            <a:miter lim="800000"/>
            <a:headEnd/>
            <a:tailEnd/>
          </a:ln>
        </p:spPr>
        <p:txBody>
          <a:bodyPr anchor="b"/>
          <a:lstStyle/>
          <a:p>
            <a:pPr algn="ctr"/>
            <a:r>
              <a:rPr lang="en-US" sz="5400" b="1" dirty="0">
                <a:solidFill>
                  <a:srgbClr val="C0000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75998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26</a:t>
            </a:fld>
            <a:endParaRPr lang="en-US"/>
          </a:p>
        </p:txBody>
      </p:sp>
    </p:spTree>
    <p:extLst>
      <p:ext uri="{BB962C8B-B14F-4D97-AF65-F5344CB8AC3E}">
        <p14:creationId xmlns:p14="http://schemas.microsoft.com/office/powerpoint/2010/main" val="1757913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27</a:t>
            </a:fld>
            <a:endParaRPr lang="en-US"/>
          </a:p>
        </p:txBody>
      </p:sp>
      <p:sp>
        <p:nvSpPr>
          <p:cNvPr id="5" name="Rectangle 8"/>
          <p:cNvSpPr>
            <a:spLocks noChangeArrowheads="1"/>
          </p:cNvSpPr>
          <p:nvPr/>
        </p:nvSpPr>
        <p:spPr bwMode="auto">
          <a:xfrm>
            <a:off x="381000" y="152400"/>
            <a:ext cx="8001000" cy="685800"/>
          </a:xfrm>
          <a:prstGeom prst="rect">
            <a:avLst/>
          </a:prstGeom>
          <a:noFill/>
          <a:ln w="9525">
            <a:noFill/>
            <a:miter lim="800000"/>
            <a:headEnd/>
            <a:tailEnd/>
          </a:ln>
        </p:spPr>
        <p:txBody>
          <a:bodyPr anchor="b"/>
          <a:lstStyle/>
          <a:p>
            <a:pPr algn="ctr"/>
            <a:r>
              <a:rPr lang="en-US" sz="4000" b="1" dirty="0">
                <a:solidFill>
                  <a:srgbClr val="C00000"/>
                </a:solidFill>
              </a:rPr>
              <a:t>Emotional Intelligence</a:t>
            </a:r>
          </a:p>
        </p:txBody>
      </p:sp>
      <p:pic>
        <p:nvPicPr>
          <p:cNvPr id="6" name="Picture 4" descr="BRAINSDE.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066800"/>
            <a:ext cx="3970338"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4800600" y="3352800"/>
            <a:ext cx="318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000"/>
              <a:t>Spinal cord enters brain here</a:t>
            </a:r>
          </a:p>
        </p:txBody>
      </p:sp>
      <p:cxnSp>
        <p:nvCxnSpPr>
          <p:cNvPr id="8" name="Straight Arrow Connector 7"/>
          <p:cNvCxnSpPr/>
          <p:nvPr/>
        </p:nvCxnSpPr>
        <p:spPr>
          <a:xfrm rot="16200000" flipV="1">
            <a:off x="4686300" y="3086100"/>
            <a:ext cx="2286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4533900" y="2628900"/>
            <a:ext cx="1524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457700" y="2400300"/>
            <a:ext cx="1524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4343400" y="2209800"/>
            <a:ext cx="1524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162300" y="2171700"/>
            <a:ext cx="1524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048000" y="2286000"/>
            <a:ext cx="762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895600" y="2438400"/>
            <a:ext cx="1524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9"/>
          <p:cNvSpPr txBox="1">
            <a:spLocks noChangeArrowheads="1"/>
          </p:cNvSpPr>
          <p:nvPr/>
        </p:nvSpPr>
        <p:spPr bwMode="auto">
          <a:xfrm>
            <a:off x="3262932" y="1219200"/>
            <a:ext cx="14148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000" b="1">
                <a:solidFill>
                  <a:srgbClr val="FF0000"/>
                </a:solidFill>
              </a:rPr>
              <a:t>Limbic</a:t>
            </a:r>
          </a:p>
          <a:p>
            <a:pPr algn="ctr"/>
            <a:r>
              <a:rPr lang="en-US" altLang="en-US" sz="2000" b="1" dirty="0">
                <a:solidFill>
                  <a:srgbClr val="FF0000"/>
                </a:solidFill>
              </a:rPr>
              <a:t>System</a:t>
            </a:r>
          </a:p>
          <a:p>
            <a:pPr algn="ctr"/>
            <a:r>
              <a:rPr lang="en-US" altLang="en-US" sz="2000" b="1" dirty="0">
                <a:solidFill>
                  <a:srgbClr val="FF0000"/>
                </a:solidFill>
              </a:rPr>
              <a:t>(I feel here)</a:t>
            </a:r>
          </a:p>
        </p:txBody>
      </p:sp>
      <p:sp>
        <p:nvSpPr>
          <p:cNvPr id="16" name="TextBox 24"/>
          <p:cNvSpPr txBox="1">
            <a:spLocks noChangeArrowheads="1"/>
          </p:cNvSpPr>
          <p:nvPr/>
        </p:nvSpPr>
        <p:spPr bwMode="auto">
          <a:xfrm>
            <a:off x="942182" y="2438400"/>
            <a:ext cx="1812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000" dirty="0"/>
              <a:t>I Think</a:t>
            </a:r>
          </a:p>
          <a:p>
            <a:pPr algn="ctr"/>
            <a:r>
              <a:rPr lang="en-US" altLang="en-US" sz="2000" dirty="0"/>
              <a:t>Rationally</a:t>
            </a:r>
          </a:p>
          <a:p>
            <a:pPr algn="ctr"/>
            <a:r>
              <a:rPr lang="en-US" altLang="en-US" sz="2000" dirty="0"/>
              <a:t>(way over here)</a:t>
            </a:r>
          </a:p>
        </p:txBody>
      </p:sp>
      <p:sp>
        <p:nvSpPr>
          <p:cNvPr id="17" name="TextBox 25"/>
          <p:cNvSpPr txBox="1">
            <a:spLocks noChangeArrowheads="1"/>
          </p:cNvSpPr>
          <p:nvPr/>
        </p:nvSpPr>
        <p:spPr bwMode="auto">
          <a:xfrm>
            <a:off x="81413" y="4809671"/>
            <a:ext cx="87511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000" b="1" i="1" dirty="0">
                <a:latin typeface="Arial" panose="020B0604020202020204" pitchFamily="34" charset="0"/>
                <a:cs typeface="Arial" panose="020B0604020202020204" pitchFamily="34" charset="0"/>
              </a:rPr>
              <a:t>“Since our brains are wired to make us emotional creatures, your </a:t>
            </a:r>
            <a:r>
              <a:rPr lang="en-US" altLang="en-US" sz="2000" b="1" i="1" dirty="0">
                <a:solidFill>
                  <a:srgbClr val="C00000"/>
                </a:solidFill>
                <a:latin typeface="Arial" panose="020B0604020202020204" pitchFamily="34" charset="0"/>
                <a:cs typeface="Arial" panose="020B0604020202020204" pitchFamily="34" charset="0"/>
              </a:rPr>
              <a:t>first </a:t>
            </a:r>
          </a:p>
          <a:p>
            <a:pPr algn="ctr"/>
            <a:r>
              <a:rPr lang="en-US" altLang="en-US" sz="2000" b="1" i="1" dirty="0">
                <a:latin typeface="Arial" panose="020B0604020202020204" pitchFamily="34" charset="0"/>
                <a:cs typeface="Arial" panose="020B0604020202020204" pitchFamily="34" charset="0"/>
              </a:rPr>
              <a:t>reaction to an event is always going to be an emotional one.”  </a:t>
            </a:r>
          </a:p>
          <a:p>
            <a:pPr algn="ctr"/>
            <a:endParaRPr lang="en-US" altLang="en-US" sz="1600" dirty="0">
              <a:latin typeface="Times New Roman" panose="02020603050405020304" pitchFamily="18" charset="0"/>
              <a:cs typeface="Times New Roman" panose="02020603050405020304" pitchFamily="18" charset="0"/>
            </a:endParaRPr>
          </a:p>
          <a:p>
            <a:pPr algn="ctr"/>
            <a:r>
              <a:rPr lang="en-US" altLang="en-US" sz="1600" dirty="0">
                <a:latin typeface="Times New Roman" panose="02020603050405020304" pitchFamily="18" charset="0"/>
                <a:cs typeface="Times New Roman" panose="02020603050405020304" pitchFamily="18" charset="0"/>
              </a:rPr>
              <a:t>~ T. </a:t>
            </a:r>
            <a:r>
              <a:rPr lang="en-US" altLang="en-US" sz="1600" dirty="0" err="1">
                <a:latin typeface="Times New Roman" panose="02020603050405020304" pitchFamily="18" charset="0"/>
                <a:cs typeface="Times New Roman" panose="02020603050405020304" pitchFamily="18" charset="0"/>
              </a:rPr>
              <a:t>Bradberry</a:t>
            </a:r>
            <a:r>
              <a:rPr lang="en-US" altLang="en-US" sz="1600" dirty="0">
                <a:latin typeface="Times New Roman" panose="02020603050405020304" pitchFamily="18" charset="0"/>
                <a:cs typeface="Times New Roman" panose="02020603050405020304" pitchFamily="18" charset="0"/>
              </a:rPr>
              <a:t> and J. Greaves, </a:t>
            </a:r>
            <a:r>
              <a:rPr lang="en-US" altLang="en-US" sz="1600" i="1" dirty="0">
                <a:latin typeface="Times New Roman" panose="02020603050405020304" pitchFamily="18" charset="0"/>
                <a:cs typeface="Times New Roman" panose="02020603050405020304" pitchFamily="18" charset="0"/>
              </a:rPr>
              <a:t>Emotional Intelligence 2.0</a:t>
            </a:r>
          </a:p>
        </p:txBody>
      </p:sp>
      <p:pic>
        <p:nvPicPr>
          <p:cNvPr id="18" name="Picture 2" descr="http://career.iresearchnet.com/wp-content/uploads/2015/03/Emotional-Intelligence.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28</a:t>
            </a:fld>
            <a:endParaRPr lang="en-US"/>
          </a:p>
        </p:txBody>
      </p:sp>
      <p:sp>
        <p:nvSpPr>
          <p:cNvPr id="5" name="Rectangle 4"/>
          <p:cNvSpPr/>
          <p:nvPr/>
        </p:nvSpPr>
        <p:spPr>
          <a:xfrm>
            <a:off x="609600" y="1219200"/>
            <a:ext cx="8077200" cy="2308324"/>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rPr>
              <a:t>"All businesses have one thing in common.  They are made up of people.  If you treat your people correctly, the business should operate more smoothly.  This is true of all businesses, manufacturing and service alike, but it is particularly true of </a:t>
            </a:r>
            <a:r>
              <a:rPr lang="en-US" sz="2400" b="1" i="1" dirty="0">
                <a:solidFill>
                  <a:srgbClr val="C00000"/>
                </a:solidFill>
                <a:latin typeface="Arial" panose="020B0604020202020204" pitchFamily="34" charset="0"/>
                <a:ea typeface="Times New Roman" panose="02020603050405020304" pitchFamily="18" charset="0"/>
              </a:rPr>
              <a:t>service</a:t>
            </a:r>
            <a:r>
              <a:rPr lang="en-US" sz="2400" b="1" i="1" dirty="0">
                <a:latin typeface="Arial" panose="020B0604020202020204" pitchFamily="34" charset="0"/>
                <a:ea typeface="Times New Roman" panose="02020603050405020304" pitchFamily="18" charset="0"/>
              </a:rPr>
              <a:t> </a:t>
            </a:r>
            <a:r>
              <a:rPr lang="en-US" sz="2400" b="1" dirty="0">
                <a:latin typeface="Arial" panose="020B0604020202020204" pitchFamily="34" charset="0"/>
                <a:ea typeface="Times New Roman" panose="02020603050405020304" pitchFamily="18" charset="0"/>
              </a:rPr>
              <a:t>industries, for human beings are the most critical element.”</a:t>
            </a:r>
            <a:endParaRPr lang="en-US" sz="2400" b="1" dirty="0">
              <a:latin typeface="Times New Roman" panose="02020603050405020304" pitchFamily="18" charset="0"/>
              <a:ea typeface="Times New Roman" panose="02020603050405020304" pitchFamily="18" charset="0"/>
            </a:endParaRPr>
          </a:p>
        </p:txBody>
      </p:sp>
      <p:pic>
        <p:nvPicPr>
          <p:cNvPr id="7" name="Picture 4" descr="http://www.dcm.co.uk/blog/wp-content/uploads/2013/12/Andy-Law-Blog-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899552"/>
            <a:ext cx="2689225" cy="1789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3981229"/>
            <a:ext cx="2938700" cy="1015663"/>
          </a:xfrm>
          <a:prstGeom prst="rect">
            <a:avLst/>
          </a:prstGeom>
          <a:noFill/>
        </p:spPr>
        <p:txBody>
          <a:bodyPr wrap="square" rtlCol="0">
            <a:spAutoFit/>
          </a:bodyPr>
          <a:lstStyle/>
          <a:p>
            <a:pPr algn="ctr"/>
            <a:r>
              <a:rPr lang="en-US" sz="2000" b="1" dirty="0"/>
              <a:t>Andy Law</a:t>
            </a:r>
          </a:p>
          <a:p>
            <a:pPr algn="ctr"/>
            <a:r>
              <a:rPr lang="en-US" sz="2000" b="1" dirty="0"/>
              <a:t>Founder, St. Luke’s</a:t>
            </a:r>
          </a:p>
          <a:p>
            <a:pPr algn="ctr"/>
            <a:r>
              <a:rPr lang="en-US" sz="2000" b="1" dirty="0"/>
              <a:t>Advertising Agency</a:t>
            </a:r>
          </a:p>
        </p:txBody>
      </p:sp>
      <p:sp>
        <p:nvSpPr>
          <p:cNvPr id="9" name="TextBox 3"/>
          <p:cNvSpPr txBox="1">
            <a:spLocks noChangeArrowheads="1"/>
          </p:cNvSpPr>
          <p:nvPr/>
        </p:nvSpPr>
        <p:spPr bwMode="auto">
          <a:xfrm>
            <a:off x="2637330" y="228600"/>
            <a:ext cx="34440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C00000"/>
                </a:solidFill>
                <a:latin typeface="Calibri" panose="020F0502020204030204" pitchFamily="34" charset="0"/>
              </a:rPr>
              <a:t>Closing Thoughts</a:t>
            </a:r>
          </a:p>
        </p:txBody>
      </p:sp>
      <p:pic>
        <p:nvPicPr>
          <p:cNvPr id="10" name="Picture 2" descr="http://career.iresearchnet.com/wp-content/uploads/2015/03/Emotional-Intelligence.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9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29</a:t>
            </a:fld>
            <a:endParaRPr lang="en-US"/>
          </a:p>
        </p:txBody>
      </p:sp>
      <p:sp>
        <p:nvSpPr>
          <p:cNvPr id="9" name="Rectangle 8"/>
          <p:cNvSpPr>
            <a:spLocks noChangeArrowheads="1"/>
          </p:cNvSpPr>
          <p:nvPr/>
        </p:nvSpPr>
        <p:spPr bwMode="auto">
          <a:xfrm>
            <a:off x="304800" y="152400"/>
            <a:ext cx="8001000" cy="685800"/>
          </a:xfrm>
          <a:prstGeom prst="rect">
            <a:avLst/>
          </a:prstGeom>
          <a:noFill/>
          <a:ln w="9525">
            <a:noFill/>
            <a:miter lim="800000"/>
            <a:headEnd/>
            <a:tailEnd/>
          </a:ln>
        </p:spPr>
        <p:txBody>
          <a:bodyPr anchor="b"/>
          <a:lstStyle/>
          <a:p>
            <a:pPr algn="ctr"/>
            <a:r>
              <a:rPr lang="en-US" sz="3200" b="1" dirty="0">
                <a:solidFill>
                  <a:srgbClr val="C00000"/>
                </a:solidFill>
              </a:rPr>
              <a:t>Opening Thought</a:t>
            </a:r>
          </a:p>
        </p:txBody>
      </p:sp>
      <p:sp>
        <p:nvSpPr>
          <p:cNvPr id="10" name="TextBox 9"/>
          <p:cNvSpPr txBox="1"/>
          <p:nvPr/>
        </p:nvSpPr>
        <p:spPr>
          <a:xfrm>
            <a:off x="4661095" y="4092082"/>
            <a:ext cx="3451586" cy="400110"/>
          </a:xfrm>
          <a:prstGeom prst="rect">
            <a:avLst/>
          </a:prstGeom>
          <a:noFill/>
        </p:spPr>
        <p:txBody>
          <a:bodyPr wrap="none" rtlCol="0">
            <a:spAutoFit/>
          </a:bodyPr>
          <a:lstStyle/>
          <a:p>
            <a:r>
              <a:rPr lang="en-US" sz="2000" b="1" dirty="0">
                <a:latin typeface="Arial" pitchFamily="34" charset="0"/>
                <a:cs typeface="Arial" pitchFamily="34" charset="0"/>
              </a:rPr>
              <a:t>~ Daniel Goleman, Harvard</a:t>
            </a:r>
          </a:p>
        </p:txBody>
      </p:sp>
      <p:sp>
        <p:nvSpPr>
          <p:cNvPr id="2" name="Rectangle 1"/>
          <p:cNvSpPr/>
          <p:nvPr/>
        </p:nvSpPr>
        <p:spPr>
          <a:xfrm>
            <a:off x="533400" y="1371600"/>
            <a:ext cx="7944180" cy="2554545"/>
          </a:xfrm>
          <a:prstGeom prst="rect">
            <a:avLst/>
          </a:prstGeom>
        </p:spPr>
        <p:txBody>
          <a:bodyPr wrap="square">
            <a:spAutoFit/>
          </a:bodyPr>
          <a:lstStyle/>
          <a:p>
            <a:r>
              <a:rPr lang="en-US" sz="20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best bosses are people who are trustworthy, empathic, and connected, who make us feel calm, appreciated and inspired.  People who feel their boss provides a secure base, are more free to explore, be playful, take risks, innovate and take on new challenges.  And if leaders establish such trust and safety, then when they give tough feedback, the person receiving it not only stays more open but sees benefit in getting even hard to take information.”</a:t>
            </a:r>
            <a:endParaRPr lang="en-US" sz="2000" b="1" dirty="0">
              <a:solidFill>
                <a:srgbClr val="00206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1026" name="Picture 2" descr="http://ecx.images-amazon.com/images/I/31iq201DwuL.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26079"/>
            <a:ext cx="1232346" cy="1924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71KPnhQtn8L._UX25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4183026"/>
            <a:ext cx="1241425" cy="1867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areer.iresearchnet.com/wp-content/uploads/2015/03/Emotional-Intelligence.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3</a:t>
            </a:fld>
            <a:endParaRPr lang="en-US"/>
          </a:p>
        </p:txBody>
      </p:sp>
      <p:sp>
        <p:nvSpPr>
          <p:cNvPr id="5" name="Rectangle 4"/>
          <p:cNvSpPr/>
          <p:nvPr/>
        </p:nvSpPr>
        <p:spPr>
          <a:xfrm>
            <a:off x="2197457" y="228600"/>
            <a:ext cx="4520485" cy="584775"/>
          </a:xfrm>
          <a:prstGeom prst="rect">
            <a:avLst/>
          </a:prstGeom>
        </p:spPr>
        <p:txBody>
          <a:bodyPr wrap="square">
            <a:spAutoFit/>
          </a:bodyPr>
          <a:lstStyle/>
          <a:p>
            <a:r>
              <a:rPr lang="en-US" sz="3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The World We’re In</a:t>
            </a:r>
          </a:p>
        </p:txBody>
      </p:sp>
      <p:sp>
        <p:nvSpPr>
          <p:cNvPr id="6" name="Rectangle 5"/>
          <p:cNvSpPr/>
          <p:nvPr/>
        </p:nvSpPr>
        <p:spPr>
          <a:xfrm>
            <a:off x="1752599" y="1628214"/>
            <a:ext cx="5410200" cy="461665"/>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World interconnectedness</a:t>
            </a:r>
          </a:p>
        </p:txBody>
      </p:sp>
      <p:sp>
        <p:nvSpPr>
          <p:cNvPr id="7" name="Rectangle 6"/>
          <p:cNvSpPr/>
          <p:nvPr/>
        </p:nvSpPr>
        <p:spPr>
          <a:xfrm>
            <a:off x="1752599" y="3621048"/>
            <a:ext cx="5410200" cy="461665"/>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System Predictability</a:t>
            </a:r>
          </a:p>
        </p:txBody>
      </p:sp>
      <p:sp>
        <p:nvSpPr>
          <p:cNvPr id="8" name="Rectangle 7"/>
          <p:cNvSpPr/>
          <p:nvPr/>
        </p:nvSpPr>
        <p:spPr>
          <a:xfrm>
            <a:off x="1752599" y="4648200"/>
            <a:ext cx="5410200" cy="461665"/>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People’s Anxiety</a:t>
            </a:r>
          </a:p>
        </p:txBody>
      </p:sp>
      <p:sp>
        <p:nvSpPr>
          <p:cNvPr id="9" name="Rectangle 8"/>
          <p:cNvSpPr/>
          <p:nvPr/>
        </p:nvSpPr>
        <p:spPr>
          <a:xfrm>
            <a:off x="1752599" y="2671465"/>
            <a:ext cx="3200400" cy="461665"/>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System Complexity</a:t>
            </a:r>
          </a:p>
        </p:txBody>
      </p:sp>
      <p:sp>
        <p:nvSpPr>
          <p:cNvPr id="10" name="Curved Right Arrow 9"/>
          <p:cNvSpPr/>
          <p:nvPr/>
        </p:nvSpPr>
        <p:spPr>
          <a:xfrm>
            <a:off x="1523999" y="2089879"/>
            <a:ext cx="228600" cy="5815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a:off x="1476240" y="3100932"/>
            <a:ext cx="228600" cy="5815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a:off x="1551367" y="4050515"/>
            <a:ext cx="228600" cy="5815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p:cNvSpPr/>
          <p:nvPr/>
        </p:nvSpPr>
        <p:spPr>
          <a:xfrm>
            <a:off x="5867399" y="1482817"/>
            <a:ext cx="533400" cy="7524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4800600" y="2484312"/>
            <a:ext cx="533400" cy="7524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flipV="1">
            <a:off x="4842455" y="3631203"/>
            <a:ext cx="533400" cy="7524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4309055" y="4518903"/>
            <a:ext cx="533400" cy="7524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Image result for anxious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203" y="4463507"/>
            <a:ext cx="1233108" cy="12331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anxious person"/>
          <p:cNvPicPr>
            <a:picLocks noChangeAspect="1" noChangeArrowheads="1"/>
          </p:cNvPicPr>
          <p:nvPr/>
        </p:nvPicPr>
        <p:blipFill rotWithShape="1">
          <a:blip r:embed="rId3">
            <a:extLst>
              <a:ext uri="{28A0092B-C50C-407E-A947-70E740481C1C}">
                <a14:useLocalDpi xmlns:a14="http://schemas.microsoft.com/office/drawing/2010/main" val="0"/>
              </a:ext>
            </a:extLst>
          </a:blip>
          <a:srcRect l="33441"/>
          <a:stretch/>
        </p:blipFill>
        <p:spPr bwMode="auto">
          <a:xfrm>
            <a:off x="6431923" y="4463507"/>
            <a:ext cx="1250904" cy="124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84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30</a:t>
            </a:fld>
            <a:endParaRPr lang="en-US"/>
          </a:p>
        </p:txBody>
      </p:sp>
      <p:sp>
        <p:nvSpPr>
          <p:cNvPr id="5" name="Rectangle 8"/>
          <p:cNvSpPr>
            <a:spLocks noChangeArrowheads="1"/>
          </p:cNvSpPr>
          <p:nvPr/>
        </p:nvSpPr>
        <p:spPr bwMode="auto">
          <a:xfrm>
            <a:off x="381000" y="152400"/>
            <a:ext cx="8001000" cy="685800"/>
          </a:xfrm>
          <a:prstGeom prst="rect">
            <a:avLst/>
          </a:prstGeom>
          <a:noFill/>
          <a:ln w="9525">
            <a:noFill/>
            <a:miter lim="800000"/>
            <a:headEnd/>
            <a:tailEnd/>
          </a:ln>
        </p:spPr>
        <p:txBody>
          <a:bodyPr anchor="b"/>
          <a:lstStyle/>
          <a:p>
            <a:pPr algn="ctr"/>
            <a:r>
              <a:rPr lang="en-US" sz="4000" b="1" dirty="0">
                <a:solidFill>
                  <a:srgbClr val="C00000"/>
                </a:solidFill>
              </a:rPr>
              <a:t>Emotional Intelligence</a:t>
            </a:r>
          </a:p>
        </p:txBody>
      </p:sp>
      <p:sp>
        <p:nvSpPr>
          <p:cNvPr id="2" name="Rectangle 1"/>
          <p:cNvSpPr/>
          <p:nvPr/>
        </p:nvSpPr>
        <p:spPr>
          <a:xfrm>
            <a:off x="228600" y="1447800"/>
            <a:ext cx="8305800" cy="2554545"/>
          </a:xfrm>
          <a:prstGeom prst="rect">
            <a:avLst/>
          </a:prstGeom>
        </p:spPr>
        <p:txBody>
          <a:bodyPr wrap="square">
            <a:spAutoFit/>
          </a:bodyPr>
          <a:lstStyle/>
          <a:p>
            <a:pPr marL="457200" marR="457200">
              <a:spcBef>
                <a:spcPts val="0"/>
              </a:spcBef>
              <a:spcAft>
                <a:spcPts val="0"/>
              </a:spcAft>
            </a:pPr>
            <a:r>
              <a:rPr lang="en-US" sz="2000" b="1" dirty="0">
                <a:solidFill>
                  <a:srgbClr val="002060"/>
                </a:solidFill>
                <a:latin typeface="Arial" panose="020B0604020202020204" pitchFamily="34" charset="0"/>
                <a:ea typeface="Times New Roman" panose="02020603050405020304" pitchFamily="18" charset="0"/>
              </a:rPr>
              <a:t>“A critical task of leadership is to protect space for the expression of people’s doubts. The act of surfacing doubts and dissent does not deflect the communal intention to create something new.  What is critical, and hard to live with, is that leaders do not have to respond to each person’s doubts. All we have to do with the doubts of others is get interested in them.  We do not have to take them on or let them resonate with our own doubts.”</a:t>
            </a:r>
            <a:endParaRPr lang="en-US" b="1" dirty="0">
              <a:solidFill>
                <a:srgbClr val="002060"/>
              </a:solidFill>
              <a:latin typeface="Arial" panose="020B0604020202020204" pitchFamily="34" charset="0"/>
              <a:ea typeface="Times New Roman" panose="02020603050405020304" pitchFamily="18" charset="0"/>
            </a:endParaRPr>
          </a:p>
        </p:txBody>
      </p:sp>
      <p:pic>
        <p:nvPicPr>
          <p:cNvPr id="2050" name="Picture 2" descr="https://images-na.ssl-images-amazon.com/images/I/31tahdJbkmL._UX25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621" y="4144305"/>
            <a:ext cx="1241425" cy="1862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cx.images-amazon.com/images/I/51FL38rqrhL._SX327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859" y="4107143"/>
            <a:ext cx="1246810" cy="18910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96711" y="4692110"/>
            <a:ext cx="181492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 Peter Block</a:t>
            </a:r>
          </a:p>
        </p:txBody>
      </p:sp>
      <p:pic>
        <p:nvPicPr>
          <p:cNvPr id="8" name="Picture 2" descr="http://career.iresearchnet.com/wp-content/uploads/2015/03/Emotional-Intelligence.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19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31</a:t>
            </a:fld>
            <a:endParaRPr lang="en-US"/>
          </a:p>
        </p:txBody>
      </p:sp>
      <p:sp>
        <p:nvSpPr>
          <p:cNvPr id="5" name="Rectangle 8"/>
          <p:cNvSpPr>
            <a:spLocks noChangeArrowheads="1"/>
          </p:cNvSpPr>
          <p:nvPr/>
        </p:nvSpPr>
        <p:spPr bwMode="auto">
          <a:xfrm>
            <a:off x="381000" y="152400"/>
            <a:ext cx="8001000" cy="685800"/>
          </a:xfrm>
          <a:prstGeom prst="rect">
            <a:avLst/>
          </a:prstGeom>
          <a:noFill/>
          <a:ln w="9525">
            <a:noFill/>
            <a:miter lim="800000"/>
            <a:headEnd/>
            <a:tailEnd/>
          </a:ln>
        </p:spPr>
        <p:txBody>
          <a:bodyPr anchor="b"/>
          <a:lstStyle/>
          <a:p>
            <a:pPr algn="ctr"/>
            <a:r>
              <a:rPr lang="en-US" sz="4000" b="1" dirty="0">
                <a:solidFill>
                  <a:srgbClr val="C00000"/>
                </a:solidFill>
              </a:rPr>
              <a:t>Emotional Intelligence</a:t>
            </a:r>
          </a:p>
        </p:txBody>
      </p:sp>
      <p:sp>
        <p:nvSpPr>
          <p:cNvPr id="6" name="TextBox 5"/>
          <p:cNvSpPr txBox="1"/>
          <p:nvPr/>
        </p:nvSpPr>
        <p:spPr>
          <a:xfrm>
            <a:off x="1110308" y="2504182"/>
            <a:ext cx="7075784" cy="1446550"/>
          </a:xfrm>
          <a:prstGeom prst="rect">
            <a:avLst/>
          </a:prstGeom>
          <a:noFill/>
        </p:spPr>
        <p:txBody>
          <a:bodyPr wrap="none" rtlCol="0">
            <a:spAutoFit/>
          </a:bodyPr>
          <a:lstStyle/>
          <a:p>
            <a:pPr algn="ctr"/>
            <a:r>
              <a:rPr lang="en-US" sz="4400" b="1" dirty="0">
                <a:latin typeface="Arial" panose="020B0604020202020204" pitchFamily="34" charset="0"/>
                <a:cs typeface="Arial" panose="020B0604020202020204" pitchFamily="34" charset="0"/>
              </a:rPr>
              <a:t>To what degree is it ok to </a:t>
            </a:r>
          </a:p>
          <a:p>
            <a:pPr algn="ctr"/>
            <a:r>
              <a:rPr lang="en-US" sz="4400" b="1" dirty="0">
                <a:latin typeface="Arial" panose="020B0604020202020204" pitchFamily="34" charset="0"/>
                <a:cs typeface="Arial" panose="020B0604020202020204" pitchFamily="34" charset="0"/>
              </a:rPr>
              <a:t>express doubts here?</a:t>
            </a:r>
          </a:p>
        </p:txBody>
      </p:sp>
      <p:pic>
        <p:nvPicPr>
          <p:cNvPr id="7"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02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32</a:t>
            </a:fld>
            <a:endParaRPr lang="en-US"/>
          </a:p>
        </p:txBody>
      </p:sp>
      <p:sp>
        <p:nvSpPr>
          <p:cNvPr id="5" name="Rectangle 4"/>
          <p:cNvSpPr/>
          <p:nvPr/>
        </p:nvSpPr>
        <p:spPr>
          <a:xfrm>
            <a:off x="6477000" y="3048000"/>
            <a:ext cx="1143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219200" y="3048000"/>
            <a:ext cx="11176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2997200" y="4735513"/>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5105400" y="4724400"/>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4038600" y="4724400"/>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667000" y="3048000"/>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5257800" y="3048000"/>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5257800" y="1828800"/>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3962400" y="1828800"/>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743200" y="1828800"/>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2438400" y="914400"/>
            <a:ext cx="0" cy="4876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990600"/>
            <a:ext cx="0" cy="4876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2"/>
          </p:cNvCxnSpPr>
          <p:nvPr/>
        </p:nvCxnSpPr>
        <p:spPr>
          <a:xfrm>
            <a:off x="4419600" y="23622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19600" y="3581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ket 18"/>
          <p:cNvSpPr/>
          <p:nvPr/>
        </p:nvSpPr>
        <p:spPr>
          <a:xfrm rot="5400000">
            <a:off x="4267200" y="3505200"/>
            <a:ext cx="304800" cy="18288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0" name="Straight Connector 19"/>
          <p:cNvCxnSpPr/>
          <p:nvPr/>
        </p:nvCxnSpPr>
        <p:spPr>
          <a:xfrm>
            <a:off x="4419600" y="4267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19"/>
          <p:cNvSpPr txBox="1">
            <a:spLocks noChangeArrowheads="1"/>
          </p:cNvSpPr>
          <p:nvPr/>
        </p:nvSpPr>
        <p:spPr bwMode="auto">
          <a:xfrm>
            <a:off x="1270000" y="163513"/>
            <a:ext cx="7032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C00000"/>
                </a:solidFill>
                <a:cs typeface="Arial" panose="020B0604020202020204" pitchFamily="34" charset="0"/>
              </a:rPr>
              <a:t>9 Potential Hard Conversations</a:t>
            </a:r>
          </a:p>
        </p:txBody>
      </p:sp>
      <p:sp>
        <p:nvSpPr>
          <p:cNvPr id="22" name="TextBox 20"/>
          <p:cNvSpPr txBox="1">
            <a:spLocks noChangeArrowheads="1"/>
          </p:cNvSpPr>
          <p:nvPr/>
        </p:nvSpPr>
        <p:spPr bwMode="auto">
          <a:xfrm>
            <a:off x="2743200" y="3124200"/>
            <a:ext cx="782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cs typeface="Arial" panose="020B0604020202020204" pitchFamily="34" charset="0"/>
              </a:rPr>
              <a:t>2) Peer</a:t>
            </a:r>
          </a:p>
        </p:txBody>
      </p:sp>
      <p:sp>
        <p:nvSpPr>
          <p:cNvPr id="23" name="TextBox 21"/>
          <p:cNvSpPr txBox="1">
            <a:spLocks noChangeArrowheads="1"/>
          </p:cNvSpPr>
          <p:nvPr/>
        </p:nvSpPr>
        <p:spPr bwMode="auto">
          <a:xfrm>
            <a:off x="1228725" y="3149600"/>
            <a:ext cx="1109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cs typeface="Arial" panose="020B0604020202020204" pitchFamily="34" charset="0"/>
              </a:rPr>
              <a:t>3) Supplier</a:t>
            </a:r>
          </a:p>
        </p:txBody>
      </p:sp>
      <p:sp>
        <p:nvSpPr>
          <p:cNvPr id="24" name="TextBox 22"/>
          <p:cNvSpPr txBox="1">
            <a:spLocks noChangeArrowheads="1"/>
          </p:cNvSpPr>
          <p:nvPr/>
        </p:nvSpPr>
        <p:spPr bwMode="auto">
          <a:xfrm>
            <a:off x="6418263" y="3160713"/>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cs typeface="Arial" panose="020B0604020202020204" pitchFamily="34" charset="0"/>
              </a:rPr>
              <a:t>4) Customer</a:t>
            </a:r>
          </a:p>
        </p:txBody>
      </p:sp>
      <p:sp>
        <p:nvSpPr>
          <p:cNvPr id="25" name="TextBox 23"/>
          <p:cNvSpPr txBox="1">
            <a:spLocks noChangeArrowheads="1"/>
          </p:cNvSpPr>
          <p:nvPr/>
        </p:nvSpPr>
        <p:spPr bwMode="auto">
          <a:xfrm>
            <a:off x="3048000" y="4724400"/>
            <a:ext cx="90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cs typeface="Arial" panose="020B0604020202020204" pitchFamily="34" charset="0"/>
              </a:rPr>
              <a:t>1) Direct</a:t>
            </a:r>
          </a:p>
          <a:p>
            <a:pPr eaLnBrk="1" hangingPunct="1"/>
            <a:r>
              <a:rPr lang="en-US" altLang="en-US" sz="1400" b="1">
                <a:cs typeface="Arial" panose="020B0604020202020204" pitchFamily="34" charset="0"/>
              </a:rPr>
              <a:t>Report</a:t>
            </a:r>
          </a:p>
        </p:txBody>
      </p:sp>
      <p:sp>
        <p:nvSpPr>
          <p:cNvPr id="26" name="TextBox 24"/>
          <p:cNvSpPr txBox="1">
            <a:spLocks noChangeArrowheads="1"/>
          </p:cNvSpPr>
          <p:nvPr/>
        </p:nvSpPr>
        <p:spPr bwMode="auto">
          <a:xfrm>
            <a:off x="3994150" y="1909763"/>
            <a:ext cx="830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cs typeface="Arial" panose="020B0604020202020204" pitchFamily="34" charset="0"/>
              </a:rPr>
              <a:t>5) Boss</a:t>
            </a:r>
          </a:p>
        </p:txBody>
      </p:sp>
      <p:pic>
        <p:nvPicPr>
          <p:cNvPr id="27" name="Picture 25" descr="pensive hispanic wom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43200"/>
            <a:ext cx="81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9"/>
          <p:cNvSpPr txBox="1">
            <a:spLocks noChangeArrowheads="1"/>
          </p:cNvSpPr>
          <p:nvPr/>
        </p:nvSpPr>
        <p:spPr bwMode="auto">
          <a:xfrm>
            <a:off x="7086600" y="4314825"/>
            <a:ext cx="1709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cs typeface="Arial" panose="020B0604020202020204" pitchFamily="34" charset="0"/>
              </a:rPr>
              <a:t>6) Neighbor</a:t>
            </a:r>
          </a:p>
          <a:p>
            <a:pPr eaLnBrk="1" hangingPunct="1"/>
            <a:r>
              <a:rPr lang="en-US" altLang="en-US" sz="1400" b="1">
                <a:cs typeface="Arial" panose="020B0604020202020204" pitchFamily="34" charset="0"/>
              </a:rPr>
              <a:t>7) In law</a:t>
            </a:r>
          </a:p>
          <a:p>
            <a:pPr eaLnBrk="1" hangingPunct="1"/>
            <a:r>
              <a:rPr lang="en-US" altLang="en-US" sz="1400" b="1">
                <a:cs typeface="Arial" panose="020B0604020202020204" pitchFamily="34" charset="0"/>
              </a:rPr>
              <a:t>8) Family member</a:t>
            </a:r>
          </a:p>
          <a:p>
            <a:pPr eaLnBrk="1" hangingPunct="1"/>
            <a:r>
              <a:rPr lang="en-US" altLang="en-US" sz="1400" b="1">
                <a:cs typeface="Arial" panose="020B0604020202020204" pitchFamily="34" charset="0"/>
              </a:rPr>
              <a:t>9) Spouse</a:t>
            </a:r>
          </a:p>
        </p:txBody>
      </p:sp>
    </p:spTree>
    <p:extLst>
      <p:ext uri="{BB962C8B-B14F-4D97-AF65-F5344CB8AC3E}">
        <p14:creationId xmlns:p14="http://schemas.microsoft.com/office/powerpoint/2010/main" val="3225314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33</a:t>
            </a:fld>
            <a:endParaRPr lang="en-US"/>
          </a:p>
        </p:txBody>
      </p:sp>
      <p:sp>
        <p:nvSpPr>
          <p:cNvPr id="5" name="Text Box 58"/>
          <p:cNvSpPr txBox="1">
            <a:spLocks noChangeArrowheads="1"/>
          </p:cNvSpPr>
          <p:nvPr/>
        </p:nvSpPr>
        <p:spPr bwMode="auto">
          <a:xfrm>
            <a:off x="381000" y="1524000"/>
            <a:ext cx="7772400" cy="4216400"/>
          </a:xfrm>
          <a:prstGeom prst="rect">
            <a:avLst/>
          </a:prstGeom>
          <a:noFill/>
          <a:ln w="9525">
            <a:noFill/>
            <a:miter lim="800000"/>
            <a:headEnd/>
            <a:tailEnd/>
          </a:ln>
        </p:spPr>
        <p:txBody>
          <a:bodyPr>
            <a:spAutoFit/>
          </a:bodyPr>
          <a:lstStyle/>
          <a:p>
            <a:pPr marL="342900" indent="-342900" eaLnBrk="1" hangingPunct="1">
              <a:spcAft>
                <a:spcPts val="1200"/>
              </a:spcAft>
              <a:buFont typeface="Arial" pitchFamily="34" charset="0"/>
              <a:buChar char="•"/>
              <a:defRPr/>
            </a:pPr>
            <a:r>
              <a:rPr lang="en-US" sz="2600" b="1" dirty="0">
                <a:cs typeface="Arial" pitchFamily="34" charset="0"/>
              </a:rPr>
              <a:t>Check your intent </a:t>
            </a:r>
            <a:r>
              <a:rPr lang="en-US" sz="2000" dirty="0">
                <a:cs typeface="Arial" pitchFamily="34" charset="0"/>
              </a:rPr>
              <a:t>(if it is to “get even” or take someone down a notch, don’t do it)</a:t>
            </a:r>
          </a:p>
          <a:p>
            <a:pPr marL="342900" indent="-342900" eaLnBrk="1" hangingPunct="1">
              <a:spcAft>
                <a:spcPts val="1200"/>
              </a:spcAft>
              <a:buFont typeface="Arial" pitchFamily="34" charset="0"/>
              <a:buChar char="•"/>
              <a:defRPr/>
            </a:pPr>
            <a:endParaRPr lang="en-US" sz="2000" dirty="0">
              <a:cs typeface="Arial" pitchFamily="34" charset="0"/>
            </a:endParaRPr>
          </a:p>
          <a:p>
            <a:pPr marL="342900" indent="-342900" eaLnBrk="1" hangingPunct="1">
              <a:spcAft>
                <a:spcPts val="1200"/>
              </a:spcAft>
              <a:buFont typeface="Arial" pitchFamily="34" charset="0"/>
              <a:buChar char="•"/>
              <a:defRPr/>
            </a:pPr>
            <a:r>
              <a:rPr lang="en-US" sz="2600" b="1" dirty="0">
                <a:cs typeface="Arial" pitchFamily="34" charset="0"/>
              </a:rPr>
              <a:t>Be specific </a:t>
            </a:r>
            <a:r>
              <a:rPr lang="en-US" sz="2000" dirty="0">
                <a:cs typeface="Arial" pitchFamily="34" charset="0"/>
              </a:rPr>
              <a:t>(“you didn’t do a very good job” or even the positive “you did a great job!” is not very helpful)</a:t>
            </a:r>
          </a:p>
          <a:p>
            <a:pPr marL="342900" indent="-342900" eaLnBrk="1" hangingPunct="1">
              <a:spcAft>
                <a:spcPts val="1200"/>
              </a:spcAft>
              <a:buFont typeface="Arial" pitchFamily="34" charset="0"/>
              <a:buChar char="•"/>
              <a:defRPr/>
            </a:pPr>
            <a:endParaRPr lang="en-US" sz="2000" dirty="0">
              <a:cs typeface="Arial" pitchFamily="34" charset="0"/>
            </a:endParaRPr>
          </a:p>
          <a:p>
            <a:pPr marL="342900" indent="-342900" eaLnBrk="1" hangingPunct="1">
              <a:spcAft>
                <a:spcPts val="1200"/>
              </a:spcAft>
              <a:buFont typeface="Arial" pitchFamily="34" charset="0"/>
              <a:buChar char="•"/>
              <a:defRPr/>
            </a:pPr>
            <a:r>
              <a:rPr lang="en-US" sz="2600" b="1" dirty="0">
                <a:cs typeface="Arial" pitchFamily="34" charset="0"/>
              </a:rPr>
              <a:t>Describe vs. label </a:t>
            </a:r>
            <a:r>
              <a:rPr lang="en-US" sz="2000" dirty="0">
                <a:cs typeface="Arial" pitchFamily="34" charset="0"/>
              </a:rPr>
              <a:t>(“I was getting frustrated when you interrupted Maria for the 3rd time in our meeting this morning”… is better than “Why were you so rude to Maria today?”)</a:t>
            </a:r>
          </a:p>
          <a:p>
            <a:pPr eaLnBrk="1" hangingPunct="1">
              <a:buFont typeface="Arial" charset="0"/>
              <a:buChar char="•"/>
              <a:defRPr/>
            </a:pPr>
            <a:endParaRPr lang="en-US" sz="2000" dirty="0">
              <a:cs typeface="Arial" pitchFamily="34" charset="0"/>
            </a:endParaRPr>
          </a:p>
        </p:txBody>
      </p:sp>
      <p:sp>
        <p:nvSpPr>
          <p:cNvPr id="6" name="Title 1"/>
          <p:cNvSpPr txBox="1">
            <a:spLocks/>
          </p:cNvSpPr>
          <p:nvPr/>
        </p:nvSpPr>
        <p:spPr bwMode="auto">
          <a:xfrm>
            <a:off x="381000" y="-228600"/>
            <a:ext cx="8001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C00000"/>
                </a:solidFill>
                <a:cs typeface="Arial" panose="020B0604020202020204" pitchFamily="34" charset="0"/>
              </a:rPr>
              <a:t>When </a:t>
            </a:r>
            <a:r>
              <a:rPr lang="en-US" altLang="en-US" sz="4000" b="1" i="1" dirty="0">
                <a:solidFill>
                  <a:srgbClr val="C00000"/>
                </a:solidFill>
                <a:cs typeface="Arial" panose="020B0604020202020204" pitchFamily="34" charset="0"/>
              </a:rPr>
              <a:t>Giving</a:t>
            </a:r>
            <a:r>
              <a:rPr lang="en-US" altLang="en-US" sz="4000" b="1" dirty="0">
                <a:solidFill>
                  <a:srgbClr val="C00000"/>
                </a:solidFill>
                <a:cs typeface="Arial" panose="020B0604020202020204" pitchFamily="34" charset="0"/>
              </a:rPr>
              <a:t> Tough Feedback…</a:t>
            </a:r>
          </a:p>
        </p:txBody>
      </p:sp>
    </p:spTree>
    <p:extLst>
      <p:ext uri="{BB962C8B-B14F-4D97-AF65-F5344CB8AC3E}">
        <p14:creationId xmlns:p14="http://schemas.microsoft.com/office/powerpoint/2010/main" val="36204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34</a:t>
            </a:fld>
            <a:endParaRPr lang="en-US"/>
          </a:p>
        </p:txBody>
      </p:sp>
      <p:sp>
        <p:nvSpPr>
          <p:cNvPr id="5" name="Text Box 58"/>
          <p:cNvSpPr txBox="1">
            <a:spLocks noChangeArrowheads="1"/>
          </p:cNvSpPr>
          <p:nvPr/>
        </p:nvSpPr>
        <p:spPr bwMode="auto">
          <a:xfrm>
            <a:off x="571500" y="1230693"/>
            <a:ext cx="7772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cs typeface="Arial" panose="020B0604020202020204" pitchFamily="34" charset="0"/>
              </a:rPr>
              <a:t>Make sure you are ready</a:t>
            </a:r>
          </a:p>
          <a:p>
            <a:pPr eaLnBrk="1" hangingPunct="1">
              <a:spcAft>
                <a:spcPts val="1200"/>
              </a:spcAft>
              <a:buFont typeface="Arial" panose="020B0604020202020204" pitchFamily="34" charset="0"/>
              <a:buChar char="•"/>
            </a:pPr>
            <a:endParaRPr lang="en-US" altLang="en-US" sz="2600" dirty="0">
              <a:cs typeface="Arial" panose="020B0604020202020204" pitchFamily="34" charset="0"/>
            </a:endParaRPr>
          </a:p>
          <a:p>
            <a:pPr eaLnBrk="1" hangingPunct="1">
              <a:spcAft>
                <a:spcPts val="1200"/>
              </a:spcAft>
              <a:buFont typeface="Arial" panose="020B0604020202020204" pitchFamily="34" charset="0"/>
              <a:buChar char="•"/>
            </a:pPr>
            <a:r>
              <a:rPr lang="en-US" altLang="en-US" sz="2600" dirty="0">
                <a:cs typeface="Arial" panose="020B0604020202020204" pitchFamily="34" charset="0"/>
              </a:rPr>
              <a:t>Summarize to confirm your understanding (you don’t have to agree, but you should at least make sure you understand how the other person perceives things)</a:t>
            </a:r>
          </a:p>
          <a:p>
            <a:pPr eaLnBrk="1" hangingPunct="1">
              <a:spcAft>
                <a:spcPts val="1200"/>
              </a:spcAft>
              <a:buFont typeface="Arial" panose="020B0604020202020204" pitchFamily="34" charset="0"/>
              <a:buChar char="•"/>
            </a:pPr>
            <a:endParaRPr lang="en-US" altLang="en-US" sz="2600" dirty="0">
              <a:cs typeface="Arial" panose="020B0604020202020204" pitchFamily="34" charset="0"/>
            </a:endParaRPr>
          </a:p>
          <a:p>
            <a:pPr eaLnBrk="1" hangingPunct="1">
              <a:spcAft>
                <a:spcPts val="1200"/>
              </a:spcAft>
              <a:buFont typeface="Arial" panose="020B0604020202020204" pitchFamily="34" charset="0"/>
              <a:buChar char="•"/>
            </a:pPr>
            <a:r>
              <a:rPr lang="en-US" altLang="en-US" sz="2600" dirty="0">
                <a:cs typeface="Arial" panose="020B0604020202020204" pitchFamily="34" charset="0"/>
              </a:rPr>
              <a:t>Treat it like a gift (say “thanks” if their intention was to help and remember you get to decide what to do with the gift)</a:t>
            </a:r>
          </a:p>
        </p:txBody>
      </p:sp>
      <p:sp>
        <p:nvSpPr>
          <p:cNvPr id="6" name="Title 1"/>
          <p:cNvSpPr txBox="1">
            <a:spLocks/>
          </p:cNvSpPr>
          <p:nvPr/>
        </p:nvSpPr>
        <p:spPr bwMode="auto">
          <a:xfrm>
            <a:off x="304800" y="-228600"/>
            <a:ext cx="8534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C00000"/>
                </a:solidFill>
                <a:cs typeface="Arial" panose="020B0604020202020204" pitchFamily="34" charset="0"/>
              </a:rPr>
              <a:t>When </a:t>
            </a:r>
            <a:r>
              <a:rPr lang="en-US" altLang="en-US" sz="3600" b="1" i="1" dirty="0">
                <a:solidFill>
                  <a:srgbClr val="C00000"/>
                </a:solidFill>
                <a:cs typeface="Arial" panose="020B0604020202020204" pitchFamily="34" charset="0"/>
              </a:rPr>
              <a:t>Receiving </a:t>
            </a:r>
            <a:r>
              <a:rPr lang="en-US" altLang="en-US" sz="3600" b="1" dirty="0">
                <a:solidFill>
                  <a:srgbClr val="C00000"/>
                </a:solidFill>
                <a:cs typeface="Arial" panose="020B0604020202020204" pitchFamily="34" charset="0"/>
              </a:rPr>
              <a:t>Tough Feedback…</a:t>
            </a:r>
          </a:p>
        </p:txBody>
      </p:sp>
    </p:spTree>
    <p:extLst>
      <p:ext uri="{BB962C8B-B14F-4D97-AF65-F5344CB8AC3E}">
        <p14:creationId xmlns:p14="http://schemas.microsoft.com/office/powerpoint/2010/main" val="200762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4</a:t>
            </a:fld>
            <a:endParaRPr lang="en-US"/>
          </a:p>
        </p:txBody>
      </p:sp>
      <p:sp>
        <p:nvSpPr>
          <p:cNvPr id="9" name="Rectangle 8"/>
          <p:cNvSpPr>
            <a:spLocks noChangeArrowheads="1"/>
          </p:cNvSpPr>
          <p:nvPr/>
        </p:nvSpPr>
        <p:spPr bwMode="auto">
          <a:xfrm>
            <a:off x="304800" y="152400"/>
            <a:ext cx="8001000" cy="685800"/>
          </a:xfrm>
          <a:prstGeom prst="rect">
            <a:avLst/>
          </a:prstGeom>
          <a:noFill/>
          <a:ln w="9525">
            <a:noFill/>
            <a:miter lim="800000"/>
            <a:headEnd/>
            <a:tailEnd/>
          </a:ln>
        </p:spPr>
        <p:txBody>
          <a:bodyPr anchor="b"/>
          <a:lstStyle/>
          <a:p>
            <a:pPr algn="ctr"/>
            <a:r>
              <a:rPr lang="en-US" sz="3200" b="1" dirty="0">
                <a:solidFill>
                  <a:srgbClr val="C00000"/>
                </a:solidFill>
              </a:rPr>
              <a:t>Opening Thought</a:t>
            </a:r>
          </a:p>
        </p:txBody>
      </p:sp>
      <p:pic>
        <p:nvPicPr>
          <p:cNvPr id="8"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295400"/>
            <a:ext cx="8534400" cy="3046988"/>
          </a:xfrm>
          <a:prstGeom prst="rect">
            <a:avLst/>
          </a:prstGeom>
        </p:spPr>
        <p:txBody>
          <a:bodyPr wrap="square">
            <a:spAutoFit/>
          </a:bodyPr>
          <a:lstStyle/>
          <a:p>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“The most empowering leaders are those who engage a wide range of people.  That means being with them face-to-face; inquiring about their work, their families, their personal lives, and their careers; and being open and vulnerable with them.  This degree of intimacy with people they don’t know well makes some leaders uncomfortable, but it is a powerful means of establishing deeper connections.”</a:t>
            </a:r>
            <a:endParaRPr lang="en-US"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 name="Group 1"/>
          <p:cNvGrpSpPr/>
          <p:nvPr/>
        </p:nvGrpSpPr>
        <p:grpSpPr>
          <a:xfrm>
            <a:off x="3540125" y="4342388"/>
            <a:ext cx="4389858" cy="1108075"/>
            <a:chOff x="3540125" y="4342388"/>
            <a:chExt cx="4389858" cy="1108075"/>
          </a:xfrm>
        </p:grpSpPr>
        <p:pic>
          <p:nvPicPr>
            <p:cNvPr id="1026" name="Picture 2" descr="Image result for bill geo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0125" y="4342388"/>
              <a:ext cx="1108075" cy="1108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0600" y="4363997"/>
              <a:ext cx="3129383"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Bill George, former CEO</a:t>
              </a:r>
            </a:p>
            <a:p>
              <a:r>
                <a:rPr lang="en-US" sz="2000" b="1" dirty="0">
                  <a:latin typeface="Arial" panose="020B0604020202020204" pitchFamily="34" charset="0"/>
                  <a:cs typeface="Arial" panose="020B0604020202020204" pitchFamily="34" charset="0"/>
                </a:rPr>
                <a:t>Medtronic</a:t>
              </a:r>
            </a:p>
          </p:txBody>
        </p:sp>
      </p:grpSp>
    </p:spTree>
    <p:extLst>
      <p:ext uri="{BB962C8B-B14F-4D97-AF65-F5344CB8AC3E}">
        <p14:creationId xmlns:p14="http://schemas.microsoft.com/office/powerpoint/2010/main" val="34244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5</a:t>
            </a:fld>
            <a:endParaRPr lang="en-US"/>
          </a:p>
        </p:txBody>
      </p:sp>
      <p:sp>
        <p:nvSpPr>
          <p:cNvPr id="5" name="Freeform 3"/>
          <p:cNvSpPr>
            <a:spLocks/>
          </p:cNvSpPr>
          <p:nvPr/>
        </p:nvSpPr>
        <p:spPr bwMode="auto">
          <a:xfrm>
            <a:off x="1295400" y="1116906"/>
            <a:ext cx="6400800" cy="4140894"/>
          </a:xfrm>
          <a:custGeom>
            <a:avLst/>
            <a:gdLst>
              <a:gd name="T0" fmla="*/ 0 w 4253"/>
              <a:gd name="T1" fmla="*/ 2147483646 h 2463"/>
              <a:gd name="T2" fmla="*/ 2147483646 w 4253"/>
              <a:gd name="T3" fmla="*/ 2147483646 h 2463"/>
              <a:gd name="T4" fmla="*/ 2147483646 w 4253"/>
              <a:gd name="T5" fmla="*/ 2147483646 h 2463"/>
              <a:gd name="T6" fmla="*/ 2147483646 w 4253"/>
              <a:gd name="T7" fmla="*/ 2147483646 h 2463"/>
              <a:gd name="T8" fmla="*/ 2147483646 w 4253"/>
              <a:gd name="T9" fmla="*/ 2147483646 h 2463"/>
              <a:gd name="T10" fmla="*/ 2147483646 w 4253"/>
              <a:gd name="T11" fmla="*/ 2147483646 h 2463"/>
              <a:gd name="T12" fmla="*/ 2147483646 w 4253"/>
              <a:gd name="T13" fmla="*/ 2147483646 h 2463"/>
              <a:gd name="T14" fmla="*/ 2147483646 w 4253"/>
              <a:gd name="T15" fmla="*/ 2147483646 h 2463"/>
              <a:gd name="T16" fmla="*/ 2147483646 w 4253"/>
              <a:gd name="T17" fmla="*/ 2147483646 h 2463"/>
              <a:gd name="T18" fmla="*/ 2147483646 w 4253"/>
              <a:gd name="T19" fmla="*/ 2147483646 h 2463"/>
              <a:gd name="T20" fmla="*/ 2147483646 w 4253"/>
              <a:gd name="T21" fmla="*/ 2147483646 h 2463"/>
              <a:gd name="T22" fmla="*/ 2147483646 w 4253"/>
              <a:gd name="T23" fmla="*/ 2147483646 h 2463"/>
              <a:gd name="T24" fmla="*/ 2147483646 w 4253"/>
              <a:gd name="T25" fmla="*/ 2147483646 h 2463"/>
              <a:gd name="T26" fmla="*/ 2147483646 w 4253"/>
              <a:gd name="T27" fmla="*/ 2147483646 h 2463"/>
              <a:gd name="T28" fmla="*/ 2147483646 w 4253"/>
              <a:gd name="T29" fmla="*/ 2147483646 h 2463"/>
              <a:gd name="T30" fmla="*/ 2147483646 w 4253"/>
              <a:gd name="T31" fmla="*/ 2147483646 h 2463"/>
              <a:gd name="T32" fmla="*/ 2147483646 w 4253"/>
              <a:gd name="T33" fmla="*/ 2147483646 h 2463"/>
              <a:gd name="T34" fmla="*/ 2147483646 w 4253"/>
              <a:gd name="T35" fmla="*/ 2147483646 h 2463"/>
              <a:gd name="T36" fmla="*/ 2147483646 w 4253"/>
              <a:gd name="T37" fmla="*/ 2147483646 h 2463"/>
              <a:gd name="T38" fmla="*/ 2147483646 w 4253"/>
              <a:gd name="T39" fmla="*/ 2147483646 h 2463"/>
              <a:gd name="T40" fmla="*/ 2147483646 w 4253"/>
              <a:gd name="T41" fmla="*/ 2147483646 h 2463"/>
              <a:gd name="T42" fmla="*/ 2147483646 w 4253"/>
              <a:gd name="T43" fmla="*/ 2147483646 h 2463"/>
              <a:gd name="T44" fmla="*/ 2147483646 w 4253"/>
              <a:gd name="T45" fmla="*/ 2147483646 h 2463"/>
              <a:gd name="T46" fmla="*/ 2147483646 w 4253"/>
              <a:gd name="T47" fmla="*/ 2147483646 h 2463"/>
              <a:gd name="T48" fmla="*/ 2147483646 w 4253"/>
              <a:gd name="T49" fmla="*/ 2147483646 h 2463"/>
              <a:gd name="T50" fmla="*/ 2147483646 w 4253"/>
              <a:gd name="T51" fmla="*/ 2147483646 h 2463"/>
              <a:gd name="T52" fmla="*/ 2147483646 w 4253"/>
              <a:gd name="T53" fmla="*/ 2147483646 h 2463"/>
              <a:gd name="T54" fmla="*/ 2147483646 w 4253"/>
              <a:gd name="T55" fmla="*/ 2147483646 h 2463"/>
              <a:gd name="T56" fmla="*/ 2147483646 w 4253"/>
              <a:gd name="T57" fmla="*/ 2147483646 h 2463"/>
              <a:gd name="T58" fmla="*/ 2147483646 w 4253"/>
              <a:gd name="T59" fmla="*/ 0 h 2463"/>
              <a:gd name="T60" fmla="*/ 2147483646 w 4253"/>
              <a:gd name="T61" fmla="*/ 2147483646 h 2463"/>
              <a:gd name="T62" fmla="*/ 2147483646 w 4253"/>
              <a:gd name="T63" fmla="*/ 2147483646 h 2463"/>
              <a:gd name="T64" fmla="*/ 2147483646 w 4253"/>
              <a:gd name="T65" fmla="*/ 2147483646 h 2463"/>
              <a:gd name="T66" fmla="*/ 2147483646 w 4253"/>
              <a:gd name="T67" fmla="*/ 2147483646 h 2463"/>
              <a:gd name="T68" fmla="*/ 2147483646 w 4253"/>
              <a:gd name="T69" fmla="*/ 2147483646 h 2463"/>
              <a:gd name="T70" fmla="*/ 2147483646 w 4253"/>
              <a:gd name="T71" fmla="*/ 2147483646 h 2463"/>
              <a:gd name="T72" fmla="*/ 2147483646 w 4253"/>
              <a:gd name="T73" fmla="*/ 2147483646 h 2463"/>
              <a:gd name="T74" fmla="*/ 2147483646 w 4253"/>
              <a:gd name="T75" fmla="*/ 2147483646 h 2463"/>
              <a:gd name="T76" fmla="*/ 2147483646 w 4253"/>
              <a:gd name="T77" fmla="*/ 2147483646 h 2463"/>
              <a:gd name="T78" fmla="*/ 2147483646 w 4253"/>
              <a:gd name="T79" fmla="*/ 2147483646 h 2463"/>
              <a:gd name="T80" fmla="*/ 2147483646 w 4253"/>
              <a:gd name="T81" fmla="*/ 2147483646 h 2463"/>
              <a:gd name="T82" fmla="*/ 2147483646 w 4253"/>
              <a:gd name="T83" fmla="*/ 2147483646 h 2463"/>
              <a:gd name="T84" fmla="*/ 2147483646 w 4253"/>
              <a:gd name="T85" fmla="*/ 2147483646 h 2463"/>
              <a:gd name="T86" fmla="*/ 2147483646 w 4253"/>
              <a:gd name="T87" fmla="*/ 2147483646 h 2463"/>
              <a:gd name="T88" fmla="*/ 2147483646 w 4253"/>
              <a:gd name="T89" fmla="*/ 2147483646 h 2463"/>
              <a:gd name="T90" fmla="*/ 2147483646 w 4253"/>
              <a:gd name="T91" fmla="*/ 2147483646 h 2463"/>
              <a:gd name="T92" fmla="*/ 2147483646 w 4253"/>
              <a:gd name="T93" fmla="*/ 2147483646 h 2463"/>
              <a:gd name="T94" fmla="*/ 2147483646 w 4253"/>
              <a:gd name="T95" fmla="*/ 2147483646 h 2463"/>
              <a:gd name="T96" fmla="*/ 2147483646 w 4253"/>
              <a:gd name="T97" fmla="*/ 2147483646 h 2463"/>
              <a:gd name="T98" fmla="*/ 2147483646 w 4253"/>
              <a:gd name="T99" fmla="*/ 2147483646 h 2463"/>
              <a:gd name="T100" fmla="*/ 2147483646 w 4253"/>
              <a:gd name="T101" fmla="*/ 2147483646 h 2463"/>
              <a:gd name="T102" fmla="*/ 2147483646 w 4253"/>
              <a:gd name="T103" fmla="*/ 2147483646 h 2463"/>
              <a:gd name="T104" fmla="*/ 2147483646 w 4253"/>
              <a:gd name="T105" fmla="*/ 2147483646 h 2463"/>
              <a:gd name="T106" fmla="*/ 2147483646 w 4253"/>
              <a:gd name="T107" fmla="*/ 2147483646 h 2463"/>
              <a:gd name="T108" fmla="*/ 2147483646 w 4253"/>
              <a:gd name="T109" fmla="*/ 2147483646 h 2463"/>
              <a:gd name="T110" fmla="*/ 2147483646 w 4253"/>
              <a:gd name="T111" fmla="*/ 2147483646 h 2463"/>
              <a:gd name="T112" fmla="*/ 2147483646 w 4253"/>
              <a:gd name="T113" fmla="*/ 2147483646 h 2463"/>
              <a:gd name="T114" fmla="*/ 2147483646 w 4253"/>
              <a:gd name="T115" fmla="*/ 2147483646 h 2463"/>
              <a:gd name="T116" fmla="*/ 2147483646 w 4253"/>
              <a:gd name="T117" fmla="*/ 2147483646 h 2463"/>
              <a:gd name="T118" fmla="*/ 2147483646 w 4253"/>
              <a:gd name="T119" fmla="*/ 2147483646 h 2463"/>
              <a:gd name="T120" fmla="*/ 2147483646 w 4253"/>
              <a:gd name="T121" fmla="*/ 2147483646 h 2463"/>
              <a:gd name="T122" fmla="*/ 2147483646 w 4253"/>
              <a:gd name="T123" fmla="*/ 2147483646 h 2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253" h="2463">
                <a:moveTo>
                  <a:pt x="0" y="2428"/>
                </a:moveTo>
                <a:cubicBezTo>
                  <a:pt x="53" y="2425"/>
                  <a:pt x="157" y="2436"/>
                  <a:pt x="212" y="2392"/>
                </a:cubicBezTo>
                <a:cubicBezTo>
                  <a:pt x="232" y="2376"/>
                  <a:pt x="245" y="2353"/>
                  <a:pt x="266" y="2339"/>
                </a:cubicBezTo>
                <a:cubicBezTo>
                  <a:pt x="284" y="2327"/>
                  <a:pt x="319" y="2304"/>
                  <a:pt x="319" y="2304"/>
                </a:cubicBezTo>
                <a:cubicBezTo>
                  <a:pt x="369" y="2229"/>
                  <a:pt x="429" y="2154"/>
                  <a:pt x="469" y="2073"/>
                </a:cubicBezTo>
                <a:cubicBezTo>
                  <a:pt x="478" y="2054"/>
                  <a:pt x="476" y="2030"/>
                  <a:pt x="487" y="2011"/>
                </a:cubicBezTo>
                <a:cubicBezTo>
                  <a:pt x="505" y="1981"/>
                  <a:pt x="560" y="1959"/>
                  <a:pt x="593" y="1958"/>
                </a:cubicBezTo>
                <a:cubicBezTo>
                  <a:pt x="714" y="1955"/>
                  <a:pt x="836" y="1952"/>
                  <a:pt x="957" y="1949"/>
                </a:cubicBezTo>
                <a:cubicBezTo>
                  <a:pt x="1078" y="1907"/>
                  <a:pt x="964" y="1703"/>
                  <a:pt x="1019" y="1657"/>
                </a:cubicBezTo>
                <a:cubicBezTo>
                  <a:pt x="1047" y="1634"/>
                  <a:pt x="1063" y="1645"/>
                  <a:pt x="1090" y="1630"/>
                </a:cubicBezTo>
                <a:cubicBezTo>
                  <a:pt x="1109" y="1620"/>
                  <a:pt x="1125" y="1607"/>
                  <a:pt x="1143" y="1595"/>
                </a:cubicBezTo>
                <a:cubicBezTo>
                  <a:pt x="1161" y="1583"/>
                  <a:pt x="1196" y="1559"/>
                  <a:pt x="1196" y="1559"/>
                </a:cubicBezTo>
                <a:cubicBezTo>
                  <a:pt x="1215" y="1531"/>
                  <a:pt x="1239" y="1517"/>
                  <a:pt x="1258" y="1489"/>
                </a:cubicBezTo>
                <a:cubicBezTo>
                  <a:pt x="1278" y="1410"/>
                  <a:pt x="1276" y="1385"/>
                  <a:pt x="1285" y="1285"/>
                </a:cubicBezTo>
                <a:cubicBezTo>
                  <a:pt x="1289" y="1239"/>
                  <a:pt x="1286" y="1210"/>
                  <a:pt x="1329" y="1196"/>
                </a:cubicBezTo>
                <a:cubicBezTo>
                  <a:pt x="1363" y="1173"/>
                  <a:pt x="1385" y="1168"/>
                  <a:pt x="1426" y="1161"/>
                </a:cubicBezTo>
                <a:cubicBezTo>
                  <a:pt x="1460" y="1144"/>
                  <a:pt x="1491" y="1138"/>
                  <a:pt x="1515" y="1107"/>
                </a:cubicBezTo>
                <a:cubicBezTo>
                  <a:pt x="1528" y="1090"/>
                  <a:pt x="1538" y="1072"/>
                  <a:pt x="1550" y="1054"/>
                </a:cubicBezTo>
                <a:cubicBezTo>
                  <a:pt x="1556" y="1045"/>
                  <a:pt x="1568" y="1028"/>
                  <a:pt x="1568" y="1028"/>
                </a:cubicBezTo>
                <a:cubicBezTo>
                  <a:pt x="1618" y="879"/>
                  <a:pt x="1540" y="666"/>
                  <a:pt x="1639" y="523"/>
                </a:cubicBezTo>
                <a:cubicBezTo>
                  <a:pt x="1652" y="484"/>
                  <a:pt x="1658" y="459"/>
                  <a:pt x="1683" y="425"/>
                </a:cubicBezTo>
                <a:cubicBezTo>
                  <a:pt x="1689" y="407"/>
                  <a:pt x="1696" y="390"/>
                  <a:pt x="1701" y="372"/>
                </a:cubicBezTo>
                <a:cubicBezTo>
                  <a:pt x="1704" y="360"/>
                  <a:pt x="1702" y="346"/>
                  <a:pt x="1710" y="337"/>
                </a:cubicBezTo>
                <a:cubicBezTo>
                  <a:pt x="1724" y="321"/>
                  <a:pt x="1763" y="301"/>
                  <a:pt x="1763" y="301"/>
                </a:cubicBezTo>
                <a:cubicBezTo>
                  <a:pt x="1804" y="239"/>
                  <a:pt x="1755" y="300"/>
                  <a:pt x="1807" y="266"/>
                </a:cubicBezTo>
                <a:cubicBezTo>
                  <a:pt x="1876" y="221"/>
                  <a:pt x="1796" y="252"/>
                  <a:pt x="1861" y="230"/>
                </a:cubicBezTo>
                <a:cubicBezTo>
                  <a:pt x="1867" y="221"/>
                  <a:pt x="1870" y="211"/>
                  <a:pt x="1878" y="204"/>
                </a:cubicBezTo>
                <a:cubicBezTo>
                  <a:pt x="1894" y="190"/>
                  <a:pt x="1931" y="168"/>
                  <a:pt x="1931" y="168"/>
                </a:cubicBezTo>
                <a:cubicBezTo>
                  <a:pt x="1957" y="131"/>
                  <a:pt x="1951" y="113"/>
                  <a:pt x="1985" y="80"/>
                </a:cubicBezTo>
                <a:cubicBezTo>
                  <a:pt x="1994" y="53"/>
                  <a:pt x="2002" y="27"/>
                  <a:pt x="2011" y="0"/>
                </a:cubicBezTo>
                <a:cubicBezTo>
                  <a:pt x="2041" y="6"/>
                  <a:pt x="2070" y="11"/>
                  <a:pt x="2100" y="17"/>
                </a:cubicBezTo>
                <a:cubicBezTo>
                  <a:pt x="2118" y="21"/>
                  <a:pt x="2135" y="29"/>
                  <a:pt x="2153" y="35"/>
                </a:cubicBezTo>
                <a:cubicBezTo>
                  <a:pt x="2162" y="38"/>
                  <a:pt x="2180" y="44"/>
                  <a:pt x="2180" y="44"/>
                </a:cubicBezTo>
                <a:cubicBezTo>
                  <a:pt x="2208" y="64"/>
                  <a:pt x="2217" y="86"/>
                  <a:pt x="2250" y="97"/>
                </a:cubicBezTo>
                <a:cubicBezTo>
                  <a:pt x="2274" y="133"/>
                  <a:pt x="2297" y="135"/>
                  <a:pt x="2339" y="150"/>
                </a:cubicBezTo>
                <a:cubicBezTo>
                  <a:pt x="2403" y="173"/>
                  <a:pt x="2468" y="193"/>
                  <a:pt x="2534" y="212"/>
                </a:cubicBezTo>
                <a:cubicBezTo>
                  <a:pt x="2540" y="221"/>
                  <a:pt x="2547" y="229"/>
                  <a:pt x="2552" y="239"/>
                </a:cubicBezTo>
                <a:cubicBezTo>
                  <a:pt x="2556" y="247"/>
                  <a:pt x="2556" y="258"/>
                  <a:pt x="2561" y="266"/>
                </a:cubicBezTo>
                <a:cubicBezTo>
                  <a:pt x="2581" y="296"/>
                  <a:pt x="2602" y="309"/>
                  <a:pt x="2614" y="345"/>
                </a:cubicBezTo>
                <a:cubicBezTo>
                  <a:pt x="2623" y="398"/>
                  <a:pt x="2632" y="454"/>
                  <a:pt x="2649" y="505"/>
                </a:cubicBezTo>
                <a:cubicBezTo>
                  <a:pt x="2652" y="552"/>
                  <a:pt x="2653" y="600"/>
                  <a:pt x="2658" y="647"/>
                </a:cubicBezTo>
                <a:cubicBezTo>
                  <a:pt x="2659" y="656"/>
                  <a:pt x="2660" y="668"/>
                  <a:pt x="2667" y="673"/>
                </a:cubicBezTo>
                <a:cubicBezTo>
                  <a:pt x="2682" y="684"/>
                  <a:pt x="2720" y="691"/>
                  <a:pt x="2720" y="691"/>
                </a:cubicBezTo>
                <a:cubicBezTo>
                  <a:pt x="2751" y="737"/>
                  <a:pt x="2756" y="749"/>
                  <a:pt x="2773" y="797"/>
                </a:cubicBezTo>
                <a:cubicBezTo>
                  <a:pt x="2779" y="890"/>
                  <a:pt x="2769" y="955"/>
                  <a:pt x="2818" y="1028"/>
                </a:cubicBezTo>
                <a:cubicBezTo>
                  <a:pt x="2827" y="1057"/>
                  <a:pt x="2862" y="1107"/>
                  <a:pt x="2862" y="1107"/>
                </a:cubicBezTo>
                <a:cubicBezTo>
                  <a:pt x="2879" y="1159"/>
                  <a:pt x="2870" y="1188"/>
                  <a:pt x="2924" y="1196"/>
                </a:cubicBezTo>
                <a:cubicBezTo>
                  <a:pt x="2951" y="1200"/>
                  <a:pt x="2977" y="1202"/>
                  <a:pt x="3004" y="1205"/>
                </a:cubicBezTo>
                <a:cubicBezTo>
                  <a:pt x="3063" y="1229"/>
                  <a:pt x="3128" y="1245"/>
                  <a:pt x="3190" y="1258"/>
                </a:cubicBezTo>
                <a:cubicBezTo>
                  <a:pt x="3258" y="1328"/>
                  <a:pt x="3257" y="1418"/>
                  <a:pt x="3287" y="1506"/>
                </a:cubicBezTo>
                <a:cubicBezTo>
                  <a:pt x="3291" y="1560"/>
                  <a:pt x="3271" y="1624"/>
                  <a:pt x="3305" y="1666"/>
                </a:cubicBezTo>
                <a:cubicBezTo>
                  <a:pt x="3323" y="1689"/>
                  <a:pt x="3385" y="1701"/>
                  <a:pt x="3385" y="1701"/>
                </a:cubicBezTo>
                <a:cubicBezTo>
                  <a:pt x="3422" y="1727"/>
                  <a:pt x="3466" y="1740"/>
                  <a:pt x="3509" y="1754"/>
                </a:cubicBezTo>
                <a:cubicBezTo>
                  <a:pt x="3562" y="1792"/>
                  <a:pt x="3623" y="1814"/>
                  <a:pt x="3668" y="1861"/>
                </a:cubicBezTo>
                <a:cubicBezTo>
                  <a:pt x="3671" y="1870"/>
                  <a:pt x="3676" y="1878"/>
                  <a:pt x="3677" y="1887"/>
                </a:cubicBezTo>
                <a:cubicBezTo>
                  <a:pt x="3682" y="1925"/>
                  <a:pt x="3676" y="1965"/>
                  <a:pt x="3686" y="2002"/>
                </a:cubicBezTo>
                <a:cubicBezTo>
                  <a:pt x="3690" y="2015"/>
                  <a:pt x="3760" y="2042"/>
                  <a:pt x="3775" y="2047"/>
                </a:cubicBezTo>
                <a:cubicBezTo>
                  <a:pt x="3835" y="2087"/>
                  <a:pt x="3880" y="2113"/>
                  <a:pt x="3943" y="2144"/>
                </a:cubicBezTo>
                <a:cubicBezTo>
                  <a:pt x="3960" y="2169"/>
                  <a:pt x="4003" y="2219"/>
                  <a:pt x="4014" y="2251"/>
                </a:cubicBezTo>
                <a:cubicBezTo>
                  <a:pt x="4022" y="2274"/>
                  <a:pt x="4029" y="2310"/>
                  <a:pt x="4049" y="2330"/>
                </a:cubicBezTo>
                <a:cubicBezTo>
                  <a:pt x="4079" y="2360"/>
                  <a:pt x="4125" y="2388"/>
                  <a:pt x="4165" y="2401"/>
                </a:cubicBezTo>
                <a:cubicBezTo>
                  <a:pt x="4180" y="2416"/>
                  <a:pt x="4234" y="2463"/>
                  <a:pt x="4253" y="244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4"/>
          <p:cNvSpPr>
            <a:spLocks/>
          </p:cNvSpPr>
          <p:nvPr/>
        </p:nvSpPr>
        <p:spPr bwMode="auto">
          <a:xfrm>
            <a:off x="1600200" y="2578995"/>
            <a:ext cx="5751512" cy="376237"/>
          </a:xfrm>
          <a:custGeom>
            <a:avLst/>
            <a:gdLst>
              <a:gd name="T0" fmla="*/ 0 w 4831"/>
              <a:gd name="T1" fmla="*/ 26 h 315"/>
              <a:gd name="T2" fmla="*/ 36 w 4831"/>
              <a:gd name="T3" fmla="*/ 106 h 315"/>
              <a:gd name="T4" fmla="*/ 89 w 4831"/>
              <a:gd name="T5" fmla="*/ 124 h 315"/>
              <a:gd name="T6" fmla="*/ 275 w 4831"/>
              <a:gd name="T7" fmla="*/ 106 h 315"/>
              <a:gd name="T8" fmla="*/ 328 w 4831"/>
              <a:gd name="T9" fmla="*/ 80 h 315"/>
              <a:gd name="T10" fmla="*/ 381 w 4831"/>
              <a:gd name="T11" fmla="*/ 0 h 315"/>
              <a:gd name="T12" fmla="*/ 470 w 4831"/>
              <a:gd name="T13" fmla="*/ 53 h 315"/>
              <a:gd name="T14" fmla="*/ 727 w 4831"/>
              <a:gd name="T15" fmla="*/ 71 h 315"/>
              <a:gd name="T16" fmla="*/ 789 w 4831"/>
              <a:gd name="T17" fmla="*/ 0 h 315"/>
              <a:gd name="T18" fmla="*/ 824 w 4831"/>
              <a:gd name="T19" fmla="*/ 80 h 315"/>
              <a:gd name="T20" fmla="*/ 966 w 4831"/>
              <a:gd name="T21" fmla="*/ 151 h 315"/>
              <a:gd name="T22" fmla="*/ 1250 w 4831"/>
              <a:gd name="T23" fmla="*/ 97 h 315"/>
              <a:gd name="T24" fmla="*/ 1312 w 4831"/>
              <a:gd name="T25" fmla="*/ 88 h 315"/>
              <a:gd name="T26" fmla="*/ 1365 w 4831"/>
              <a:gd name="T27" fmla="*/ 124 h 315"/>
              <a:gd name="T28" fmla="*/ 1453 w 4831"/>
              <a:gd name="T29" fmla="*/ 142 h 315"/>
              <a:gd name="T30" fmla="*/ 1693 w 4831"/>
              <a:gd name="T31" fmla="*/ 133 h 315"/>
              <a:gd name="T32" fmla="*/ 1781 w 4831"/>
              <a:gd name="T33" fmla="*/ 88 h 315"/>
              <a:gd name="T34" fmla="*/ 1834 w 4831"/>
              <a:gd name="T35" fmla="*/ 80 h 315"/>
              <a:gd name="T36" fmla="*/ 1879 w 4831"/>
              <a:gd name="T37" fmla="*/ 133 h 315"/>
              <a:gd name="T38" fmla="*/ 2065 w 4831"/>
              <a:gd name="T39" fmla="*/ 168 h 315"/>
              <a:gd name="T40" fmla="*/ 2233 w 4831"/>
              <a:gd name="T41" fmla="*/ 159 h 315"/>
              <a:gd name="T42" fmla="*/ 2251 w 4831"/>
              <a:gd name="T43" fmla="*/ 133 h 315"/>
              <a:gd name="T44" fmla="*/ 2304 w 4831"/>
              <a:gd name="T45" fmla="*/ 97 h 315"/>
              <a:gd name="T46" fmla="*/ 2366 w 4831"/>
              <a:gd name="T47" fmla="*/ 151 h 315"/>
              <a:gd name="T48" fmla="*/ 2517 w 4831"/>
              <a:gd name="T49" fmla="*/ 213 h 315"/>
              <a:gd name="T50" fmla="*/ 2783 w 4831"/>
              <a:gd name="T51" fmla="*/ 213 h 315"/>
              <a:gd name="T52" fmla="*/ 2836 w 4831"/>
              <a:gd name="T53" fmla="*/ 177 h 315"/>
              <a:gd name="T54" fmla="*/ 2862 w 4831"/>
              <a:gd name="T55" fmla="*/ 159 h 315"/>
              <a:gd name="T56" fmla="*/ 3004 w 4831"/>
              <a:gd name="T57" fmla="*/ 230 h 315"/>
              <a:gd name="T58" fmla="*/ 3031 w 4831"/>
              <a:gd name="T59" fmla="*/ 239 h 315"/>
              <a:gd name="T60" fmla="*/ 3261 w 4831"/>
              <a:gd name="T61" fmla="*/ 230 h 315"/>
              <a:gd name="T62" fmla="*/ 3297 w 4831"/>
              <a:gd name="T63" fmla="*/ 151 h 315"/>
              <a:gd name="T64" fmla="*/ 3527 w 4831"/>
              <a:gd name="T65" fmla="*/ 257 h 315"/>
              <a:gd name="T66" fmla="*/ 3899 w 4831"/>
              <a:gd name="T67" fmla="*/ 266 h 315"/>
              <a:gd name="T68" fmla="*/ 3952 w 4831"/>
              <a:gd name="T69" fmla="*/ 248 h 315"/>
              <a:gd name="T70" fmla="*/ 4032 w 4831"/>
              <a:gd name="T71" fmla="*/ 186 h 315"/>
              <a:gd name="T72" fmla="*/ 4050 w 4831"/>
              <a:gd name="T73" fmla="*/ 133 h 315"/>
              <a:gd name="T74" fmla="*/ 4192 w 4831"/>
              <a:gd name="T75" fmla="*/ 221 h 315"/>
              <a:gd name="T76" fmla="*/ 4360 w 4831"/>
              <a:gd name="T77" fmla="*/ 213 h 315"/>
              <a:gd name="T78" fmla="*/ 4422 w 4831"/>
              <a:gd name="T79" fmla="*/ 168 h 315"/>
              <a:gd name="T80" fmla="*/ 4475 w 4831"/>
              <a:gd name="T81" fmla="*/ 151 h 315"/>
              <a:gd name="T82" fmla="*/ 4519 w 4831"/>
              <a:gd name="T83" fmla="*/ 106 h 315"/>
              <a:gd name="T84" fmla="*/ 4573 w 4831"/>
              <a:gd name="T85" fmla="*/ 124 h 315"/>
              <a:gd name="T86" fmla="*/ 4635 w 4831"/>
              <a:gd name="T87" fmla="*/ 133 h 315"/>
              <a:gd name="T88" fmla="*/ 4723 w 4831"/>
              <a:gd name="T89" fmla="*/ 124 h 315"/>
              <a:gd name="T90" fmla="*/ 4741 w 4831"/>
              <a:gd name="T91" fmla="*/ 97 h 315"/>
              <a:gd name="T92" fmla="*/ 4768 w 4831"/>
              <a:gd name="T93" fmla="*/ 88 h 315"/>
              <a:gd name="T94" fmla="*/ 4821 w 4831"/>
              <a:gd name="T95" fmla="*/ 53 h 315"/>
              <a:gd name="T96" fmla="*/ 4830 w 4831"/>
              <a:gd name="T97" fmla="*/ 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31" h="315">
                <a:moveTo>
                  <a:pt x="0" y="26"/>
                </a:moveTo>
                <a:cubicBezTo>
                  <a:pt x="3" y="36"/>
                  <a:pt x="17" y="94"/>
                  <a:pt x="36" y="106"/>
                </a:cubicBezTo>
                <a:cubicBezTo>
                  <a:pt x="52" y="116"/>
                  <a:pt x="89" y="124"/>
                  <a:pt x="89" y="124"/>
                </a:cubicBezTo>
                <a:cubicBezTo>
                  <a:pt x="151" y="120"/>
                  <a:pt x="218" y="131"/>
                  <a:pt x="275" y="106"/>
                </a:cubicBezTo>
                <a:cubicBezTo>
                  <a:pt x="371" y="64"/>
                  <a:pt x="235" y="107"/>
                  <a:pt x="328" y="80"/>
                </a:cubicBezTo>
                <a:cubicBezTo>
                  <a:pt x="354" y="54"/>
                  <a:pt x="369" y="35"/>
                  <a:pt x="381" y="0"/>
                </a:cubicBezTo>
                <a:cubicBezTo>
                  <a:pt x="415" y="17"/>
                  <a:pt x="435" y="41"/>
                  <a:pt x="470" y="53"/>
                </a:cubicBezTo>
                <a:cubicBezTo>
                  <a:pt x="543" y="104"/>
                  <a:pt x="647" y="75"/>
                  <a:pt x="727" y="71"/>
                </a:cubicBezTo>
                <a:cubicBezTo>
                  <a:pt x="746" y="41"/>
                  <a:pt x="769" y="29"/>
                  <a:pt x="789" y="0"/>
                </a:cubicBezTo>
                <a:cubicBezTo>
                  <a:pt x="798" y="27"/>
                  <a:pt x="803" y="59"/>
                  <a:pt x="824" y="80"/>
                </a:cubicBezTo>
                <a:cubicBezTo>
                  <a:pt x="863" y="119"/>
                  <a:pt x="921" y="121"/>
                  <a:pt x="966" y="151"/>
                </a:cubicBezTo>
                <a:cubicBezTo>
                  <a:pt x="1198" y="142"/>
                  <a:pt x="1135" y="173"/>
                  <a:pt x="1250" y="97"/>
                </a:cubicBezTo>
                <a:cubicBezTo>
                  <a:pt x="1268" y="38"/>
                  <a:pt x="1278" y="61"/>
                  <a:pt x="1312" y="88"/>
                </a:cubicBezTo>
                <a:cubicBezTo>
                  <a:pt x="1329" y="101"/>
                  <a:pt x="1347" y="112"/>
                  <a:pt x="1365" y="124"/>
                </a:cubicBezTo>
                <a:cubicBezTo>
                  <a:pt x="1390" y="141"/>
                  <a:pt x="1453" y="142"/>
                  <a:pt x="1453" y="142"/>
                </a:cubicBezTo>
                <a:cubicBezTo>
                  <a:pt x="1533" y="139"/>
                  <a:pt x="1614" y="145"/>
                  <a:pt x="1693" y="133"/>
                </a:cubicBezTo>
                <a:cubicBezTo>
                  <a:pt x="1726" y="128"/>
                  <a:pt x="1749" y="96"/>
                  <a:pt x="1781" y="88"/>
                </a:cubicBezTo>
                <a:cubicBezTo>
                  <a:pt x="1803" y="74"/>
                  <a:pt x="1809" y="60"/>
                  <a:pt x="1834" y="80"/>
                </a:cubicBezTo>
                <a:cubicBezTo>
                  <a:pt x="1921" y="150"/>
                  <a:pt x="1769" y="59"/>
                  <a:pt x="1879" y="133"/>
                </a:cubicBezTo>
                <a:cubicBezTo>
                  <a:pt x="1922" y="162"/>
                  <a:pt x="2024" y="164"/>
                  <a:pt x="2065" y="168"/>
                </a:cubicBezTo>
                <a:cubicBezTo>
                  <a:pt x="2121" y="165"/>
                  <a:pt x="2178" y="169"/>
                  <a:pt x="2233" y="159"/>
                </a:cubicBezTo>
                <a:cubicBezTo>
                  <a:pt x="2243" y="157"/>
                  <a:pt x="2243" y="140"/>
                  <a:pt x="2251" y="133"/>
                </a:cubicBezTo>
                <a:cubicBezTo>
                  <a:pt x="2267" y="119"/>
                  <a:pt x="2304" y="97"/>
                  <a:pt x="2304" y="97"/>
                </a:cubicBezTo>
                <a:cubicBezTo>
                  <a:pt x="2352" y="113"/>
                  <a:pt x="2322" y="121"/>
                  <a:pt x="2366" y="151"/>
                </a:cubicBezTo>
                <a:cubicBezTo>
                  <a:pt x="2401" y="201"/>
                  <a:pt x="2460" y="205"/>
                  <a:pt x="2517" y="213"/>
                </a:cubicBezTo>
                <a:cubicBezTo>
                  <a:pt x="2612" y="242"/>
                  <a:pt x="2597" y="241"/>
                  <a:pt x="2783" y="213"/>
                </a:cubicBezTo>
                <a:cubicBezTo>
                  <a:pt x="2804" y="210"/>
                  <a:pt x="2818" y="189"/>
                  <a:pt x="2836" y="177"/>
                </a:cubicBezTo>
                <a:cubicBezTo>
                  <a:pt x="2845" y="171"/>
                  <a:pt x="2862" y="159"/>
                  <a:pt x="2862" y="159"/>
                </a:cubicBezTo>
                <a:cubicBezTo>
                  <a:pt x="2947" y="221"/>
                  <a:pt x="2899" y="196"/>
                  <a:pt x="3004" y="230"/>
                </a:cubicBezTo>
                <a:cubicBezTo>
                  <a:pt x="3013" y="233"/>
                  <a:pt x="3031" y="239"/>
                  <a:pt x="3031" y="239"/>
                </a:cubicBezTo>
                <a:cubicBezTo>
                  <a:pt x="3108" y="236"/>
                  <a:pt x="3185" y="241"/>
                  <a:pt x="3261" y="230"/>
                </a:cubicBezTo>
                <a:cubicBezTo>
                  <a:pt x="3290" y="226"/>
                  <a:pt x="3297" y="151"/>
                  <a:pt x="3297" y="151"/>
                </a:cubicBezTo>
                <a:cubicBezTo>
                  <a:pt x="3358" y="212"/>
                  <a:pt x="3442" y="245"/>
                  <a:pt x="3527" y="257"/>
                </a:cubicBezTo>
                <a:cubicBezTo>
                  <a:pt x="3668" y="315"/>
                  <a:pt x="3586" y="288"/>
                  <a:pt x="3899" y="266"/>
                </a:cubicBezTo>
                <a:cubicBezTo>
                  <a:pt x="3918" y="265"/>
                  <a:pt x="3952" y="248"/>
                  <a:pt x="3952" y="248"/>
                </a:cubicBezTo>
                <a:cubicBezTo>
                  <a:pt x="3980" y="227"/>
                  <a:pt x="4017" y="219"/>
                  <a:pt x="4032" y="186"/>
                </a:cubicBezTo>
                <a:cubicBezTo>
                  <a:pt x="4040" y="169"/>
                  <a:pt x="4050" y="133"/>
                  <a:pt x="4050" y="133"/>
                </a:cubicBezTo>
                <a:cubicBezTo>
                  <a:pt x="4086" y="185"/>
                  <a:pt x="4132" y="208"/>
                  <a:pt x="4192" y="221"/>
                </a:cubicBezTo>
                <a:cubicBezTo>
                  <a:pt x="4248" y="218"/>
                  <a:pt x="4304" y="220"/>
                  <a:pt x="4360" y="213"/>
                </a:cubicBezTo>
                <a:cubicBezTo>
                  <a:pt x="4452" y="202"/>
                  <a:pt x="4369" y="201"/>
                  <a:pt x="4422" y="168"/>
                </a:cubicBezTo>
                <a:cubicBezTo>
                  <a:pt x="4438" y="158"/>
                  <a:pt x="4475" y="151"/>
                  <a:pt x="4475" y="151"/>
                </a:cubicBezTo>
                <a:cubicBezTo>
                  <a:pt x="4482" y="140"/>
                  <a:pt x="4500" y="106"/>
                  <a:pt x="4519" y="106"/>
                </a:cubicBezTo>
                <a:cubicBezTo>
                  <a:pt x="4538" y="106"/>
                  <a:pt x="4555" y="118"/>
                  <a:pt x="4573" y="124"/>
                </a:cubicBezTo>
                <a:cubicBezTo>
                  <a:pt x="4593" y="131"/>
                  <a:pt x="4614" y="130"/>
                  <a:pt x="4635" y="133"/>
                </a:cubicBezTo>
                <a:cubicBezTo>
                  <a:pt x="4664" y="130"/>
                  <a:pt x="4695" y="133"/>
                  <a:pt x="4723" y="124"/>
                </a:cubicBezTo>
                <a:cubicBezTo>
                  <a:pt x="4733" y="121"/>
                  <a:pt x="4733" y="104"/>
                  <a:pt x="4741" y="97"/>
                </a:cubicBezTo>
                <a:cubicBezTo>
                  <a:pt x="4748" y="91"/>
                  <a:pt x="4760" y="93"/>
                  <a:pt x="4768" y="88"/>
                </a:cubicBezTo>
                <a:cubicBezTo>
                  <a:pt x="4787" y="78"/>
                  <a:pt x="4821" y="53"/>
                  <a:pt x="4821" y="53"/>
                </a:cubicBezTo>
                <a:cubicBezTo>
                  <a:pt x="4831" y="23"/>
                  <a:pt x="4830" y="35"/>
                  <a:pt x="4830" y="18"/>
                </a:cubicBezTo>
              </a:path>
            </a:pathLst>
          </a:custGeom>
          <a:noFill/>
          <a:ln w="57150" cmpd="sng">
            <a:solidFill>
              <a:schemeClr val="accent5">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a:latin typeface="+mn-lt"/>
            </a:endParaRPr>
          </a:p>
        </p:txBody>
      </p:sp>
      <p:sp>
        <p:nvSpPr>
          <p:cNvPr id="7" name="Text Box 5"/>
          <p:cNvSpPr txBox="1">
            <a:spLocks noChangeArrowheads="1"/>
          </p:cNvSpPr>
          <p:nvPr/>
        </p:nvSpPr>
        <p:spPr bwMode="auto">
          <a:xfrm>
            <a:off x="1027112" y="3012382"/>
            <a:ext cx="22018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rgbClr val="008000"/>
                </a:solidFill>
                <a:latin typeface="Arial" panose="020B0604020202020204" pitchFamily="34" charset="0"/>
                <a:cs typeface="Arial" panose="020B0604020202020204" pitchFamily="34" charset="0"/>
              </a:rPr>
              <a:t>Relationships</a:t>
            </a:r>
          </a:p>
        </p:txBody>
      </p:sp>
      <p:sp>
        <p:nvSpPr>
          <p:cNvPr id="8" name="Text Box 6"/>
          <p:cNvSpPr txBox="1">
            <a:spLocks noChangeArrowheads="1"/>
          </p:cNvSpPr>
          <p:nvPr/>
        </p:nvSpPr>
        <p:spPr bwMode="auto">
          <a:xfrm>
            <a:off x="2300287" y="1491557"/>
            <a:ext cx="10366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rgbClr val="FF0000"/>
                </a:solidFill>
                <a:latin typeface="Arial" panose="020B0604020202020204" pitchFamily="34" charset="0"/>
                <a:cs typeface="Arial" panose="020B0604020202020204" pitchFamily="34" charset="0"/>
              </a:rPr>
              <a:t>Tasks</a:t>
            </a:r>
          </a:p>
        </p:txBody>
      </p:sp>
      <p:cxnSp>
        <p:nvCxnSpPr>
          <p:cNvPr id="9" name="Straight Arrow Connector 8"/>
          <p:cNvCxnSpPr/>
          <p:nvPr/>
        </p:nvCxnSpPr>
        <p:spPr>
          <a:xfrm>
            <a:off x="3394075" y="1709045"/>
            <a:ext cx="425450" cy="174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563812" y="3525145"/>
            <a:ext cx="509588" cy="95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 Box 6"/>
          <p:cNvSpPr txBox="1">
            <a:spLocks noChangeArrowheads="1"/>
          </p:cNvSpPr>
          <p:nvPr/>
        </p:nvSpPr>
        <p:spPr bwMode="auto">
          <a:xfrm>
            <a:off x="3876675" y="1542871"/>
            <a:ext cx="14863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b="1" dirty="0">
                <a:solidFill>
                  <a:srgbClr val="FF0000"/>
                </a:solidFill>
                <a:latin typeface="Arial" panose="020B0604020202020204" pitchFamily="34" charset="0"/>
                <a:cs typeface="Arial" panose="020B0604020202020204" pitchFamily="34" charset="0"/>
              </a:rPr>
              <a:t>Results</a:t>
            </a:r>
          </a:p>
          <a:p>
            <a:pPr eaLnBrk="1" hangingPunct="1">
              <a:buFont typeface="Arial" panose="020B0604020202020204" pitchFamily="34" charset="0"/>
              <a:buChar char="•"/>
            </a:pPr>
            <a:r>
              <a:rPr lang="en-US" altLang="en-US" b="1" dirty="0">
                <a:solidFill>
                  <a:srgbClr val="FF0000"/>
                </a:solidFill>
                <a:latin typeface="Arial" panose="020B0604020202020204" pitchFamily="34" charset="0"/>
                <a:cs typeface="Arial" panose="020B0604020202020204" pitchFamily="34" charset="0"/>
              </a:rPr>
              <a:t>Outcomes</a:t>
            </a:r>
          </a:p>
          <a:p>
            <a:pPr eaLnBrk="1" hangingPunct="1">
              <a:buFont typeface="Arial" panose="020B0604020202020204" pitchFamily="34" charset="0"/>
              <a:buChar char="•"/>
            </a:pPr>
            <a:r>
              <a:rPr lang="en-US" altLang="en-US" b="1" dirty="0">
                <a:solidFill>
                  <a:srgbClr val="FF0000"/>
                </a:solidFill>
                <a:latin typeface="Arial" panose="020B0604020202020204" pitchFamily="34" charset="0"/>
                <a:cs typeface="Arial" panose="020B0604020202020204" pitchFamily="34" charset="0"/>
              </a:rPr>
              <a:t>Tasks</a:t>
            </a:r>
          </a:p>
          <a:p>
            <a:pPr eaLnBrk="1" hangingPunct="1">
              <a:buFont typeface="Arial" panose="020B0604020202020204" pitchFamily="34" charset="0"/>
              <a:buChar char="•"/>
            </a:pPr>
            <a:r>
              <a:rPr lang="en-US" altLang="en-US" b="1" dirty="0">
                <a:solidFill>
                  <a:srgbClr val="FF0000"/>
                </a:solidFill>
                <a:latin typeface="Arial" panose="020B0604020202020204" pitchFamily="34" charset="0"/>
                <a:cs typeface="Arial" panose="020B0604020202020204" pitchFamily="34" charset="0"/>
              </a:rPr>
              <a:t>“What”</a:t>
            </a:r>
          </a:p>
        </p:txBody>
      </p:sp>
      <p:sp>
        <p:nvSpPr>
          <p:cNvPr id="12" name="Text Box 5"/>
          <p:cNvSpPr txBox="1">
            <a:spLocks noChangeArrowheads="1"/>
          </p:cNvSpPr>
          <p:nvPr/>
        </p:nvSpPr>
        <p:spPr bwMode="auto">
          <a:xfrm>
            <a:off x="3733800" y="2888557"/>
            <a:ext cx="18710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b="1" dirty="0">
                <a:solidFill>
                  <a:srgbClr val="008000"/>
                </a:solidFill>
                <a:latin typeface="Arial" panose="020B0604020202020204" pitchFamily="34" charset="0"/>
                <a:cs typeface="Arial" panose="020B0604020202020204" pitchFamily="34" charset="0"/>
              </a:rPr>
              <a:t>Relationships</a:t>
            </a:r>
          </a:p>
          <a:p>
            <a:pPr eaLnBrk="1" hangingPunct="1">
              <a:buFont typeface="Arial" panose="020B0604020202020204" pitchFamily="34" charset="0"/>
              <a:buChar char="•"/>
            </a:pPr>
            <a:r>
              <a:rPr lang="en-US" altLang="en-US" b="1" dirty="0">
                <a:solidFill>
                  <a:srgbClr val="008000"/>
                </a:solidFill>
                <a:latin typeface="Arial" panose="020B0604020202020204" pitchFamily="34" charset="0"/>
                <a:cs typeface="Arial" panose="020B0604020202020204" pitchFamily="34" charset="0"/>
              </a:rPr>
              <a:t>Process</a:t>
            </a:r>
          </a:p>
          <a:p>
            <a:pPr eaLnBrk="1" hangingPunct="1">
              <a:buFont typeface="Arial" panose="020B0604020202020204" pitchFamily="34" charset="0"/>
              <a:buChar char="•"/>
            </a:pPr>
            <a:r>
              <a:rPr lang="en-US" altLang="en-US" b="1" dirty="0">
                <a:solidFill>
                  <a:srgbClr val="008000"/>
                </a:solidFill>
                <a:latin typeface="Arial" panose="020B0604020202020204" pitchFamily="34" charset="0"/>
                <a:cs typeface="Arial" panose="020B0604020202020204" pitchFamily="34" charset="0"/>
              </a:rPr>
              <a:t>Listening</a:t>
            </a:r>
          </a:p>
          <a:p>
            <a:pPr eaLnBrk="1" hangingPunct="1">
              <a:buFont typeface="Arial" panose="020B0604020202020204" pitchFamily="34" charset="0"/>
              <a:buChar char="•"/>
            </a:pPr>
            <a:r>
              <a:rPr lang="en-US" altLang="en-US" b="1" dirty="0">
                <a:solidFill>
                  <a:srgbClr val="008000"/>
                </a:solidFill>
                <a:latin typeface="Arial" panose="020B0604020202020204" pitchFamily="34" charset="0"/>
                <a:cs typeface="Arial" panose="020B0604020202020204" pitchFamily="34" charset="0"/>
              </a:rPr>
              <a:t>“How”</a:t>
            </a:r>
          </a:p>
          <a:p>
            <a:pPr eaLnBrk="1" hangingPunct="1">
              <a:buFont typeface="Arial" panose="020B0604020202020204" pitchFamily="34" charset="0"/>
              <a:buChar char="•"/>
            </a:pPr>
            <a:endParaRPr lang="en-US" altLang="en-US" b="1" dirty="0">
              <a:solidFill>
                <a:srgbClr val="008000"/>
              </a:solidFill>
              <a:latin typeface="Arial" panose="020B0604020202020204" pitchFamily="34" charset="0"/>
              <a:cs typeface="Arial" panose="020B0604020202020204" pitchFamily="34" charset="0"/>
            </a:endParaRPr>
          </a:p>
        </p:txBody>
      </p:sp>
      <p:sp>
        <p:nvSpPr>
          <p:cNvPr id="13" name="Text Box 5"/>
          <p:cNvSpPr txBox="1">
            <a:spLocks noChangeArrowheads="1"/>
          </p:cNvSpPr>
          <p:nvPr/>
        </p:nvSpPr>
        <p:spPr bwMode="auto">
          <a:xfrm rot="19157121">
            <a:off x="3872386" y="4364824"/>
            <a:ext cx="14430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i="1" dirty="0">
                <a:solidFill>
                  <a:srgbClr val="008000"/>
                </a:solidFill>
                <a:latin typeface="Arial" panose="020B0604020202020204" pitchFamily="34" charset="0"/>
                <a:cs typeface="Arial" panose="020B0604020202020204" pitchFamily="34" charset="0"/>
              </a:rPr>
              <a:t>Culture</a:t>
            </a:r>
          </a:p>
        </p:txBody>
      </p:sp>
      <p:sp>
        <p:nvSpPr>
          <p:cNvPr id="15" name="Rectangle 14"/>
          <p:cNvSpPr>
            <a:spLocks noChangeArrowheads="1"/>
          </p:cNvSpPr>
          <p:nvPr/>
        </p:nvSpPr>
        <p:spPr bwMode="auto">
          <a:xfrm>
            <a:off x="0" y="74713"/>
            <a:ext cx="8001000" cy="685800"/>
          </a:xfrm>
          <a:prstGeom prst="rect">
            <a:avLst/>
          </a:prstGeom>
          <a:noFill/>
          <a:ln w="9525">
            <a:noFill/>
            <a:miter lim="800000"/>
            <a:headEnd/>
            <a:tailEnd/>
          </a:ln>
        </p:spPr>
        <p:txBody>
          <a:bodyPr anchor="b"/>
          <a:lstStyle/>
          <a:p>
            <a:pPr algn="ctr"/>
            <a:r>
              <a:rPr lang="en-US" sz="3200" b="1" dirty="0">
                <a:solidFill>
                  <a:srgbClr val="C00000"/>
                </a:solidFill>
              </a:rPr>
              <a:t>Low E.Q. Shows up as “Culture”</a:t>
            </a:r>
          </a:p>
        </p:txBody>
      </p:sp>
      <p:pic>
        <p:nvPicPr>
          <p:cNvPr id="1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8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6</a:t>
            </a:fld>
            <a:endParaRPr lang="en-US"/>
          </a:p>
        </p:txBody>
      </p:sp>
      <p:sp>
        <p:nvSpPr>
          <p:cNvPr id="5" name="Rectangle 4"/>
          <p:cNvSpPr>
            <a:spLocks noChangeArrowheads="1"/>
          </p:cNvSpPr>
          <p:nvPr/>
        </p:nvSpPr>
        <p:spPr bwMode="auto">
          <a:xfrm>
            <a:off x="152400" y="175097"/>
            <a:ext cx="8001000" cy="685800"/>
          </a:xfrm>
          <a:prstGeom prst="rect">
            <a:avLst/>
          </a:prstGeom>
          <a:noFill/>
          <a:ln w="9525">
            <a:noFill/>
            <a:miter lim="800000"/>
            <a:headEnd/>
            <a:tailEnd/>
          </a:ln>
        </p:spPr>
        <p:txBody>
          <a:bodyPr anchor="b"/>
          <a:lstStyle/>
          <a:p>
            <a:pPr algn="ctr"/>
            <a:r>
              <a:rPr lang="en-US" sz="4000" b="1" dirty="0">
                <a:solidFill>
                  <a:srgbClr val="C00000"/>
                </a:solidFill>
              </a:rPr>
              <a:t>Where are we going?</a:t>
            </a:r>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1828800"/>
            <a:ext cx="7213834" cy="2677656"/>
          </a:xfrm>
          <a:prstGeom prst="rect">
            <a:avLst/>
          </a:prstGeom>
          <a:noFill/>
        </p:spPr>
        <p:txBody>
          <a:bodyPr wrap="none" rtlCol="0">
            <a:spAutoFit/>
          </a:bodyPr>
          <a:lstStyle/>
          <a:p>
            <a:pPr marL="457200" indent="-457200">
              <a:buFont typeface="+mj-lt"/>
              <a:buAutoNum type="arabicPeriod"/>
            </a:pPr>
            <a:r>
              <a:rPr lang="en-US" sz="2800" b="1" dirty="0">
                <a:latin typeface="Arial" panose="020B0604020202020204" pitchFamily="34" charset="0"/>
                <a:cs typeface="Arial" panose="020B0604020202020204" pitchFamily="34" charset="0"/>
              </a:rPr>
              <a:t>Emotional Intelligence – what is it?</a:t>
            </a:r>
          </a:p>
          <a:p>
            <a:pPr marL="457200" indent="-457200">
              <a:buFont typeface="+mj-lt"/>
              <a:buAutoNum type="arabicPeriod"/>
            </a:pPr>
            <a:endParaRPr lang="en-US" sz="2800" b="1" dirty="0">
              <a:latin typeface="Arial" panose="020B0604020202020204" pitchFamily="34" charset="0"/>
              <a:cs typeface="Arial" panose="020B0604020202020204" pitchFamily="34" charset="0"/>
            </a:endParaRPr>
          </a:p>
          <a:p>
            <a:pPr marL="457200" indent="-457200">
              <a:buFont typeface="+mj-lt"/>
              <a:buAutoNum type="arabicPeriod"/>
            </a:pPr>
            <a:r>
              <a:rPr lang="en-US" sz="2800" b="1" dirty="0">
                <a:latin typeface="Arial" panose="020B0604020202020204" pitchFamily="34" charset="0"/>
                <a:cs typeface="Arial" panose="020B0604020202020204" pitchFamily="34" charset="0"/>
              </a:rPr>
              <a:t>Coaching situations requiring high EQ</a:t>
            </a:r>
          </a:p>
          <a:p>
            <a:pPr marL="457200" indent="-457200">
              <a:buFont typeface="+mj-lt"/>
              <a:buAutoNum type="arabicPeriod"/>
            </a:pPr>
            <a:endParaRPr lang="en-US" sz="2800" b="1" dirty="0">
              <a:latin typeface="Arial" panose="020B0604020202020204" pitchFamily="34" charset="0"/>
              <a:cs typeface="Arial" panose="020B0604020202020204" pitchFamily="34" charset="0"/>
            </a:endParaRPr>
          </a:p>
          <a:p>
            <a:pPr marL="457200" indent="-457200">
              <a:buFont typeface="+mj-lt"/>
              <a:buAutoNum type="arabicPeriod"/>
            </a:pPr>
            <a:r>
              <a:rPr lang="en-US" sz="2800" b="1" dirty="0">
                <a:latin typeface="Arial" panose="020B0604020202020204" pitchFamily="34" charset="0"/>
                <a:cs typeface="Arial" panose="020B0604020202020204" pitchFamily="34" charset="0"/>
              </a:rPr>
              <a:t>Final thoughts</a:t>
            </a: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77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7</a:t>
            </a:fld>
            <a:endParaRPr lang="en-US"/>
          </a:p>
        </p:txBody>
      </p:sp>
      <p:pic>
        <p:nvPicPr>
          <p:cNvPr id="6"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76200"/>
            <a:ext cx="838200" cy="945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2133600"/>
            <a:ext cx="1244251" cy="1815882"/>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Rich </a:t>
            </a:r>
          </a:p>
          <a:p>
            <a:r>
              <a:rPr lang="en-US" sz="2800" b="1" dirty="0">
                <a:latin typeface="Arial" panose="020B0604020202020204" pitchFamily="34" charset="0"/>
                <a:cs typeface="Arial" panose="020B0604020202020204" pitchFamily="34" charset="0"/>
              </a:rPr>
              <a:t>shuts </a:t>
            </a:r>
          </a:p>
          <a:p>
            <a:r>
              <a:rPr lang="en-US" sz="2800" b="1" dirty="0">
                <a:latin typeface="Arial" panose="020B0604020202020204" pitchFamily="34" charset="0"/>
                <a:cs typeface="Arial" panose="020B0604020202020204" pitchFamily="34" charset="0"/>
              </a:rPr>
              <a:t>down!</a:t>
            </a:r>
          </a:p>
          <a:p>
            <a:endParaRPr lang="en-US" sz="2800" b="1" dirty="0">
              <a:latin typeface="Arial" panose="020B0604020202020204" pitchFamily="34" charset="0"/>
              <a:cs typeface="Arial" panose="020B0604020202020204" pitchFamily="34" charset="0"/>
            </a:endParaRPr>
          </a:p>
        </p:txBody>
      </p:sp>
      <p:pic>
        <p:nvPicPr>
          <p:cNvPr id="2050" name="Picture 2" descr="Image result for stunned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251" y="1143000"/>
            <a:ext cx="5234505" cy="487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37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8</a:t>
            </a:fld>
            <a:endParaRPr lang="en-US"/>
          </a:p>
        </p:txBody>
      </p:sp>
      <p:sp>
        <p:nvSpPr>
          <p:cNvPr id="5" name="Rectangle 8"/>
          <p:cNvSpPr>
            <a:spLocks noChangeArrowheads="1"/>
          </p:cNvSpPr>
          <p:nvPr/>
        </p:nvSpPr>
        <p:spPr bwMode="auto">
          <a:xfrm>
            <a:off x="457200" y="106148"/>
            <a:ext cx="8001000" cy="685800"/>
          </a:xfrm>
          <a:prstGeom prst="rect">
            <a:avLst/>
          </a:prstGeom>
          <a:noFill/>
          <a:ln w="9525">
            <a:noFill/>
            <a:miter lim="800000"/>
            <a:headEnd/>
            <a:tailEnd/>
          </a:ln>
        </p:spPr>
        <p:txBody>
          <a:bodyPr anchor="b"/>
          <a:lstStyle/>
          <a:p>
            <a:pPr algn="ctr"/>
            <a:r>
              <a:rPr lang="en-US" sz="4000" b="1" dirty="0">
                <a:solidFill>
                  <a:srgbClr val="C00000"/>
                </a:solidFill>
              </a:rPr>
              <a:t>Emotional Intelligence</a:t>
            </a:r>
          </a:p>
        </p:txBody>
      </p:sp>
      <p:sp>
        <p:nvSpPr>
          <p:cNvPr id="6" name="TextBox 5"/>
          <p:cNvSpPr txBox="1"/>
          <p:nvPr/>
        </p:nvSpPr>
        <p:spPr>
          <a:xfrm>
            <a:off x="1295400" y="1447800"/>
            <a:ext cx="2905604" cy="461665"/>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Arial" pitchFamily="34" charset="0"/>
                <a:cs typeface="Arial" pitchFamily="34" charset="0"/>
              </a:rPr>
              <a:t>Self Awareness</a:t>
            </a:r>
          </a:p>
        </p:txBody>
      </p:sp>
      <p:sp>
        <p:nvSpPr>
          <p:cNvPr id="2" name="Left Brace 1"/>
          <p:cNvSpPr/>
          <p:nvPr/>
        </p:nvSpPr>
        <p:spPr>
          <a:xfrm>
            <a:off x="850066" y="1412360"/>
            <a:ext cx="457200" cy="2157443"/>
          </a:xfrm>
          <a:prstGeom prst="leftBrace">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a:off x="850066" y="4143964"/>
            <a:ext cx="457200" cy="1345746"/>
          </a:xfrm>
          <a:prstGeom prst="leftBrace">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174926" y="2301180"/>
            <a:ext cx="533159" cy="369332"/>
          </a:xfrm>
          <a:prstGeom prst="rect">
            <a:avLst/>
          </a:prstGeom>
          <a:noFill/>
        </p:spPr>
        <p:txBody>
          <a:bodyPr wrap="none" rtlCol="0">
            <a:spAutoFit/>
          </a:bodyPr>
          <a:lstStyle/>
          <a:p>
            <a:r>
              <a:rPr lang="en-US" b="1" i="1" dirty="0"/>
              <a:t>You</a:t>
            </a:r>
          </a:p>
        </p:txBody>
      </p:sp>
      <p:sp>
        <p:nvSpPr>
          <p:cNvPr id="8" name="TextBox 7"/>
          <p:cNvSpPr txBox="1"/>
          <p:nvPr/>
        </p:nvSpPr>
        <p:spPr>
          <a:xfrm>
            <a:off x="108915" y="4447505"/>
            <a:ext cx="829458" cy="369332"/>
          </a:xfrm>
          <a:prstGeom prst="rect">
            <a:avLst/>
          </a:prstGeom>
          <a:noFill/>
        </p:spPr>
        <p:txBody>
          <a:bodyPr wrap="none" rtlCol="0">
            <a:spAutoFit/>
          </a:bodyPr>
          <a:lstStyle/>
          <a:p>
            <a:r>
              <a:rPr lang="en-US" b="1" i="1" dirty="0"/>
              <a:t>Others</a:t>
            </a:r>
          </a:p>
        </p:txBody>
      </p:sp>
      <p:pic>
        <p:nvPicPr>
          <p:cNvPr id="9" name="Picture 2" descr="http://career.iresearchnet.com/wp-content/uploads/2015/03/Emotional-Intelligence.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5395"/>
            <a:ext cx="838200" cy="945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esoftskills.com/wp-content/uploads/selfawarness572x4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9861" y="1063167"/>
            <a:ext cx="1505125" cy="1129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uncheedaily.com/wp-content/uploads/2015/10/ang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2206" y="1831038"/>
            <a:ext cx="1706298" cy="856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qph.is.quoracdn.net/main-qimg-897621f8cad974087a0684856b24591e?convert_to_webp=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188" y="2749648"/>
            <a:ext cx="1645624" cy="1354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carymommy.com/wp-content/uploads/2014/06/empath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5230" y="4188767"/>
            <a:ext cx="2000250" cy="1143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95400" y="2226041"/>
            <a:ext cx="4285147" cy="461665"/>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Arial" pitchFamily="34" charset="0"/>
                <a:cs typeface="Arial" pitchFamily="34" charset="0"/>
              </a:rPr>
              <a:t>Managing your emotions</a:t>
            </a:r>
          </a:p>
        </p:txBody>
      </p:sp>
      <p:sp>
        <p:nvSpPr>
          <p:cNvPr id="15" name="TextBox 14"/>
          <p:cNvSpPr txBox="1"/>
          <p:nvPr/>
        </p:nvSpPr>
        <p:spPr>
          <a:xfrm>
            <a:off x="1295400" y="3094803"/>
            <a:ext cx="3345788" cy="461665"/>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Arial" pitchFamily="34" charset="0"/>
                <a:cs typeface="Arial" pitchFamily="34" charset="0"/>
              </a:rPr>
              <a:t>Motivating oneself</a:t>
            </a:r>
          </a:p>
        </p:txBody>
      </p:sp>
      <p:sp>
        <p:nvSpPr>
          <p:cNvPr id="16" name="TextBox 15"/>
          <p:cNvSpPr txBox="1"/>
          <p:nvPr/>
        </p:nvSpPr>
        <p:spPr>
          <a:xfrm>
            <a:off x="1295400" y="4027773"/>
            <a:ext cx="3926075" cy="830997"/>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Arial" pitchFamily="34" charset="0"/>
                <a:cs typeface="Arial" pitchFamily="34" charset="0"/>
              </a:rPr>
              <a:t>Recognizing emotions</a:t>
            </a:r>
          </a:p>
          <a:p>
            <a:r>
              <a:rPr lang="en-US" sz="2400" b="1" dirty="0">
                <a:latin typeface="Arial" pitchFamily="34" charset="0"/>
                <a:cs typeface="Arial" pitchFamily="34" charset="0"/>
              </a:rPr>
              <a:t>     in others</a:t>
            </a:r>
          </a:p>
        </p:txBody>
      </p:sp>
      <p:sp>
        <p:nvSpPr>
          <p:cNvPr id="17" name="TextBox 16"/>
          <p:cNvSpPr txBox="1"/>
          <p:nvPr/>
        </p:nvSpPr>
        <p:spPr>
          <a:xfrm>
            <a:off x="1295400" y="5100935"/>
            <a:ext cx="2440092" cy="461665"/>
          </a:xfrm>
          <a:prstGeom prst="rect">
            <a:avLst/>
          </a:prstGeom>
          <a:noFill/>
        </p:spPr>
        <p:txBody>
          <a:bodyPr wrap="none" rtlCol="0">
            <a:spAutoFit/>
          </a:bodyPr>
          <a:lstStyle/>
          <a:p>
            <a:pPr marL="457200" indent="-457200">
              <a:buFont typeface="Arial" panose="020B0604020202020204" pitchFamily="34" charset="0"/>
              <a:buChar char="•"/>
            </a:pPr>
            <a:r>
              <a:rPr lang="en-US" sz="2400" b="1" dirty="0">
                <a:latin typeface="Arial" pitchFamily="34" charset="0"/>
                <a:cs typeface="Arial" pitchFamily="34" charset="0"/>
              </a:rPr>
              <a:t>Social Skills</a:t>
            </a:r>
          </a:p>
        </p:txBody>
      </p:sp>
      <p:pic>
        <p:nvPicPr>
          <p:cNvPr id="1034" name="Picture 10" descr="https://www.covlife.org/images/blog/sm-gr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0096" y="4811383"/>
            <a:ext cx="1796207" cy="1203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5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3" grpId="0"/>
      <p:bldP spid="8"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BE41E5-7B4F-40A5-8708-AF1520E02AF7}" type="slidenum">
              <a:rPr lang="en-US" smtClean="0"/>
              <a:pPr/>
              <a:t>9</a:t>
            </a:fld>
            <a:endParaRPr lang="en-US"/>
          </a:p>
        </p:txBody>
      </p:sp>
      <p:pic>
        <p:nvPicPr>
          <p:cNvPr id="5" name="Picture 4" descr="Image result for eqi 2.0"/>
          <p:cNvPicPr>
            <a:picLocks noChangeAspect="1" noChangeArrowheads="1"/>
          </p:cNvPicPr>
          <p:nvPr/>
        </p:nvPicPr>
        <p:blipFill rotWithShape="1">
          <a:blip r:embed="rId2">
            <a:extLst>
              <a:ext uri="{28A0092B-C50C-407E-A947-70E740481C1C}">
                <a14:useLocalDpi xmlns:a14="http://schemas.microsoft.com/office/drawing/2010/main" val="0"/>
              </a:ext>
            </a:extLst>
          </a:blip>
          <a:srcRect t="9478" b="7109"/>
          <a:stretch/>
        </p:blipFill>
        <p:spPr bwMode="auto">
          <a:xfrm>
            <a:off x="2279561" y="-15876"/>
            <a:ext cx="6210300" cy="6705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1524000"/>
            <a:ext cx="1600200" cy="584775"/>
          </a:xfrm>
          <a:prstGeom prst="rect">
            <a:avLst/>
          </a:prstGeom>
        </p:spPr>
        <p:txBody>
          <a:bodyPr wrap="square">
            <a:spAutoFit/>
          </a:bodyPr>
          <a:lstStyle/>
          <a:p>
            <a:r>
              <a:rPr lang="en-US" sz="32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EQi</a:t>
            </a:r>
            <a:r>
              <a:rPr lang="en-US" sz="3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2.0</a:t>
            </a:r>
          </a:p>
        </p:txBody>
      </p:sp>
      <p:grpSp>
        <p:nvGrpSpPr>
          <p:cNvPr id="7" name="Group 6"/>
          <p:cNvGrpSpPr/>
          <p:nvPr/>
        </p:nvGrpSpPr>
        <p:grpSpPr>
          <a:xfrm>
            <a:off x="369462" y="2438400"/>
            <a:ext cx="2221338" cy="707886"/>
            <a:chOff x="369462" y="2438400"/>
            <a:chExt cx="2221338" cy="707886"/>
          </a:xfrm>
        </p:grpSpPr>
        <p:sp>
          <p:nvSpPr>
            <p:cNvPr id="8" name="Rectangle 7"/>
            <p:cNvSpPr/>
            <p:nvPr/>
          </p:nvSpPr>
          <p:spPr>
            <a:xfrm>
              <a:off x="369462" y="2438400"/>
              <a:ext cx="1623275" cy="707886"/>
            </a:xfrm>
            <a:prstGeom prst="rect">
              <a:avLst/>
            </a:prstGeom>
          </p:spPr>
          <p:txBody>
            <a:bodyPr wrap="square">
              <a:spAutoFit/>
            </a:bodyPr>
            <a:lstStyle/>
            <a:p>
              <a:r>
                <a:rPr lang="en-US" sz="2000" b="1" dirty="0">
                  <a:latin typeface="Arial" panose="020B0604020202020204" pitchFamily="34" charset="0"/>
                  <a:ea typeface="Times New Roman" panose="02020603050405020304" pitchFamily="18" charset="0"/>
                  <a:cs typeface="Arial" panose="020B0604020202020204" pitchFamily="34" charset="0"/>
                </a:rPr>
                <a:t>Emotional</a:t>
              </a:r>
            </a:p>
            <a:p>
              <a:r>
                <a:rPr lang="en-US" sz="2000" b="1" dirty="0">
                  <a:latin typeface="Arial" panose="020B0604020202020204" pitchFamily="34" charset="0"/>
                  <a:ea typeface="Times New Roman" panose="02020603050405020304" pitchFamily="18" charset="0"/>
                  <a:cs typeface="Arial" panose="020B0604020202020204" pitchFamily="34" charset="0"/>
                </a:rPr>
                <a:t>Expression</a:t>
              </a:r>
            </a:p>
          </p:txBody>
        </p:sp>
        <p:cxnSp>
          <p:nvCxnSpPr>
            <p:cNvPr id="9" name="Straight Arrow Connector 8"/>
            <p:cNvCxnSpPr/>
            <p:nvPr/>
          </p:nvCxnSpPr>
          <p:spPr>
            <a:xfrm flipV="1">
              <a:off x="1981200" y="2438400"/>
              <a:ext cx="609600" cy="2286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81000" y="3502376"/>
            <a:ext cx="2209800" cy="1618900"/>
            <a:chOff x="381000" y="3502376"/>
            <a:chExt cx="2209800" cy="1618900"/>
          </a:xfrm>
        </p:grpSpPr>
        <p:sp>
          <p:nvSpPr>
            <p:cNvPr id="11" name="Rectangle 10"/>
            <p:cNvSpPr/>
            <p:nvPr/>
          </p:nvSpPr>
          <p:spPr>
            <a:xfrm>
              <a:off x="381000" y="3502376"/>
              <a:ext cx="1623275" cy="707886"/>
            </a:xfrm>
            <a:prstGeom prst="rect">
              <a:avLst/>
            </a:prstGeom>
          </p:spPr>
          <p:txBody>
            <a:bodyPr wrap="square">
              <a:spAutoFit/>
            </a:bodyPr>
            <a:lstStyle/>
            <a:p>
              <a:r>
                <a:rPr lang="en-US" sz="2000" b="1" dirty="0">
                  <a:latin typeface="Arial" panose="020B0604020202020204" pitchFamily="34" charset="0"/>
                  <a:ea typeface="Times New Roman" panose="02020603050405020304" pitchFamily="18" charset="0"/>
                  <a:cs typeface="Arial" panose="020B0604020202020204" pitchFamily="34" charset="0"/>
                </a:rPr>
                <a:t>Impulse</a:t>
              </a:r>
            </a:p>
            <a:p>
              <a:r>
                <a:rPr lang="en-US" sz="2000" b="1" dirty="0">
                  <a:latin typeface="Arial" panose="020B0604020202020204" pitchFamily="34" charset="0"/>
                  <a:ea typeface="Times New Roman" panose="02020603050405020304" pitchFamily="18" charset="0"/>
                  <a:cs typeface="Arial" panose="020B0604020202020204" pitchFamily="34" charset="0"/>
                </a:rPr>
                <a:t>Control</a:t>
              </a:r>
            </a:p>
          </p:txBody>
        </p:sp>
        <p:cxnSp>
          <p:nvCxnSpPr>
            <p:cNvPr id="12" name="Straight Arrow Connector 11"/>
            <p:cNvCxnSpPr/>
            <p:nvPr/>
          </p:nvCxnSpPr>
          <p:spPr>
            <a:xfrm>
              <a:off x="1495425" y="3933942"/>
              <a:ext cx="1095375" cy="11873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81000" y="3856319"/>
            <a:ext cx="2209800" cy="1110143"/>
            <a:chOff x="381000" y="3856319"/>
            <a:chExt cx="2209800" cy="1110143"/>
          </a:xfrm>
        </p:grpSpPr>
        <p:sp>
          <p:nvSpPr>
            <p:cNvPr id="14" name="Rectangle 13"/>
            <p:cNvSpPr/>
            <p:nvPr/>
          </p:nvSpPr>
          <p:spPr>
            <a:xfrm>
              <a:off x="381000" y="4566352"/>
              <a:ext cx="1623275" cy="400110"/>
            </a:xfrm>
            <a:prstGeom prst="rect">
              <a:avLst/>
            </a:prstGeom>
          </p:spPr>
          <p:txBody>
            <a:bodyPr wrap="square">
              <a:spAutoFit/>
            </a:bodyPr>
            <a:lstStyle/>
            <a:p>
              <a:r>
                <a:rPr lang="en-US" sz="2000" b="1" dirty="0">
                  <a:latin typeface="Arial" panose="020B0604020202020204" pitchFamily="34" charset="0"/>
                  <a:ea typeface="Times New Roman" panose="02020603050405020304" pitchFamily="18" charset="0"/>
                  <a:cs typeface="Arial" panose="020B0604020202020204" pitchFamily="34" charset="0"/>
                </a:rPr>
                <a:t>Empathy</a:t>
              </a:r>
            </a:p>
          </p:txBody>
        </p:sp>
        <p:cxnSp>
          <p:nvCxnSpPr>
            <p:cNvPr id="15" name="Straight Arrow Connector 14"/>
            <p:cNvCxnSpPr/>
            <p:nvPr/>
          </p:nvCxnSpPr>
          <p:spPr>
            <a:xfrm flipV="1">
              <a:off x="1619250" y="3856319"/>
              <a:ext cx="971550" cy="95975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2610118" y="614065"/>
            <a:ext cx="2184578"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20850" y="609600"/>
            <a:ext cx="2133020" cy="461665"/>
          </a:xfrm>
          <a:prstGeom prst="rect">
            <a:avLst/>
          </a:prstGeom>
          <a:noFill/>
        </p:spPr>
        <p:txBody>
          <a:bodyPr wrap="none" rtlCol="0">
            <a:spAutoFit/>
          </a:bodyPr>
          <a:lstStyle/>
          <a:p>
            <a:r>
              <a:rPr lang="en-US" sz="2400" b="1" dirty="0">
                <a:solidFill>
                  <a:srgbClr val="A50021"/>
                </a:solidFill>
              </a:rPr>
              <a:t>Self-Perception</a:t>
            </a:r>
          </a:p>
        </p:txBody>
      </p:sp>
      <p:sp>
        <p:nvSpPr>
          <p:cNvPr id="18" name="Rounded Rectangle 17"/>
          <p:cNvSpPr/>
          <p:nvPr/>
        </p:nvSpPr>
        <p:spPr>
          <a:xfrm>
            <a:off x="2634266" y="1780056"/>
            <a:ext cx="2184578"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10118" y="1745884"/>
            <a:ext cx="2124043" cy="461665"/>
          </a:xfrm>
          <a:prstGeom prst="rect">
            <a:avLst/>
          </a:prstGeom>
          <a:noFill/>
        </p:spPr>
        <p:txBody>
          <a:bodyPr wrap="none" rtlCol="0">
            <a:spAutoFit/>
          </a:bodyPr>
          <a:lstStyle/>
          <a:p>
            <a:r>
              <a:rPr lang="en-US" sz="2400" b="1" dirty="0">
                <a:solidFill>
                  <a:schemeClr val="accent6">
                    <a:lumMod val="75000"/>
                  </a:schemeClr>
                </a:solidFill>
              </a:rPr>
              <a:t>Self-Expression</a:t>
            </a:r>
          </a:p>
        </p:txBody>
      </p:sp>
      <p:sp>
        <p:nvSpPr>
          <p:cNvPr id="20" name="Rounded Rectangle 19"/>
          <p:cNvSpPr/>
          <p:nvPr/>
        </p:nvSpPr>
        <p:spPr>
          <a:xfrm>
            <a:off x="2575774" y="2935487"/>
            <a:ext cx="2184578"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586506" y="2931022"/>
            <a:ext cx="2615588" cy="461665"/>
          </a:xfrm>
          <a:prstGeom prst="rect">
            <a:avLst/>
          </a:prstGeom>
          <a:noFill/>
        </p:spPr>
        <p:txBody>
          <a:bodyPr wrap="none" rtlCol="0">
            <a:spAutoFit/>
          </a:bodyPr>
          <a:lstStyle/>
          <a:p>
            <a:r>
              <a:rPr lang="en-US" sz="2400" b="1" dirty="0">
                <a:solidFill>
                  <a:srgbClr val="996633"/>
                </a:solidFill>
              </a:rPr>
              <a:t>Interpersonal Skills</a:t>
            </a:r>
          </a:p>
        </p:txBody>
      </p:sp>
      <p:sp>
        <p:nvSpPr>
          <p:cNvPr id="22" name="Rounded Rectangle 21"/>
          <p:cNvSpPr/>
          <p:nvPr/>
        </p:nvSpPr>
        <p:spPr>
          <a:xfrm>
            <a:off x="2536163" y="4109152"/>
            <a:ext cx="2184578"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46895" y="4104687"/>
            <a:ext cx="2316660" cy="461665"/>
          </a:xfrm>
          <a:prstGeom prst="rect">
            <a:avLst/>
          </a:prstGeom>
          <a:noFill/>
        </p:spPr>
        <p:txBody>
          <a:bodyPr wrap="none" rtlCol="0">
            <a:spAutoFit/>
          </a:bodyPr>
          <a:lstStyle/>
          <a:p>
            <a:r>
              <a:rPr lang="en-US" sz="2400" b="1" dirty="0">
                <a:solidFill>
                  <a:srgbClr val="669900"/>
                </a:solidFill>
              </a:rPr>
              <a:t>Decision-Making</a:t>
            </a:r>
          </a:p>
        </p:txBody>
      </p:sp>
      <p:sp>
        <p:nvSpPr>
          <p:cNvPr id="24" name="Rounded Rectangle 23"/>
          <p:cNvSpPr/>
          <p:nvPr/>
        </p:nvSpPr>
        <p:spPr>
          <a:xfrm>
            <a:off x="2510412" y="5213631"/>
            <a:ext cx="2691682"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475129" y="5214306"/>
            <a:ext cx="2726965" cy="461665"/>
          </a:xfrm>
          <a:prstGeom prst="rect">
            <a:avLst/>
          </a:prstGeom>
          <a:noFill/>
        </p:spPr>
        <p:txBody>
          <a:bodyPr wrap="none" rtlCol="0">
            <a:spAutoFit/>
          </a:bodyPr>
          <a:lstStyle/>
          <a:p>
            <a:r>
              <a:rPr lang="en-US" sz="2400" b="1" dirty="0">
                <a:solidFill>
                  <a:srgbClr val="00B0F0"/>
                </a:solidFill>
              </a:rPr>
              <a:t>Stress Management</a:t>
            </a:r>
          </a:p>
        </p:txBody>
      </p:sp>
    </p:spTree>
    <p:extLst>
      <p:ext uri="{BB962C8B-B14F-4D97-AF65-F5344CB8AC3E}">
        <p14:creationId xmlns:p14="http://schemas.microsoft.com/office/powerpoint/2010/main" val="36296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3302</TotalTime>
  <Words>1326</Words>
  <Application>Microsoft Office PowerPoint</Application>
  <PresentationFormat>On-screen Show (4:3)</PresentationFormat>
  <Paragraphs>280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dc:creator>
  <cp:lastModifiedBy>Sarah Miller</cp:lastModifiedBy>
  <cp:revision>104</cp:revision>
  <dcterms:created xsi:type="dcterms:W3CDTF">2010-05-17T19:51:48Z</dcterms:created>
  <dcterms:modified xsi:type="dcterms:W3CDTF">2022-07-18T18:54:36Z</dcterms:modified>
</cp:coreProperties>
</file>