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8"/>
  </p:notesMasterIdLst>
  <p:sldIdLst>
    <p:sldId id="297" r:id="rId3"/>
    <p:sldId id="342" r:id="rId4"/>
    <p:sldId id="344" r:id="rId5"/>
    <p:sldId id="349" r:id="rId6"/>
    <p:sldId id="347" r:id="rId7"/>
    <p:sldId id="348" r:id="rId8"/>
    <p:sldId id="345" r:id="rId9"/>
    <p:sldId id="350" r:id="rId10"/>
    <p:sldId id="315"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0">
          <p15:clr>
            <a:srgbClr val="A4A3A4"/>
          </p15:clr>
        </p15:guide>
        <p15:guide id="2" pos="34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6B3"/>
    <a:srgbClr val="005294"/>
    <a:srgbClr val="C79B00"/>
    <a:srgbClr val="660066"/>
    <a:srgbClr val="1E87AF"/>
    <a:srgbClr val="0F2D62"/>
    <a:srgbClr val="105446"/>
    <a:srgbClr val="636463"/>
    <a:srgbClr val="5E3F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6" autoAdjust="0"/>
    <p:restoredTop sz="99879" autoAdjust="0"/>
  </p:normalViewPr>
  <p:slideViewPr>
    <p:cSldViewPr snapToGrid="0" snapToObjects="1">
      <p:cViewPr varScale="1">
        <p:scale>
          <a:sx n="86" d="100"/>
          <a:sy n="86" d="100"/>
        </p:scale>
        <p:origin x="1622" y="58"/>
      </p:cViewPr>
      <p:guideLst>
        <p:guide orient="horz" pos="860"/>
        <p:guide pos="34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833B0-2987-4993-BE2E-0FA899779C22}" type="datetimeFigureOut">
              <a:rPr lang="en-US" smtClean="0"/>
              <a:t>7/18/2022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41BD6D-AD18-4CE8-BA0A-C98E1FFA161D}" type="slidenum">
              <a:rPr lang="en-US" smtClean="0"/>
              <a:t>‹#›</a:t>
            </a:fld>
            <a:endParaRPr lang="en-US" dirty="0"/>
          </a:p>
        </p:txBody>
      </p:sp>
    </p:spTree>
    <p:extLst>
      <p:ext uri="{BB962C8B-B14F-4D97-AF65-F5344CB8AC3E}">
        <p14:creationId xmlns:p14="http://schemas.microsoft.com/office/powerpoint/2010/main" val="291616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1150E3C4-C9DF-45B4-9463-C8EEF1FBDCD8}" type="slidenum">
              <a:rPr lang="en-US" altLang="en-US" smtClean="0">
                <a:solidFill>
                  <a:srgbClr val="000000"/>
                </a:solidFill>
                <a:latin typeface="Arial" pitchFamily="34" charset="0"/>
              </a:rPr>
              <a:pPr>
                <a:defRPr/>
              </a:pPr>
              <a:t>11</a:t>
            </a:fld>
            <a:endParaRPr lang="en-US" altLang="en-US" dirty="0">
              <a:solidFill>
                <a:srgbClr val="000000"/>
              </a:solidFill>
              <a:latin typeface="Arial" pitchFamily="34" charset="0"/>
            </a:endParaRPr>
          </a:p>
        </p:txBody>
      </p:sp>
      <p:sp>
        <p:nvSpPr>
          <p:cNvPr id="39939"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1FE2DBD6-B02B-4A6E-9FC4-26BB7A0970F1}" type="slidenum">
              <a:rPr lang="en-US" altLang="en-US" smtClean="0">
                <a:solidFill>
                  <a:srgbClr val="000000"/>
                </a:solidFill>
                <a:latin typeface="Arial" pitchFamily="34" charset="0"/>
              </a:rPr>
              <a:pPr>
                <a:defRPr/>
              </a:pPr>
              <a:t>20</a:t>
            </a:fld>
            <a:endParaRPr lang="en-US" altLang="en-US" dirty="0">
              <a:solidFill>
                <a:srgbClr val="000000"/>
              </a:solidFill>
              <a:latin typeface="Arial" pitchFamily="34" charset="0"/>
            </a:endParaRPr>
          </a:p>
        </p:txBody>
      </p:sp>
      <p:sp>
        <p:nvSpPr>
          <p:cNvPr id="49155"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BA288D88-4A26-463F-84FE-AB8F8F756D9C}" type="slidenum">
              <a:rPr lang="en-US" altLang="en-US" smtClean="0">
                <a:solidFill>
                  <a:srgbClr val="000000"/>
                </a:solidFill>
                <a:latin typeface="Arial" pitchFamily="34" charset="0"/>
              </a:rPr>
              <a:pPr>
                <a:defRPr/>
              </a:pPr>
              <a:t>21</a:t>
            </a:fld>
            <a:endParaRPr lang="en-US" altLang="en-US" dirty="0">
              <a:solidFill>
                <a:srgbClr val="000000"/>
              </a:solidFill>
              <a:latin typeface="Arial" pitchFamily="34" charset="0"/>
            </a:endParaRPr>
          </a:p>
        </p:txBody>
      </p:sp>
      <p:sp>
        <p:nvSpPr>
          <p:cNvPr id="50179"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endParaRPr lang="en-US" altLang="en-US" sz="100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5CDB05BF-6982-4DF5-9DB1-9B5F86B7922E}" type="slidenum">
              <a:rPr lang="en-US" altLang="en-US" smtClean="0">
                <a:solidFill>
                  <a:srgbClr val="000000"/>
                </a:solidFill>
                <a:latin typeface="Arial" pitchFamily="34" charset="0"/>
              </a:rPr>
              <a:pPr>
                <a:defRPr/>
              </a:pPr>
              <a:t>22</a:t>
            </a:fld>
            <a:endParaRPr lang="en-US" altLang="en-US" dirty="0">
              <a:solidFill>
                <a:srgbClr val="000000"/>
              </a:solidFill>
              <a:latin typeface="Arial" pitchFamily="34" charset="0"/>
            </a:endParaRPr>
          </a:p>
        </p:txBody>
      </p:sp>
      <p:sp>
        <p:nvSpPr>
          <p:cNvPr id="51203"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endParaRPr lang="en-US" altLang="en-US" sz="100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437DA57F-82FF-449C-B674-A4F39133A543}" type="slidenum">
              <a:rPr lang="en-US" altLang="en-US" smtClean="0">
                <a:solidFill>
                  <a:srgbClr val="000000"/>
                </a:solidFill>
                <a:latin typeface="Arial" pitchFamily="34" charset="0"/>
              </a:rPr>
              <a:pPr>
                <a:defRPr/>
              </a:pPr>
              <a:t>23</a:t>
            </a:fld>
            <a:endParaRPr lang="en-US" altLang="en-US" dirty="0">
              <a:solidFill>
                <a:srgbClr val="000000"/>
              </a:solidFill>
              <a:latin typeface="Arial" pitchFamily="34" charset="0"/>
            </a:endParaRPr>
          </a:p>
        </p:txBody>
      </p:sp>
      <p:sp>
        <p:nvSpPr>
          <p:cNvPr id="52227"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endParaRPr lang="en-US" altLang="en-US" sz="100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903C47ED-995C-4DBA-A667-BDCEE43ACA6A}" type="slidenum">
              <a:rPr lang="en-US" altLang="en-US" smtClean="0">
                <a:solidFill>
                  <a:srgbClr val="000000"/>
                </a:solidFill>
                <a:latin typeface="Arial" pitchFamily="34" charset="0"/>
              </a:rPr>
              <a:pPr>
                <a:defRPr/>
              </a:pPr>
              <a:t>24</a:t>
            </a:fld>
            <a:endParaRPr lang="en-US" altLang="en-US" dirty="0">
              <a:solidFill>
                <a:srgbClr val="000000"/>
              </a:solidFill>
              <a:latin typeface="Arial" pitchFamily="34" charset="0"/>
            </a:endParaRPr>
          </a:p>
        </p:txBody>
      </p:sp>
      <p:sp>
        <p:nvSpPr>
          <p:cNvPr id="53251"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endParaRPr lang="en-US" altLang="en-US" sz="100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9D2128DF-3DEC-499F-BC2F-0288364B56D8}" type="slidenum">
              <a:rPr lang="en-US" altLang="en-US" smtClean="0">
                <a:solidFill>
                  <a:srgbClr val="000000"/>
                </a:solidFill>
                <a:latin typeface="Arial" pitchFamily="34" charset="0"/>
              </a:rPr>
              <a:pPr>
                <a:defRPr/>
              </a:pPr>
              <a:t>25</a:t>
            </a:fld>
            <a:endParaRPr lang="en-US" altLang="en-US" dirty="0">
              <a:solidFill>
                <a:srgbClr val="000000"/>
              </a:solidFill>
              <a:latin typeface="Arial" pitchFamily="34" charset="0"/>
            </a:endParaRPr>
          </a:p>
        </p:txBody>
      </p:sp>
      <p:sp>
        <p:nvSpPr>
          <p:cNvPr id="54275"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endParaRPr lang="en-US" altLang="en-US" sz="100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593E05EF-D810-40F5-A207-DDD1DAAC13DF}" type="slidenum">
              <a:rPr lang="en-US" altLang="en-US" smtClean="0">
                <a:solidFill>
                  <a:srgbClr val="000000"/>
                </a:solidFill>
                <a:latin typeface="Arial" pitchFamily="34" charset="0"/>
              </a:rPr>
              <a:pPr>
                <a:defRPr/>
              </a:pPr>
              <a:t>26</a:t>
            </a:fld>
            <a:endParaRPr lang="en-US" altLang="en-US" dirty="0">
              <a:solidFill>
                <a:srgbClr val="000000"/>
              </a:solidFill>
              <a:latin typeface="Arial" pitchFamily="34" charset="0"/>
            </a:endParaRPr>
          </a:p>
        </p:txBody>
      </p:sp>
      <p:sp>
        <p:nvSpPr>
          <p:cNvPr id="55299"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EDAED792-E8B6-49F1-B6AB-485BB69B3134}" type="slidenum">
              <a:rPr lang="en-US" altLang="en-US" smtClean="0">
                <a:solidFill>
                  <a:srgbClr val="000000"/>
                </a:solidFill>
                <a:latin typeface="Arial" pitchFamily="34" charset="0"/>
              </a:rPr>
              <a:pPr>
                <a:defRPr/>
              </a:pPr>
              <a:t>27</a:t>
            </a:fld>
            <a:endParaRPr lang="en-US" altLang="en-US" dirty="0">
              <a:solidFill>
                <a:srgbClr val="000000"/>
              </a:solidFill>
              <a:latin typeface="Arial" pitchFamily="34" charset="0"/>
            </a:endParaRPr>
          </a:p>
        </p:txBody>
      </p:sp>
      <p:sp>
        <p:nvSpPr>
          <p:cNvPr id="56323"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F2CC57E5-82F4-4B87-AC8D-3ACF9E6BFADA}" type="slidenum">
              <a:rPr lang="en-US" altLang="en-US" smtClean="0">
                <a:solidFill>
                  <a:srgbClr val="000000"/>
                </a:solidFill>
                <a:latin typeface="Arial" pitchFamily="34" charset="0"/>
              </a:rPr>
              <a:pPr>
                <a:defRPr/>
              </a:pPr>
              <a:t>28</a:t>
            </a:fld>
            <a:endParaRPr lang="en-US" altLang="en-US" dirty="0">
              <a:solidFill>
                <a:srgbClr val="000000"/>
              </a:solidFill>
              <a:latin typeface="Arial" pitchFamily="34" charset="0"/>
            </a:endParaRPr>
          </a:p>
        </p:txBody>
      </p:sp>
      <p:sp>
        <p:nvSpPr>
          <p:cNvPr id="57347"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1D56A3A7-ED4E-4141-9EEA-448BE2C3BECC}" type="slidenum">
              <a:rPr lang="en-US" altLang="en-US" smtClean="0">
                <a:solidFill>
                  <a:srgbClr val="000000"/>
                </a:solidFill>
                <a:latin typeface="Arial" pitchFamily="34" charset="0"/>
              </a:rPr>
              <a:pPr>
                <a:defRPr/>
              </a:pPr>
              <a:t>29</a:t>
            </a:fld>
            <a:endParaRPr lang="en-US" altLang="en-US" dirty="0">
              <a:solidFill>
                <a:srgbClr val="000000"/>
              </a:solidFill>
              <a:latin typeface="Arial" pitchFamily="34" charset="0"/>
            </a:endParaRPr>
          </a:p>
        </p:txBody>
      </p:sp>
      <p:sp>
        <p:nvSpPr>
          <p:cNvPr id="58371"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D0B7FAB1-22B3-4C88-B64B-B56A522F3B84}" type="slidenum">
              <a:rPr lang="en-US" altLang="en-US" smtClean="0">
                <a:solidFill>
                  <a:srgbClr val="000000"/>
                </a:solidFill>
                <a:latin typeface="Arial" pitchFamily="34" charset="0"/>
              </a:rPr>
              <a:pPr>
                <a:defRPr/>
              </a:pPr>
              <a:t>12</a:t>
            </a:fld>
            <a:endParaRPr lang="en-US" altLang="en-US" dirty="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bwMode="auto">
          <a:xfrm>
            <a:off x="1146175"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0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5F2ECB2F-40FE-41BC-A948-BDC57E3A3A1D}" type="slidenum">
              <a:rPr lang="en-US" altLang="en-US" smtClean="0">
                <a:solidFill>
                  <a:srgbClr val="000000"/>
                </a:solidFill>
                <a:latin typeface="Arial" pitchFamily="34" charset="0"/>
              </a:rPr>
              <a:pPr>
                <a:defRPr/>
              </a:pPr>
              <a:t>30</a:t>
            </a:fld>
            <a:endParaRPr lang="en-US" altLang="en-US" dirty="0">
              <a:solidFill>
                <a:srgbClr val="000000"/>
              </a:solidFill>
              <a:latin typeface="Arial" pitchFamily="34" charset="0"/>
            </a:endParaRPr>
          </a:p>
        </p:txBody>
      </p:sp>
      <p:sp>
        <p:nvSpPr>
          <p:cNvPr id="59395"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8F44BBCF-8C42-4A9E-97B6-0E3273399925}" type="slidenum">
              <a:rPr lang="en-US" altLang="en-US" smtClean="0">
                <a:solidFill>
                  <a:srgbClr val="000000"/>
                </a:solidFill>
                <a:latin typeface="Arial" pitchFamily="34" charset="0"/>
              </a:rPr>
              <a:pPr>
                <a:defRPr/>
              </a:pPr>
              <a:t>31</a:t>
            </a:fld>
            <a:endParaRPr lang="en-US" altLang="en-US" dirty="0">
              <a:solidFill>
                <a:srgbClr val="000000"/>
              </a:solidFill>
              <a:latin typeface="Arial" pitchFamily="34" charset="0"/>
            </a:endParaRPr>
          </a:p>
        </p:txBody>
      </p:sp>
      <p:sp>
        <p:nvSpPr>
          <p:cNvPr id="60419"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3E4C1428-9DEF-45EB-AD6B-C65160328B7A}" type="slidenum">
              <a:rPr lang="en-US" altLang="en-US" smtClean="0">
                <a:solidFill>
                  <a:srgbClr val="000000"/>
                </a:solidFill>
                <a:latin typeface="Arial" pitchFamily="34" charset="0"/>
              </a:rPr>
              <a:pPr>
                <a:defRPr/>
              </a:pPr>
              <a:t>32</a:t>
            </a:fld>
            <a:endParaRPr lang="en-US" altLang="en-US" dirty="0">
              <a:solidFill>
                <a:srgbClr val="000000"/>
              </a:solidFill>
              <a:latin typeface="Arial" pitchFamily="34" charset="0"/>
            </a:endParaRPr>
          </a:p>
        </p:txBody>
      </p:sp>
      <p:sp>
        <p:nvSpPr>
          <p:cNvPr id="61443"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B03268E5-E2F0-4D4F-A2CB-403ED58F32D7}" type="slidenum">
              <a:rPr lang="en-US" altLang="en-US" smtClean="0">
                <a:solidFill>
                  <a:srgbClr val="000000"/>
                </a:solidFill>
                <a:latin typeface="Arial" pitchFamily="34" charset="0"/>
              </a:rPr>
              <a:pPr>
                <a:defRPr/>
              </a:pPr>
              <a:t>33</a:t>
            </a:fld>
            <a:endParaRPr lang="en-US" altLang="en-US" dirty="0">
              <a:solidFill>
                <a:srgbClr val="000000"/>
              </a:solidFill>
              <a:latin typeface="Arial" pitchFamily="34" charset="0"/>
            </a:endParaRPr>
          </a:p>
        </p:txBody>
      </p:sp>
      <p:sp>
        <p:nvSpPr>
          <p:cNvPr id="62467"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pPr eaLnBrk="1" hangingPunct="1">
              <a:spcBef>
                <a:spcPct val="0"/>
              </a:spcBef>
            </a:pPr>
            <a:r>
              <a:rPr lang="en-US" altLang="en-US"/>
              <a:t>Steve Kim David Landers Joel landzberg Michael Cohen Edward Julie John Luizzo Angel Mulkay Rajeev Narayan Ankitkumar Patel Kumar Satya Fernando Segovia Evan Sehgal Virender Sethi Rajiv Singh Bruce Skilnick George Stoupakis Tariqshah Syed Stanley Szwed Pranaychangra Vaidya Gabriel Diluozzo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7193F47E-0599-4012-AA19-F00A7A8CF3F4}" type="slidenum">
              <a:rPr lang="en-US" altLang="en-US" smtClean="0">
                <a:solidFill>
                  <a:srgbClr val="000000"/>
                </a:solidFill>
                <a:latin typeface="Arial" pitchFamily="34" charset="0"/>
              </a:rPr>
              <a:pPr>
                <a:defRPr/>
              </a:pPr>
              <a:t>34</a:t>
            </a:fld>
            <a:endParaRPr lang="en-US" altLang="en-US" dirty="0">
              <a:solidFill>
                <a:srgbClr val="000000"/>
              </a:solidFill>
              <a:latin typeface="Arial" pitchFamily="34" charset="0"/>
            </a:endParaRPr>
          </a:p>
        </p:txBody>
      </p:sp>
      <p:sp>
        <p:nvSpPr>
          <p:cNvPr id="63491"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endParaRPr lang="en-US" altLang="en-US" sz="100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BB41889A-EDF4-4413-8156-BDC570E0F4AF}" type="slidenum">
              <a:rPr lang="en-US" altLang="en-US" smtClean="0">
                <a:solidFill>
                  <a:srgbClr val="000000"/>
                </a:solidFill>
                <a:latin typeface="Arial" pitchFamily="34" charset="0"/>
              </a:rPr>
              <a:pPr>
                <a:defRPr/>
              </a:pPr>
              <a:t>35</a:t>
            </a:fld>
            <a:endParaRPr lang="en-US" altLang="en-US" dirty="0">
              <a:solidFill>
                <a:srgbClr val="000000"/>
              </a:solidFill>
              <a:latin typeface="Arial" pitchFamily="34" charset="0"/>
            </a:endParaRPr>
          </a:p>
        </p:txBody>
      </p:sp>
      <p:sp>
        <p:nvSpPr>
          <p:cNvPr id="64515"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endParaRPr lang="en-US" altLang="en-US" sz="100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4E7A7621-16B7-4AFA-82C3-63B85668AC3D}" type="slidenum">
              <a:rPr lang="en-US" altLang="en-US" smtClean="0">
                <a:solidFill>
                  <a:srgbClr val="000000"/>
                </a:solidFill>
                <a:latin typeface="Arial" pitchFamily="34" charset="0"/>
              </a:rPr>
              <a:pPr>
                <a:defRPr/>
              </a:pPr>
              <a:t>13</a:t>
            </a:fld>
            <a:endParaRPr lang="en-US" altLang="en-US" dirty="0">
              <a:solidFill>
                <a:srgbClr val="000000"/>
              </a:solidFill>
              <a:latin typeface="Arial" pitchFamily="34" charset="0"/>
            </a:endParaRPr>
          </a:p>
        </p:txBody>
      </p:sp>
      <p:sp>
        <p:nvSpPr>
          <p:cNvPr id="41987" name="Rectangle 2"/>
          <p:cNvSpPr>
            <a:spLocks noGrp="1" noRot="1" noChangeAspect="1" noChangeArrowheads="1" noTextEdit="1"/>
          </p:cNvSpPr>
          <p:nvPr>
            <p:ph type="sldImg"/>
          </p:nvPr>
        </p:nvSpPr>
        <p:spPr bwMode="auto">
          <a:xfrm>
            <a:off x="1146175"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1D977F93-FC76-42D7-8C66-6EE9C5707A49}" type="slidenum">
              <a:rPr lang="en-US" altLang="en-US" smtClean="0">
                <a:solidFill>
                  <a:srgbClr val="000000"/>
                </a:solidFill>
                <a:latin typeface="Arial" pitchFamily="34" charset="0"/>
              </a:rPr>
              <a:pPr>
                <a:defRPr/>
              </a:pPr>
              <a:t>14</a:t>
            </a:fld>
            <a:endParaRPr lang="en-US" altLang="en-US" dirty="0">
              <a:solidFill>
                <a:srgbClr val="000000"/>
              </a:solidFill>
              <a:latin typeface="Arial" pitchFamily="34" charset="0"/>
            </a:endParaRPr>
          </a:p>
        </p:txBody>
      </p:sp>
      <p:sp>
        <p:nvSpPr>
          <p:cNvPr id="43011"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0EE6DB5A-5A39-46A9-94C2-C93AC5C81544}" type="slidenum">
              <a:rPr lang="en-US" altLang="en-US" smtClean="0">
                <a:solidFill>
                  <a:srgbClr val="000000"/>
                </a:solidFill>
                <a:latin typeface="Arial" pitchFamily="34" charset="0"/>
              </a:rPr>
              <a:pPr>
                <a:defRPr/>
              </a:pPr>
              <a:t>15</a:t>
            </a:fld>
            <a:endParaRPr lang="en-US" altLang="en-US" dirty="0">
              <a:solidFill>
                <a:srgbClr val="000000"/>
              </a:solidFill>
              <a:latin typeface="Arial" pitchFamily="34" charset="0"/>
            </a:endParaRPr>
          </a:p>
        </p:txBody>
      </p:sp>
      <p:sp>
        <p:nvSpPr>
          <p:cNvPr id="44035"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F58EA72D-6EFF-4D6C-B88C-CEB82E799537}" type="slidenum">
              <a:rPr lang="en-US" altLang="en-US" smtClean="0">
                <a:solidFill>
                  <a:srgbClr val="000000"/>
                </a:solidFill>
                <a:latin typeface="Arial" pitchFamily="34" charset="0"/>
              </a:rPr>
              <a:pPr>
                <a:defRPr/>
              </a:pPr>
              <a:t>16</a:t>
            </a:fld>
            <a:endParaRPr lang="en-US" altLang="en-US" dirty="0">
              <a:solidFill>
                <a:srgbClr val="000000"/>
              </a:solidFill>
              <a:latin typeface="Arial" pitchFamily="34" charset="0"/>
            </a:endParaRPr>
          </a:p>
        </p:txBody>
      </p:sp>
      <p:sp>
        <p:nvSpPr>
          <p:cNvPr id="45059"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endParaRPr lang="en-US" altLang="en-US" sz="100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0BF104C7-1EBF-44B4-8FFB-7CFF1DAEEEA8}" type="slidenum">
              <a:rPr lang="en-US" altLang="en-US" smtClean="0">
                <a:solidFill>
                  <a:srgbClr val="000000"/>
                </a:solidFill>
                <a:latin typeface="Arial" pitchFamily="34" charset="0"/>
              </a:rPr>
              <a:pPr>
                <a:defRPr/>
              </a:pPr>
              <a:t>17</a:t>
            </a:fld>
            <a:endParaRPr lang="en-US" altLang="en-US" dirty="0">
              <a:solidFill>
                <a:srgbClr val="000000"/>
              </a:solidFill>
              <a:latin typeface="Arial" pitchFamily="34" charset="0"/>
            </a:endParaRPr>
          </a:p>
        </p:txBody>
      </p:sp>
      <p:sp>
        <p:nvSpPr>
          <p:cNvPr id="46083"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endParaRPr lang="en-US" altLang="en-US" sz="10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80100811-D694-41DC-A5F9-F4CBBC50EE1C}" type="slidenum">
              <a:rPr lang="en-US" altLang="en-US" smtClean="0">
                <a:solidFill>
                  <a:srgbClr val="000000"/>
                </a:solidFill>
                <a:latin typeface="Arial" pitchFamily="34" charset="0"/>
              </a:rPr>
              <a:pPr>
                <a:defRPr/>
              </a:pPr>
              <a:t>18</a:t>
            </a:fld>
            <a:endParaRPr lang="en-US" altLang="en-US" dirty="0">
              <a:solidFill>
                <a:srgbClr val="000000"/>
              </a:solidFill>
              <a:latin typeface="Arial" pitchFamily="34" charset="0"/>
            </a:endParaRPr>
          </a:p>
        </p:txBody>
      </p:sp>
      <p:sp>
        <p:nvSpPr>
          <p:cNvPr id="47107"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a:defRPr>
                <a:solidFill>
                  <a:schemeClr val="tx1"/>
                </a:solidFill>
                <a:latin typeface="Calibri" pitchFamily="34" charset="0"/>
              </a:defRPr>
            </a:lvl1pPr>
            <a:lvl2pPr marL="731838" indent="-280988" defTabSz="917575">
              <a:defRPr>
                <a:solidFill>
                  <a:schemeClr val="tx1"/>
                </a:solidFill>
                <a:latin typeface="Calibri" pitchFamily="34" charset="0"/>
              </a:defRPr>
            </a:lvl2pPr>
            <a:lvl3pPr marL="1127125" indent="-225425" defTabSz="917575">
              <a:defRPr>
                <a:solidFill>
                  <a:schemeClr val="tx1"/>
                </a:solidFill>
                <a:latin typeface="Calibri" pitchFamily="34" charset="0"/>
              </a:defRPr>
            </a:lvl3pPr>
            <a:lvl4pPr marL="1577975" indent="-225425" defTabSz="917575">
              <a:defRPr>
                <a:solidFill>
                  <a:schemeClr val="tx1"/>
                </a:solidFill>
                <a:latin typeface="Calibri" pitchFamily="34" charset="0"/>
              </a:defRPr>
            </a:lvl4pPr>
            <a:lvl5pPr marL="2028825" indent="-225425" defTabSz="917575">
              <a:defRPr>
                <a:solidFill>
                  <a:schemeClr val="tx1"/>
                </a:solidFill>
                <a:latin typeface="Calibri" pitchFamily="34" charset="0"/>
              </a:defRPr>
            </a:lvl5pPr>
            <a:lvl6pPr marL="2486025" indent="-225425" defTabSz="917575" fontAlgn="base">
              <a:spcBef>
                <a:spcPct val="0"/>
              </a:spcBef>
              <a:spcAft>
                <a:spcPct val="0"/>
              </a:spcAft>
              <a:defRPr>
                <a:solidFill>
                  <a:schemeClr val="tx1"/>
                </a:solidFill>
                <a:latin typeface="Calibri" pitchFamily="34" charset="0"/>
              </a:defRPr>
            </a:lvl6pPr>
            <a:lvl7pPr marL="2943225" indent="-225425" defTabSz="917575" fontAlgn="base">
              <a:spcBef>
                <a:spcPct val="0"/>
              </a:spcBef>
              <a:spcAft>
                <a:spcPct val="0"/>
              </a:spcAft>
              <a:defRPr>
                <a:solidFill>
                  <a:schemeClr val="tx1"/>
                </a:solidFill>
                <a:latin typeface="Calibri" pitchFamily="34" charset="0"/>
              </a:defRPr>
            </a:lvl7pPr>
            <a:lvl8pPr marL="3400425" indent="-225425" defTabSz="917575" fontAlgn="base">
              <a:spcBef>
                <a:spcPct val="0"/>
              </a:spcBef>
              <a:spcAft>
                <a:spcPct val="0"/>
              </a:spcAft>
              <a:defRPr>
                <a:solidFill>
                  <a:schemeClr val="tx1"/>
                </a:solidFill>
                <a:latin typeface="Calibri" pitchFamily="34" charset="0"/>
              </a:defRPr>
            </a:lvl8pPr>
            <a:lvl9pPr marL="3857625" indent="-225425" defTabSz="917575" fontAlgn="base">
              <a:spcBef>
                <a:spcPct val="0"/>
              </a:spcBef>
              <a:spcAft>
                <a:spcPct val="0"/>
              </a:spcAft>
              <a:defRPr>
                <a:solidFill>
                  <a:schemeClr val="tx1"/>
                </a:solidFill>
                <a:latin typeface="Calibri" pitchFamily="34" charset="0"/>
              </a:defRPr>
            </a:lvl9pPr>
          </a:lstStyle>
          <a:p>
            <a:pPr>
              <a:defRPr/>
            </a:pPr>
            <a:fld id="{FCF6C707-54C4-4F05-BF9E-FF0B562345FF}" type="slidenum">
              <a:rPr lang="en-US" altLang="en-US" smtClean="0">
                <a:solidFill>
                  <a:srgbClr val="000000"/>
                </a:solidFill>
                <a:latin typeface="Arial" pitchFamily="34" charset="0"/>
              </a:rPr>
              <a:pPr>
                <a:defRPr/>
              </a:pPr>
              <a:t>19</a:t>
            </a:fld>
            <a:endParaRPr lang="en-US" altLang="en-US" dirty="0">
              <a:solidFill>
                <a:srgbClr val="000000"/>
              </a:solidFill>
              <a:latin typeface="Arial" pitchFamily="34" charset="0"/>
            </a:endParaRPr>
          </a:p>
        </p:txBody>
      </p:sp>
      <p:sp>
        <p:nvSpPr>
          <p:cNvPr id="48131" name="Rectangle 2"/>
          <p:cNvSpPr>
            <a:spLocks noGrp="1" noRot="1" noChangeAspect="1" noChangeArrowheads="1" noTextEdit="1"/>
          </p:cNvSpPr>
          <p:nvPr>
            <p:ph type="sldImg"/>
          </p:nvPr>
        </p:nvSpPr>
        <p:spPr bwMode="auto">
          <a:xfrm>
            <a:off x="1146175" y="684213"/>
            <a:ext cx="4572000" cy="34290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xfrm>
            <a:off x="911225" y="4343400"/>
            <a:ext cx="50355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76" tIns="46288" rIns="92576" bIns="46288"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BF8D34-1274-7746-848A-07248B7EE625}" type="datetimeFigureOut">
              <a:rPr lang="en-US" smtClean="0"/>
              <a:t>7/18/2022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38D530-6CC3-8F46-9BF5-22D0903AE0C1}" type="slidenum">
              <a:rPr lang="en-US" smtClean="0"/>
              <a:t>‹#›</a:t>
            </a:fld>
            <a:endParaRPr lang="en-US" dirty="0"/>
          </a:p>
        </p:txBody>
      </p:sp>
    </p:spTree>
    <p:extLst>
      <p:ext uri="{BB962C8B-B14F-4D97-AF65-F5344CB8AC3E}">
        <p14:creationId xmlns:p14="http://schemas.microsoft.com/office/powerpoint/2010/main" val="392892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BF8D34-1274-7746-848A-07248B7EE625}" type="datetimeFigureOut">
              <a:rPr lang="en-US" smtClean="0"/>
              <a:t>7/18/2022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38D530-6CC3-8F46-9BF5-22D0903AE0C1}" type="slidenum">
              <a:rPr lang="en-US" smtClean="0"/>
              <a:t>‹#›</a:t>
            </a:fld>
            <a:endParaRPr lang="en-US" dirty="0"/>
          </a:p>
        </p:txBody>
      </p:sp>
    </p:spTree>
    <p:extLst>
      <p:ext uri="{BB962C8B-B14F-4D97-AF65-F5344CB8AC3E}">
        <p14:creationId xmlns:p14="http://schemas.microsoft.com/office/powerpoint/2010/main" val="6326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BF8D34-1274-7746-848A-07248B7EE625}" type="datetimeFigureOut">
              <a:rPr lang="en-US" smtClean="0"/>
              <a:t>7/18/2022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38D530-6CC3-8F46-9BF5-22D0903AE0C1}" type="slidenum">
              <a:rPr lang="en-US" smtClean="0"/>
              <a:t>‹#›</a:t>
            </a:fld>
            <a:endParaRPr lang="en-US" dirty="0"/>
          </a:p>
        </p:txBody>
      </p:sp>
    </p:spTree>
    <p:extLst>
      <p:ext uri="{BB962C8B-B14F-4D97-AF65-F5344CB8AC3E}">
        <p14:creationId xmlns:p14="http://schemas.microsoft.com/office/powerpoint/2010/main" val="1682713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990600"/>
          </a:xfrm>
          <a:prstGeom prst="rect">
            <a:avLst/>
          </a:prstGeom>
          <a:gradFill flip="none" rotWithShape="1">
            <a:gsLst>
              <a:gs pos="0">
                <a:schemeClr val="accent1">
                  <a:lumMod val="60000"/>
                  <a:lumOff val="40000"/>
                </a:schemeClr>
              </a:gs>
              <a:gs pos="51000">
                <a:schemeClr val="accent1">
                  <a:lumMod val="75000"/>
                </a:schemeClr>
              </a:gs>
              <a:gs pos="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lang="en-US" sz="2000" b="1" dirty="0">
              <a:solidFill>
                <a:prstClr val="white"/>
              </a:solidFill>
            </a:endParaRPr>
          </a:p>
        </p:txBody>
      </p:sp>
      <p:sp>
        <p:nvSpPr>
          <p:cNvPr id="3" name="Rectangle 2"/>
          <p:cNvSpPr/>
          <p:nvPr userDrawn="1"/>
        </p:nvSpPr>
        <p:spPr>
          <a:xfrm>
            <a:off x="0" y="990600"/>
            <a:ext cx="9144000" cy="76200"/>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defTabSz="914400">
              <a:defRPr/>
            </a:pPr>
            <a:endParaRPr lang="en-US" dirty="0">
              <a:solidFill>
                <a:prstClr val="black"/>
              </a:solidFill>
            </a:endParaRPr>
          </a:p>
        </p:txBody>
      </p:sp>
      <p:sp>
        <p:nvSpPr>
          <p:cNvPr id="4" name="Rectangle 3"/>
          <p:cNvSpPr/>
          <p:nvPr userDrawn="1"/>
        </p:nvSpPr>
        <p:spPr>
          <a:xfrm>
            <a:off x="0" y="5715000"/>
            <a:ext cx="9144000" cy="1143000"/>
          </a:xfrm>
          <a:prstGeom prst="rect">
            <a:avLst/>
          </a:prstGeom>
          <a:gradFill flip="none" rotWithShape="1">
            <a:gsLst>
              <a:gs pos="0">
                <a:schemeClr val="accent1">
                  <a:tint val="66000"/>
                  <a:satMod val="160000"/>
                  <a:alpha val="48000"/>
                </a:schemeClr>
              </a:gs>
              <a:gs pos="37000">
                <a:schemeClr val="accent1">
                  <a:tint val="44500"/>
                  <a:satMod val="160000"/>
                  <a:alpha val="57000"/>
                </a:schemeClr>
              </a:gs>
              <a:gs pos="100000">
                <a:schemeClr val="accent1">
                  <a:tint val="23500"/>
                  <a:satMod val="160000"/>
                  <a:alpha val="1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pic>
        <p:nvPicPr>
          <p:cNvPr id="5" name="Picture 13" descr="Bigstock_15990509.png"/>
          <p:cNvPicPr>
            <a:picLocks noChangeAspect="1"/>
          </p:cNvPicPr>
          <p:nvPr userDrawn="1"/>
        </p:nvPicPr>
        <p:blipFill>
          <a:blip r:embed="rId2">
            <a:extLst>
              <a:ext uri="{28A0092B-C50C-407E-A947-70E740481C1C}">
                <a14:useLocalDpi xmlns:a14="http://schemas.microsoft.com/office/drawing/2010/main" val="0"/>
              </a:ext>
            </a:extLst>
          </a:blip>
          <a:srcRect t="7587" r="5714" b="41922"/>
          <a:stretch>
            <a:fillRect/>
          </a:stretch>
        </p:blipFill>
        <p:spPr bwMode="auto">
          <a:xfrm>
            <a:off x="6629400" y="-14288"/>
            <a:ext cx="2514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4"/>
          <p:cNvSpPr txBox="1">
            <a:spLocks/>
          </p:cNvSpPr>
          <p:nvPr userDrawn="1"/>
        </p:nvSpPr>
        <p:spPr>
          <a:xfrm>
            <a:off x="6553200" y="6313488"/>
            <a:ext cx="2133600" cy="366712"/>
          </a:xfrm>
          <a:prstGeom prst="rect">
            <a:avLst/>
          </a:prstGeom>
        </p:spPr>
        <p:txBody>
          <a:bodyPr anchor="ctr"/>
          <a:lstStyle>
            <a:lvl1pPr algn="r">
              <a:defRPr sz="1200">
                <a:solidFill>
                  <a:schemeClr val="tx1">
                    <a:tint val="75000"/>
                  </a:schemeClr>
                </a:solidFill>
              </a:defRPr>
            </a:lvl1pPr>
          </a:lstStyle>
          <a:p>
            <a:pPr defTabSz="914400">
              <a:defRPr/>
            </a:pPr>
            <a:fld id="{CDF033FD-33F6-49E0-84EA-10B6120CE1C3}" type="slidenum">
              <a:rPr lang="en-US" smtClean="0">
                <a:solidFill>
                  <a:prstClr val="black">
                    <a:tint val="75000"/>
                  </a:prstClr>
                </a:solidFill>
                <a:cs typeface="Arial" pitchFamily="34" charset="0"/>
              </a:rPr>
              <a:pPr defTabSz="914400">
                <a:defRPr/>
              </a:pPr>
              <a:t>‹#›</a:t>
            </a:fld>
            <a:endParaRPr lang="en-US" dirty="0">
              <a:solidFill>
                <a:prstClr val="black">
                  <a:tint val="75000"/>
                </a:prstClr>
              </a:solidFill>
              <a:cs typeface="Arial" pitchFamily="34" charset="0"/>
            </a:endParaRPr>
          </a:p>
        </p:txBody>
      </p:sp>
      <p:sp>
        <p:nvSpPr>
          <p:cNvPr id="7" name="Date Placeholder 3"/>
          <p:cNvSpPr>
            <a:spLocks noGrp="1"/>
          </p:cNvSpPr>
          <p:nvPr>
            <p:ph type="dt" sz="half" idx="10"/>
          </p:nvPr>
        </p:nvSpPr>
        <p:spPr>
          <a:xfrm>
            <a:off x="214313"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defTabSz="914400">
              <a:defRPr/>
            </a:pPr>
            <a:fld id="{3C7D832B-377C-43E8-AC38-B1366E743C26}" type="datetime1">
              <a:rPr lang="en-US"/>
              <a:pPr defTabSz="914400">
                <a:defRPr/>
              </a:pPr>
              <a:t>7/18/2022</a:t>
            </a:fld>
            <a:endParaRPr lang="en-GB" dirty="0"/>
          </a:p>
        </p:txBody>
      </p:sp>
      <p:sp>
        <p:nvSpPr>
          <p:cNvPr id="8"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defTabSz="914400">
              <a:defRPr/>
            </a:pPr>
            <a:r>
              <a:rPr lang="en-GB"/>
              <a:t>YOUR COMPANY NAME</a:t>
            </a:r>
          </a:p>
        </p:txBody>
      </p:sp>
      <p:sp>
        <p:nvSpPr>
          <p:cNvPr id="9" name="Slide Number Placeholder 5"/>
          <p:cNvSpPr>
            <a:spLocks noGrp="1"/>
          </p:cNvSpPr>
          <p:nvPr>
            <p:ph type="sldNum" sz="quarter" idx="12"/>
          </p:nvPr>
        </p:nvSpPr>
        <p:spPr>
          <a:xfrm>
            <a:off x="6796088" y="6356350"/>
            <a:ext cx="2133600" cy="365125"/>
          </a:xfrm>
        </p:spPr>
        <p:txBody>
          <a:bodyPr/>
          <a:lstStyle>
            <a:lvl1pPr algn="r">
              <a:defRPr sz="1200">
                <a:solidFill>
                  <a:prstClr val="black">
                    <a:tint val="75000"/>
                  </a:prstClr>
                </a:solidFill>
                <a:latin typeface="+mn-lt"/>
              </a:defRPr>
            </a:lvl1pPr>
          </a:lstStyle>
          <a:p>
            <a:pPr>
              <a:defRPr/>
            </a:pPr>
            <a:fld id="{07F1C9CD-B9E7-4BC3-B0D5-F7EB8E40FAD6}" type="slidenum">
              <a:rPr lang="en-GB"/>
              <a:pPr>
                <a:defRPr/>
              </a:pPr>
              <a:t>‹#›</a:t>
            </a:fld>
            <a:endParaRPr lang="en-GB" dirty="0"/>
          </a:p>
        </p:txBody>
      </p:sp>
    </p:spTree>
    <p:extLst>
      <p:ext uri="{BB962C8B-B14F-4D97-AF65-F5344CB8AC3E}">
        <p14:creationId xmlns:p14="http://schemas.microsoft.com/office/powerpoint/2010/main" val="2706426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4"/>
          <p:cNvSpPr>
            <a:spLocks noGrp="1"/>
          </p:cNvSpPr>
          <p:nvPr>
            <p:ph type="sldNum" sz="quarter" idx="10"/>
          </p:nvPr>
        </p:nvSpPr>
        <p:spPr/>
        <p:txBody>
          <a:bodyPr/>
          <a:lstStyle>
            <a:lvl1pPr>
              <a:defRPr/>
            </a:lvl1pPr>
          </a:lstStyle>
          <a:p>
            <a:pPr>
              <a:defRPr/>
            </a:pPr>
            <a:fld id="{5F4A038D-ACD9-4788-83C1-AC97F156AD8E}" type="slidenum">
              <a:rPr lang="en-US"/>
              <a:pPr>
                <a:defRPr/>
              </a:pPr>
              <a:t>‹#›</a:t>
            </a:fld>
            <a:endParaRPr lang="en-US" dirty="0"/>
          </a:p>
        </p:txBody>
      </p:sp>
    </p:spTree>
    <p:extLst>
      <p:ext uri="{BB962C8B-B14F-4D97-AF65-F5344CB8AC3E}">
        <p14:creationId xmlns:p14="http://schemas.microsoft.com/office/powerpoint/2010/main" val="4037698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9248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2"/>
          <p:cNvSpPr>
            <a:spLocks noGrp="1"/>
          </p:cNvSpPr>
          <p:nvPr>
            <p:ph type="dt" sz="half" idx="10"/>
          </p:nvPr>
        </p:nvSpPr>
        <p:spPr>
          <a:xfrm>
            <a:off x="457200" y="6313488"/>
            <a:ext cx="2133600" cy="366712"/>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defTabSz="914400">
              <a:defRPr/>
            </a:pPr>
            <a:fld id="{790C8923-4F4C-47E0-945F-95F40F883273}" type="datetime1">
              <a:rPr lang="en-US"/>
              <a:pPr defTabSz="914400">
                <a:defRPr/>
              </a:pPr>
              <a:t>7/18/2022</a:t>
            </a:fld>
            <a:endParaRPr lang="en-US" dirty="0"/>
          </a:p>
        </p:txBody>
      </p:sp>
      <p:sp>
        <p:nvSpPr>
          <p:cNvPr id="5" name="Footer Placeholder 13"/>
          <p:cNvSpPr>
            <a:spLocks noGrp="1"/>
          </p:cNvSpPr>
          <p:nvPr>
            <p:ph type="ftr" sz="quarter" idx="11"/>
          </p:nvPr>
        </p:nvSpPr>
        <p:spPr>
          <a:xfrm>
            <a:off x="3124200" y="6313488"/>
            <a:ext cx="2895600" cy="366712"/>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defTabSz="914400">
              <a:defRPr/>
            </a:pPr>
            <a:r>
              <a:rPr lang="en-US"/>
              <a:t>YOUR COMPANY NAME</a:t>
            </a:r>
          </a:p>
        </p:txBody>
      </p:sp>
      <p:sp>
        <p:nvSpPr>
          <p:cNvPr id="6" name="Slide Number Placeholder 14"/>
          <p:cNvSpPr>
            <a:spLocks noGrp="1"/>
          </p:cNvSpPr>
          <p:nvPr>
            <p:ph type="sldNum" sz="quarter" idx="12"/>
          </p:nvPr>
        </p:nvSpPr>
        <p:spPr/>
        <p:txBody>
          <a:bodyPr/>
          <a:lstStyle>
            <a:lvl1pPr algn="r">
              <a:defRPr sz="1200">
                <a:solidFill>
                  <a:prstClr val="black">
                    <a:tint val="75000"/>
                  </a:prstClr>
                </a:solidFill>
              </a:defRPr>
            </a:lvl1pPr>
          </a:lstStyle>
          <a:p>
            <a:pPr>
              <a:defRPr/>
            </a:pPr>
            <a:fld id="{1D3F705D-FBD5-4C66-94D5-CD683B735657}" type="slidenum">
              <a:rPr lang="en-US"/>
              <a:pPr>
                <a:defRPr/>
              </a:pPr>
              <a:t>‹#›</a:t>
            </a:fld>
            <a:endParaRPr lang="en-US" dirty="0"/>
          </a:p>
        </p:txBody>
      </p:sp>
    </p:spTree>
    <p:extLst>
      <p:ext uri="{BB962C8B-B14F-4D97-AF65-F5344CB8AC3E}">
        <p14:creationId xmlns:p14="http://schemas.microsoft.com/office/powerpoint/2010/main" val="500555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3"/>
          </p:nvPr>
        </p:nvSpPr>
        <p:spPr>
          <a:xfrm>
            <a:off x="685800" y="1828800"/>
            <a:ext cx="1447800" cy="1143000"/>
          </a:xfrm>
        </p:spPr>
        <p:txBody>
          <a:bodyPr rtlCol="0">
            <a:normAutofit/>
          </a:bodyPr>
          <a:lstStyle>
            <a:lvl1pPr>
              <a:defRPr sz="1200"/>
            </a:lvl1pPr>
          </a:lstStyle>
          <a:p>
            <a:pPr lvl="0"/>
            <a:endParaRPr lang="en-US" noProof="0" dirty="0"/>
          </a:p>
        </p:txBody>
      </p:sp>
      <p:sp>
        <p:nvSpPr>
          <p:cNvPr id="11" name="Text Placeholder 10"/>
          <p:cNvSpPr>
            <a:spLocks noGrp="1"/>
          </p:cNvSpPr>
          <p:nvPr>
            <p:ph type="body" sz="quarter" idx="16"/>
          </p:nvPr>
        </p:nvSpPr>
        <p:spPr>
          <a:xfrm>
            <a:off x="1295400" y="2514600"/>
            <a:ext cx="1828800" cy="2667000"/>
          </a:xfrm>
        </p:spPr>
        <p:txBody>
          <a:bodyPr/>
          <a:lstStyle>
            <a:lvl1pPr>
              <a:defRPr/>
            </a:lvl1pPr>
          </a:lstStyle>
          <a:p>
            <a:pPr lvl="0"/>
            <a:r>
              <a:rPr lang="en-US"/>
              <a:t>Click to edit Master text styles</a:t>
            </a:r>
          </a:p>
        </p:txBody>
      </p:sp>
      <p:sp>
        <p:nvSpPr>
          <p:cNvPr id="14" name="Picture Placeholder 6"/>
          <p:cNvSpPr>
            <a:spLocks noGrp="1"/>
          </p:cNvSpPr>
          <p:nvPr>
            <p:ph type="pic" sz="quarter" idx="19"/>
          </p:nvPr>
        </p:nvSpPr>
        <p:spPr>
          <a:xfrm>
            <a:off x="3352796" y="1828800"/>
            <a:ext cx="1447800" cy="1143000"/>
          </a:xfrm>
        </p:spPr>
        <p:txBody>
          <a:bodyPr rtlCol="0">
            <a:normAutofit/>
          </a:bodyPr>
          <a:lstStyle>
            <a:lvl1pPr>
              <a:defRPr sz="1200"/>
            </a:lvl1pPr>
          </a:lstStyle>
          <a:p>
            <a:pPr lvl="0"/>
            <a:endParaRPr lang="en-US" noProof="0" dirty="0"/>
          </a:p>
        </p:txBody>
      </p:sp>
      <p:sp>
        <p:nvSpPr>
          <p:cNvPr id="15" name="Text Placeholder 10"/>
          <p:cNvSpPr>
            <a:spLocks noGrp="1"/>
          </p:cNvSpPr>
          <p:nvPr>
            <p:ph type="body" sz="quarter" idx="20"/>
          </p:nvPr>
        </p:nvSpPr>
        <p:spPr>
          <a:xfrm>
            <a:off x="3962396" y="2514600"/>
            <a:ext cx="1828800" cy="2667000"/>
          </a:xfrm>
        </p:spPr>
        <p:txBody>
          <a:bodyPr/>
          <a:lstStyle>
            <a:lvl1pPr>
              <a:defRPr/>
            </a:lvl1pPr>
          </a:lstStyle>
          <a:p>
            <a:pPr lvl="0"/>
            <a:r>
              <a:rPr lang="en-US"/>
              <a:t>Click to edit Master text styles</a:t>
            </a:r>
          </a:p>
        </p:txBody>
      </p:sp>
      <p:sp>
        <p:nvSpPr>
          <p:cNvPr id="16" name="Picture Placeholder 6"/>
          <p:cNvSpPr>
            <a:spLocks noGrp="1"/>
          </p:cNvSpPr>
          <p:nvPr>
            <p:ph type="pic" sz="quarter" idx="21"/>
          </p:nvPr>
        </p:nvSpPr>
        <p:spPr>
          <a:xfrm>
            <a:off x="6019800" y="1828800"/>
            <a:ext cx="1447800" cy="1143000"/>
          </a:xfrm>
        </p:spPr>
        <p:txBody>
          <a:bodyPr rtlCol="0">
            <a:normAutofit/>
          </a:bodyPr>
          <a:lstStyle>
            <a:lvl1pPr>
              <a:defRPr sz="1200"/>
            </a:lvl1pPr>
          </a:lstStyle>
          <a:p>
            <a:pPr lvl="0"/>
            <a:endParaRPr lang="en-US" noProof="0" dirty="0"/>
          </a:p>
        </p:txBody>
      </p:sp>
      <p:sp>
        <p:nvSpPr>
          <p:cNvPr id="17" name="Text Placeholder 10"/>
          <p:cNvSpPr>
            <a:spLocks noGrp="1"/>
          </p:cNvSpPr>
          <p:nvPr>
            <p:ph type="body" sz="quarter" idx="22"/>
          </p:nvPr>
        </p:nvSpPr>
        <p:spPr>
          <a:xfrm>
            <a:off x="6629400" y="2514600"/>
            <a:ext cx="1828800" cy="2667000"/>
          </a:xfrm>
        </p:spPr>
        <p:txBody>
          <a:bodyPr/>
          <a:lstStyle>
            <a:lvl1pPr>
              <a:defRPr/>
            </a:lvl1pPr>
          </a:lstStyle>
          <a:p>
            <a:pPr lvl="0"/>
            <a:r>
              <a:rPr lang="en-US"/>
              <a:t>Click to edit Master text styles</a:t>
            </a:r>
          </a:p>
        </p:txBody>
      </p:sp>
      <p:sp>
        <p:nvSpPr>
          <p:cNvPr id="9" name="Date Placeholder 2"/>
          <p:cNvSpPr>
            <a:spLocks noGrp="1"/>
          </p:cNvSpPr>
          <p:nvPr>
            <p:ph type="dt" sz="half" idx="23"/>
          </p:nvPr>
        </p:nvSpPr>
        <p:spPr>
          <a:xfrm>
            <a:off x="457200" y="6313488"/>
            <a:ext cx="2133600" cy="366712"/>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88D10CF2-003F-42A2-965B-9DCB4C13FA3C}" type="datetime1">
              <a:rPr lang="en-US"/>
              <a:pPr defTabSz="914400">
                <a:defRPr/>
              </a:pPr>
              <a:t>7/18/2022</a:t>
            </a:fld>
            <a:endParaRPr lang="en-US" dirty="0"/>
          </a:p>
        </p:txBody>
      </p:sp>
      <p:sp>
        <p:nvSpPr>
          <p:cNvPr id="10" name="Footer Placeholder 3"/>
          <p:cNvSpPr>
            <a:spLocks noGrp="1"/>
          </p:cNvSpPr>
          <p:nvPr>
            <p:ph type="ftr" sz="quarter" idx="24"/>
          </p:nvPr>
        </p:nvSpPr>
        <p:spPr>
          <a:xfrm>
            <a:off x="3124200" y="6313488"/>
            <a:ext cx="2895600" cy="366712"/>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r>
              <a:rPr lang="en-US"/>
              <a:t>YOUR COMPANY NAME</a:t>
            </a:r>
          </a:p>
        </p:txBody>
      </p:sp>
      <p:sp>
        <p:nvSpPr>
          <p:cNvPr id="12" name="Slide Number Placeholder 4"/>
          <p:cNvSpPr>
            <a:spLocks noGrp="1"/>
          </p:cNvSpPr>
          <p:nvPr>
            <p:ph type="sldNum" sz="quarter" idx="25"/>
          </p:nvPr>
        </p:nvSpPr>
        <p:spPr/>
        <p:txBody>
          <a:bodyPr/>
          <a:lstStyle>
            <a:lvl1pPr>
              <a:defRPr/>
            </a:lvl1pPr>
          </a:lstStyle>
          <a:p>
            <a:pPr>
              <a:defRPr/>
            </a:pPr>
            <a:fld id="{20930DD1-F603-478E-99B6-A36782E471BA}" type="slidenum">
              <a:rPr lang="en-US"/>
              <a:pPr>
                <a:defRPr/>
              </a:pPr>
              <a:t>‹#›</a:t>
            </a:fld>
            <a:endParaRPr lang="en-US" dirty="0"/>
          </a:p>
        </p:txBody>
      </p:sp>
    </p:spTree>
    <p:extLst>
      <p:ext uri="{BB962C8B-B14F-4D97-AF65-F5344CB8AC3E}">
        <p14:creationId xmlns:p14="http://schemas.microsoft.com/office/powerpoint/2010/main" val="3507313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3"/>
          </p:nvPr>
        </p:nvSpPr>
        <p:spPr>
          <a:xfrm>
            <a:off x="685800" y="1752600"/>
            <a:ext cx="2514600" cy="1066800"/>
          </a:xfrm>
        </p:spPr>
        <p:txBody>
          <a:bodyPr rtlCol="0">
            <a:normAutofit/>
          </a:bodyPr>
          <a:lstStyle/>
          <a:p>
            <a:pPr lvl="0"/>
            <a:endParaRPr lang="en-US" noProof="0" dirty="0"/>
          </a:p>
        </p:txBody>
      </p:sp>
      <p:sp>
        <p:nvSpPr>
          <p:cNvPr id="8" name="Picture Placeholder 6"/>
          <p:cNvSpPr>
            <a:spLocks noGrp="1"/>
          </p:cNvSpPr>
          <p:nvPr>
            <p:ph type="pic" sz="quarter" idx="14"/>
          </p:nvPr>
        </p:nvSpPr>
        <p:spPr>
          <a:xfrm>
            <a:off x="685800" y="3048000"/>
            <a:ext cx="2514600" cy="1066800"/>
          </a:xfrm>
        </p:spPr>
        <p:txBody>
          <a:bodyPr rtlCol="0">
            <a:normAutofit/>
          </a:bodyPr>
          <a:lstStyle/>
          <a:p>
            <a:pPr lvl="0"/>
            <a:endParaRPr lang="en-US" noProof="0" dirty="0"/>
          </a:p>
        </p:txBody>
      </p:sp>
      <p:sp>
        <p:nvSpPr>
          <p:cNvPr id="9" name="Picture Placeholder 6"/>
          <p:cNvSpPr>
            <a:spLocks noGrp="1"/>
          </p:cNvSpPr>
          <p:nvPr>
            <p:ph type="pic" sz="quarter" idx="15"/>
          </p:nvPr>
        </p:nvSpPr>
        <p:spPr>
          <a:xfrm>
            <a:off x="685800" y="4372708"/>
            <a:ext cx="2514600" cy="1066800"/>
          </a:xfrm>
        </p:spPr>
        <p:txBody>
          <a:bodyPr rtlCol="0">
            <a:normAutofit/>
          </a:bodyPr>
          <a:lstStyle/>
          <a:p>
            <a:pPr lvl="0"/>
            <a:endParaRPr lang="en-US" noProof="0" dirty="0"/>
          </a:p>
        </p:txBody>
      </p:sp>
      <p:sp>
        <p:nvSpPr>
          <p:cNvPr id="11" name="Text Placeholder 10"/>
          <p:cNvSpPr>
            <a:spLocks noGrp="1"/>
          </p:cNvSpPr>
          <p:nvPr>
            <p:ph type="body" sz="quarter" idx="16"/>
          </p:nvPr>
        </p:nvSpPr>
        <p:spPr>
          <a:xfrm>
            <a:off x="3200400" y="1869831"/>
            <a:ext cx="5181600" cy="838200"/>
          </a:xfrm>
        </p:spPr>
        <p:txBody>
          <a:bodyPr anchor="ctr"/>
          <a:lstStyle>
            <a:lvl1pPr>
              <a:buFontTx/>
              <a:buNone/>
              <a:defRPr/>
            </a:lvl1pPr>
          </a:lstStyle>
          <a:p>
            <a:pPr lvl="0"/>
            <a:endParaRPr lang="en-US" dirty="0"/>
          </a:p>
        </p:txBody>
      </p:sp>
      <p:sp>
        <p:nvSpPr>
          <p:cNvPr id="12" name="Text Placeholder 10"/>
          <p:cNvSpPr>
            <a:spLocks noGrp="1"/>
          </p:cNvSpPr>
          <p:nvPr>
            <p:ph type="body" sz="quarter" idx="17"/>
          </p:nvPr>
        </p:nvSpPr>
        <p:spPr>
          <a:xfrm>
            <a:off x="3200400" y="3124200"/>
            <a:ext cx="5181600" cy="838200"/>
          </a:xfrm>
        </p:spPr>
        <p:txBody>
          <a:bodyPr anchor="ctr"/>
          <a:lstStyle>
            <a:lvl1pPr>
              <a:buFontTx/>
              <a:buNone/>
              <a:defRPr/>
            </a:lvl1pPr>
          </a:lstStyle>
          <a:p>
            <a:pPr lvl="0"/>
            <a:endParaRPr lang="en-US" dirty="0"/>
          </a:p>
        </p:txBody>
      </p:sp>
      <p:sp>
        <p:nvSpPr>
          <p:cNvPr id="13" name="Text Placeholder 10"/>
          <p:cNvSpPr>
            <a:spLocks noGrp="1"/>
          </p:cNvSpPr>
          <p:nvPr>
            <p:ph type="body" sz="quarter" idx="18"/>
          </p:nvPr>
        </p:nvSpPr>
        <p:spPr>
          <a:xfrm>
            <a:off x="3200400" y="4484077"/>
            <a:ext cx="5181600" cy="838200"/>
          </a:xfrm>
        </p:spPr>
        <p:txBody>
          <a:bodyPr anchor="ctr"/>
          <a:lstStyle>
            <a:lvl1pPr>
              <a:buFontTx/>
              <a:buNone/>
              <a:defRPr/>
            </a:lvl1pPr>
          </a:lstStyle>
          <a:p>
            <a:pPr lvl="0"/>
            <a:endParaRPr lang="en-US" dirty="0"/>
          </a:p>
        </p:txBody>
      </p:sp>
      <p:sp>
        <p:nvSpPr>
          <p:cNvPr id="10" name="Date Placeholder 2"/>
          <p:cNvSpPr>
            <a:spLocks noGrp="1"/>
          </p:cNvSpPr>
          <p:nvPr>
            <p:ph type="dt" sz="half" idx="19"/>
          </p:nvPr>
        </p:nvSpPr>
        <p:spPr>
          <a:xfrm>
            <a:off x="457200" y="6313488"/>
            <a:ext cx="2133600" cy="366712"/>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89440652-3E75-4205-9970-70DE532E6169}" type="datetime1">
              <a:rPr lang="en-US"/>
              <a:pPr defTabSz="914400">
                <a:defRPr/>
              </a:pPr>
              <a:t>7/18/2022</a:t>
            </a:fld>
            <a:endParaRPr lang="en-US" dirty="0"/>
          </a:p>
        </p:txBody>
      </p:sp>
      <p:sp>
        <p:nvSpPr>
          <p:cNvPr id="14" name="Footer Placeholder 3"/>
          <p:cNvSpPr>
            <a:spLocks noGrp="1"/>
          </p:cNvSpPr>
          <p:nvPr>
            <p:ph type="ftr" sz="quarter" idx="20"/>
          </p:nvPr>
        </p:nvSpPr>
        <p:spPr>
          <a:xfrm>
            <a:off x="3124200" y="6313488"/>
            <a:ext cx="2895600" cy="366712"/>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r>
              <a:rPr lang="en-US"/>
              <a:t>YOUR COMPANY NAME</a:t>
            </a:r>
          </a:p>
        </p:txBody>
      </p:sp>
      <p:sp>
        <p:nvSpPr>
          <p:cNvPr id="15" name="Slide Number Placeholder 4"/>
          <p:cNvSpPr>
            <a:spLocks noGrp="1"/>
          </p:cNvSpPr>
          <p:nvPr>
            <p:ph type="sldNum" sz="quarter" idx="21"/>
          </p:nvPr>
        </p:nvSpPr>
        <p:spPr/>
        <p:txBody>
          <a:bodyPr/>
          <a:lstStyle>
            <a:lvl1pPr>
              <a:defRPr/>
            </a:lvl1pPr>
          </a:lstStyle>
          <a:p>
            <a:pPr>
              <a:defRPr/>
            </a:pPr>
            <a:fld id="{BDD0F539-24A5-49EF-8F2F-F2D7D37D6F10}" type="slidenum">
              <a:rPr lang="en-US"/>
              <a:pPr>
                <a:defRPr/>
              </a:pPr>
              <a:t>‹#›</a:t>
            </a:fld>
            <a:endParaRPr lang="en-US" dirty="0"/>
          </a:p>
        </p:txBody>
      </p:sp>
    </p:spTree>
    <p:extLst>
      <p:ext uri="{BB962C8B-B14F-4D97-AF65-F5344CB8AC3E}">
        <p14:creationId xmlns:p14="http://schemas.microsoft.com/office/powerpoint/2010/main" val="223715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197600" cy="8763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89400" cy="432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600200"/>
            <a:ext cx="4089400" cy="432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702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197600" cy="768350"/>
          </a:xfrm>
        </p:spPr>
        <p:txBody>
          <a:bodyPr/>
          <a:lstStyle/>
          <a:p>
            <a:r>
              <a:rPr lang="en-US"/>
              <a:t>Click to edit Master title style</a:t>
            </a:r>
          </a:p>
        </p:txBody>
      </p:sp>
      <p:sp>
        <p:nvSpPr>
          <p:cNvPr id="3" name="Table Placeholder 2"/>
          <p:cNvSpPr>
            <a:spLocks noGrp="1"/>
          </p:cNvSpPr>
          <p:nvPr>
            <p:ph type="tbl" idx="1"/>
          </p:nvPr>
        </p:nvSpPr>
        <p:spPr>
          <a:xfrm>
            <a:off x="457200" y="1600200"/>
            <a:ext cx="8331200" cy="4329113"/>
          </a:xfrm>
        </p:spPr>
        <p:txBody>
          <a:bodyPr rtlCol="0">
            <a:normAutofit/>
          </a:bodyPr>
          <a:lstStyle/>
          <a:p>
            <a:pPr lvl="0"/>
            <a:endParaRPr lang="en-US" noProof="0" dirty="0"/>
          </a:p>
        </p:txBody>
      </p:sp>
    </p:spTree>
    <p:extLst>
      <p:ext uri="{BB962C8B-B14F-4D97-AF65-F5344CB8AC3E}">
        <p14:creationId xmlns:p14="http://schemas.microsoft.com/office/powerpoint/2010/main" val="411973665"/>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ounded Rectangle 8"/>
          <p:cNvSpPr/>
          <p:nvPr/>
        </p:nvSpPr>
        <p:spPr>
          <a:xfrm rot="907748">
            <a:off x="-865188" y="850900"/>
            <a:ext cx="3614738" cy="6151563"/>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5" name="Rounded Rectangle 12"/>
          <p:cNvSpPr/>
          <p:nvPr/>
        </p:nvSpPr>
        <p:spPr>
          <a:xfrm rot="907748">
            <a:off x="17463" y="-511175"/>
            <a:ext cx="3735387" cy="1387475"/>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6" name="Rounded Rectangle 13"/>
          <p:cNvSpPr/>
          <p:nvPr/>
        </p:nvSpPr>
        <p:spPr>
          <a:xfrm rot="907748">
            <a:off x="2146300" y="6589713"/>
            <a:ext cx="1981200" cy="536575"/>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7" name="Rounded Rectangle 14"/>
          <p:cNvSpPr/>
          <p:nvPr/>
        </p:nvSpPr>
        <p:spPr>
          <a:xfrm rot="907748">
            <a:off x="3184525" y="-554038"/>
            <a:ext cx="6783388" cy="7826376"/>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2" name="Title 1"/>
          <p:cNvSpPr>
            <a:spLocks noGrp="1"/>
          </p:cNvSpPr>
          <p:nvPr>
            <p:ph type="title"/>
          </p:nvPr>
        </p:nvSpPr>
        <p:spPr>
          <a:xfrm rot="-4500000">
            <a:off x="-633894" y="2921988"/>
            <a:ext cx="5064953" cy="1695631"/>
          </a:xfrm>
        </p:spPr>
        <p:txBody>
          <a:bodyPr/>
          <a:lstStyle/>
          <a:p>
            <a:r>
              <a:rPr lang="en-US"/>
              <a:t>Click to edit Master title style</a:t>
            </a:r>
          </a:p>
        </p:txBody>
      </p:sp>
      <p:sp>
        <p:nvSpPr>
          <p:cNvPr id="3" name="Content Placeholder 2"/>
          <p:cNvSpPr>
            <a:spLocks noGrp="1"/>
          </p:cNvSpPr>
          <p:nvPr>
            <p:ph idx="1"/>
          </p:nvPr>
        </p:nvSpPr>
        <p:spPr>
          <a:xfrm rot="900000">
            <a:off x="3479028" y="959716"/>
            <a:ext cx="4658735" cy="507762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rot="900000">
            <a:off x="1690688" y="608013"/>
            <a:ext cx="1789112"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0C65D45E-83D6-449F-8B44-B80F20D2B655}" type="datetimeFigureOut">
              <a:rPr lang="en-US"/>
              <a:pPr defTabSz="914400">
                <a:defRPr/>
              </a:pPr>
              <a:t>7/18/2022</a:t>
            </a:fld>
            <a:endParaRPr lang="en-US" dirty="0"/>
          </a:p>
        </p:txBody>
      </p:sp>
      <p:sp>
        <p:nvSpPr>
          <p:cNvPr id="9" name="Footer Placeholder 4"/>
          <p:cNvSpPr>
            <a:spLocks noGrp="1"/>
          </p:cNvSpPr>
          <p:nvPr>
            <p:ph type="ftr" sz="quarter" idx="11"/>
          </p:nvPr>
        </p:nvSpPr>
        <p:spPr>
          <a:xfrm rot="900000">
            <a:off x="3103563" y="6176963"/>
            <a:ext cx="2392362"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endParaRPr lang="en-US"/>
          </a:p>
        </p:txBody>
      </p:sp>
      <p:sp>
        <p:nvSpPr>
          <p:cNvPr id="10" name="Slide Number Placeholder 5"/>
          <p:cNvSpPr>
            <a:spLocks noGrp="1"/>
          </p:cNvSpPr>
          <p:nvPr>
            <p:ph type="sldNum" sz="quarter" idx="12"/>
          </p:nvPr>
        </p:nvSpPr>
        <p:spPr>
          <a:xfrm rot="900000">
            <a:off x="1265238" y="300038"/>
            <a:ext cx="2287587" cy="365125"/>
          </a:xfrm>
        </p:spPr>
        <p:txBody>
          <a:bodyPr/>
          <a:lstStyle>
            <a:lvl1pPr>
              <a:defRPr/>
            </a:lvl1pPr>
          </a:lstStyle>
          <a:p>
            <a:pPr>
              <a:defRPr/>
            </a:pPr>
            <a:fld id="{DF74D680-EC4F-4DF4-B23C-0498573B46F5}" type="slidenum">
              <a:rPr lang="en-US"/>
              <a:pPr>
                <a:defRPr/>
              </a:pPr>
              <a:t>‹#›</a:t>
            </a:fld>
            <a:endParaRPr lang="en-US" dirty="0"/>
          </a:p>
        </p:txBody>
      </p:sp>
    </p:spTree>
    <p:extLst>
      <p:ext uri="{BB962C8B-B14F-4D97-AF65-F5344CB8AC3E}">
        <p14:creationId xmlns:p14="http://schemas.microsoft.com/office/powerpoint/2010/main" val="10088919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BF8D34-1274-7746-848A-07248B7EE625}" type="datetimeFigureOut">
              <a:rPr lang="en-US" smtClean="0"/>
              <a:t>7/18/2022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38D530-6CC3-8F46-9BF5-22D0903AE0C1}" type="slidenum">
              <a:rPr lang="en-US" smtClean="0"/>
              <a:t>‹#›</a:t>
            </a:fld>
            <a:endParaRPr lang="en-US" dirty="0"/>
          </a:p>
        </p:txBody>
      </p:sp>
    </p:spTree>
    <p:extLst>
      <p:ext uri="{BB962C8B-B14F-4D97-AF65-F5344CB8AC3E}">
        <p14:creationId xmlns:p14="http://schemas.microsoft.com/office/powerpoint/2010/main" val="1475604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5" name="Rounded Rectangle 12"/>
          <p:cNvSpPr/>
          <p:nvPr/>
        </p:nvSpPr>
        <p:spPr>
          <a:xfrm rot="20707748">
            <a:off x="-896938" y="-623888"/>
            <a:ext cx="7286626" cy="60404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6" name="Rounded Rectangle 13"/>
          <p:cNvSpPr/>
          <p:nvPr/>
        </p:nvSpPr>
        <p:spPr>
          <a:xfrm rot="20707748">
            <a:off x="65088" y="5378450"/>
            <a:ext cx="7442200" cy="2476500"/>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7" name="Rounded Rectangle 14"/>
          <p:cNvSpPr/>
          <p:nvPr/>
        </p:nvSpPr>
        <p:spPr>
          <a:xfrm rot="20707748">
            <a:off x="7661275" y="5459413"/>
            <a:ext cx="1708150" cy="1538287"/>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8" name="Rounded Rectangle 15"/>
          <p:cNvSpPr/>
          <p:nvPr/>
        </p:nvSpPr>
        <p:spPr>
          <a:xfrm rot="20707748">
            <a:off x="6673850" y="-490538"/>
            <a:ext cx="3059113" cy="5810251"/>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a:xfrm rot="20700000">
            <a:off x="7753350" y="5888038"/>
            <a:ext cx="1244600" cy="365125"/>
          </a:xfrm>
          <a:prstGeom prst="rect">
            <a:avLst/>
          </a:prstGeom>
        </p:spPr>
        <p:txBody>
          <a:bodyPr/>
          <a:lstStyle>
            <a:lvl1pPr algn="l" fontAlgn="auto">
              <a:spcBef>
                <a:spcPts val="0"/>
              </a:spcBef>
              <a:spcAft>
                <a:spcPts val="0"/>
              </a:spcAft>
              <a:defRPr>
                <a:solidFill>
                  <a:prstClr val="black"/>
                </a:solidFill>
                <a:latin typeface="+mn-lt"/>
                <a:cs typeface="+mn-cs"/>
              </a:defRPr>
            </a:lvl1pPr>
          </a:lstStyle>
          <a:p>
            <a:pPr defTabSz="914400">
              <a:defRPr/>
            </a:pPr>
            <a:fld id="{58E9ACC5-D08C-4720-AC85-DD6EA5B0E3DE}" type="datetimeFigureOut">
              <a:rPr lang="en-US"/>
              <a:pPr defTabSz="914400">
                <a:defRPr/>
              </a:pPr>
              <a:t>7/18/2022</a:t>
            </a:fld>
            <a:endParaRPr lang="en-US" dirty="0"/>
          </a:p>
        </p:txBody>
      </p:sp>
      <p:sp>
        <p:nvSpPr>
          <p:cNvPr id="10" name="Footer Placeholder 5"/>
          <p:cNvSpPr>
            <a:spLocks noGrp="1"/>
          </p:cNvSpPr>
          <p:nvPr>
            <p:ph type="ftr" sz="quarter" idx="11"/>
          </p:nvPr>
        </p:nvSpPr>
        <p:spPr>
          <a:xfrm rot="20700000">
            <a:off x="4264025" y="6099175"/>
            <a:ext cx="3062288" cy="365125"/>
          </a:xfrm>
          <a:prstGeom prst="rect">
            <a:avLst/>
          </a:prstGeom>
        </p:spPr>
        <p:txBody>
          <a:bodyPr/>
          <a:lstStyle>
            <a:lvl1pPr algn="r" fontAlgn="auto">
              <a:spcBef>
                <a:spcPts val="0"/>
              </a:spcBef>
              <a:spcAft>
                <a:spcPts val="0"/>
              </a:spcAft>
              <a:defRPr>
                <a:solidFill>
                  <a:prstClr val="black"/>
                </a:solidFill>
                <a:latin typeface="+mn-lt"/>
                <a:cs typeface="+mn-cs"/>
              </a:defRPr>
            </a:lvl1pPr>
          </a:lstStyle>
          <a:p>
            <a:pPr defTabSz="914400">
              <a:defRPr/>
            </a:pPr>
            <a:endParaRPr lang="en-US"/>
          </a:p>
        </p:txBody>
      </p:sp>
      <p:sp>
        <p:nvSpPr>
          <p:cNvPr id="11" name="Slide Number Placeholder 6"/>
          <p:cNvSpPr>
            <a:spLocks noGrp="1"/>
          </p:cNvSpPr>
          <p:nvPr>
            <p:ph type="sldNum" sz="quarter" idx="12"/>
          </p:nvPr>
        </p:nvSpPr>
        <p:spPr>
          <a:xfrm rot="20700000">
            <a:off x="7689850" y="5641975"/>
            <a:ext cx="1244600" cy="365125"/>
          </a:xfrm>
        </p:spPr>
        <p:txBody>
          <a:bodyPr/>
          <a:lstStyle>
            <a:lvl1pPr algn="l">
              <a:defRPr/>
            </a:lvl1pPr>
          </a:lstStyle>
          <a:p>
            <a:pPr>
              <a:defRPr/>
            </a:pPr>
            <a:fld id="{E5A2A84D-CD6B-4F7A-A6FC-C0F873D47D46}" type="slidenum">
              <a:rPr lang="en-US"/>
              <a:pPr>
                <a:defRPr/>
              </a:pPr>
              <a:t>‹#›</a:t>
            </a:fld>
            <a:endParaRPr lang="en-US" dirty="0"/>
          </a:p>
        </p:txBody>
      </p:sp>
    </p:spTree>
    <p:extLst>
      <p:ext uri="{BB962C8B-B14F-4D97-AF65-F5344CB8AC3E}">
        <p14:creationId xmlns:p14="http://schemas.microsoft.com/office/powerpoint/2010/main" val="11229789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Tagline and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457200" y="1096963"/>
            <a:ext cx="8229600" cy="457200"/>
          </a:xfrm>
          <a:prstGeom prst="rect">
            <a:avLst/>
          </a:prstGeom>
        </p:spPr>
        <p:txBody>
          <a:bodyPr lIns="0" tIns="0">
            <a:noAutofit/>
          </a:bodyPr>
          <a:lstStyle>
            <a:lvl1pPr marL="0" indent="0" algn="l">
              <a:lnSpc>
                <a:spcPct val="90000"/>
              </a:lnSpc>
              <a:spcBef>
                <a:spcPts val="0"/>
              </a:spcBef>
              <a:buNone/>
              <a:defRPr sz="2000" baseline="0">
                <a:latin typeface="Arial" pitchFamily="34" charset="0"/>
                <a:cs typeface="Arial" pitchFamily="34" charset="0"/>
              </a:defRPr>
            </a:lvl1pPr>
            <a:lvl2pPr marL="519113" indent="-292100">
              <a:spcBef>
                <a:spcPts val="600"/>
              </a:spcBef>
              <a:defRPr sz="1800">
                <a:latin typeface="Arial" pitchFamily="34" charset="0"/>
                <a:cs typeface="Arial" pitchFamily="34" charset="0"/>
              </a:defRPr>
            </a:lvl2pPr>
            <a:lvl3pPr marL="801688" indent="-282575">
              <a:spcBef>
                <a:spcPts val="600"/>
              </a:spcBef>
              <a:defRPr sz="1600">
                <a:latin typeface="Arial" pitchFamily="34" charset="0"/>
                <a:cs typeface="Arial" pitchFamily="34" charset="0"/>
              </a:defRPr>
            </a:lvl3pPr>
            <a:lvl4pPr marL="1084263" indent="-282575">
              <a:spcBef>
                <a:spcPts val="600"/>
              </a:spcBef>
              <a:buNone/>
              <a:defRPr sz="1400">
                <a:latin typeface="Arial" pitchFamily="34" charset="0"/>
                <a:cs typeface="Arial" pitchFamily="34" charset="0"/>
              </a:defRPr>
            </a:lvl4pPr>
            <a:lvl5pPr marL="1376363" indent="-292100">
              <a:spcBef>
                <a:spcPts val="600"/>
              </a:spcBef>
              <a:buFont typeface="Arial" pitchFamily="34" charset="0"/>
              <a:buChar char="&gt;"/>
              <a:defRPr sz="1400">
                <a:latin typeface="Arial" pitchFamily="34" charset="0"/>
                <a:cs typeface="Arial" pitchFamily="34" charset="0"/>
              </a:defRPr>
            </a:lvl5pPr>
          </a:lstStyle>
          <a:p>
            <a:pPr lvl="0"/>
            <a:r>
              <a:rPr lang="en-US" dirty="0"/>
              <a:t>Click to edit Master text styles</a:t>
            </a:r>
          </a:p>
        </p:txBody>
      </p:sp>
      <p:sp>
        <p:nvSpPr>
          <p:cNvPr id="11" name="Title 6"/>
          <p:cNvSpPr>
            <a:spLocks noGrp="1"/>
          </p:cNvSpPr>
          <p:nvPr>
            <p:ph type="title"/>
          </p:nvPr>
        </p:nvSpPr>
        <p:spPr>
          <a:xfrm>
            <a:off x="457200" y="501650"/>
            <a:ext cx="8229600" cy="595312"/>
          </a:xfrm>
          <a:prstGeom prst="rect">
            <a:avLst/>
          </a:prstGeom>
        </p:spPr>
        <p:txBody>
          <a:bodyPr lIns="0" tIns="0"/>
          <a:lstStyle>
            <a:lvl1pPr>
              <a:lnSpc>
                <a:spcPct val="85000"/>
              </a:lnSpc>
              <a:defRPr/>
            </a:lvl1pPr>
          </a:lstStyle>
          <a:p>
            <a:r>
              <a:rPr lang="en-US" dirty="0"/>
              <a:t>Click to edit Master title style</a:t>
            </a:r>
          </a:p>
        </p:txBody>
      </p:sp>
      <p:sp>
        <p:nvSpPr>
          <p:cNvPr id="6" name="Content Placeholder 8"/>
          <p:cNvSpPr>
            <a:spLocks noGrp="1"/>
          </p:cNvSpPr>
          <p:nvPr>
            <p:ph sz="quarter" idx="11"/>
          </p:nvPr>
        </p:nvSpPr>
        <p:spPr>
          <a:xfrm>
            <a:off x="457200" y="1554163"/>
            <a:ext cx="8229600" cy="4446587"/>
          </a:xfrm>
          <a:prstGeom prst="rect">
            <a:avLst/>
          </a:prstGeom>
        </p:spPr>
        <p:txBody>
          <a:bodyPr lIns="0" tIns="0"/>
          <a:lstStyle>
            <a:lvl1pPr>
              <a:spcBef>
                <a:spcPts val="1200"/>
              </a:spcBef>
              <a:spcAft>
                <a:spcPts val="0"/>
              </a:spcAft>
              <a:defRPr sz="2000"/>
            </a:lvl1pPr>
            <a:lvl2pPr>
              <a:spcBef>
                <a:spcPts val="600"/>
              </a:spcBef>
              <a:spcAft>
                <a:spcPts val="0"/>
              </a:spcAft>
              <a:defRPr sz="1800"/>
            </a:lvl2pPr>
            <a:lvl3pPr>
              <a:spcBef>
                <a:spcPts val="300"/>
              </a:spcBef>
              <a:spcAft>
                <a:spcPts val="0"/>
              </a:spcAft>
              <a:defRPr/>
            </a:lvl3pPr>
            <a:lvl4pPr>
              <a:spcBef>
                <a:spcPts val="300"/>
              </a:spcBef>
              <a:spcAft>
                <a:spcPts val="0"/>
              </a:spcAft>
              <a:defRPr/>
            </a:lvl4pPr>
            <a:lvl5pPr>
              <a:spcBef>
                <a:spcPts val="30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p:cNvSpPr>
            <a:spLocks noGrp="1"/>
          </p:cNvSpPr>
          <p:nvPr>
            <p:ph type="sldNum" sz="quarter" idx="14"/>
          </p:nvPr>
        </p:nvSpPr>
        <p:spPr/>
        <p:txBody>
          <a:bodyPr/>
          <a:lstStyle>
            <a:lvl1pPr>
              <a:defRPr/>
            </a:lvl1pPr>
          </a:lstStyle>
          <a:p>
            <a:pPr>
              <a:defRPr/>
            </a:pPr>
            <a:r>
              <a:rPr lang="en-US"/>
              <a:t> - </a:t>
            </a:r>
            <a:fld id="{B98D061C-11BF-448E-855C-23CBCB17CE43}" type="slidenum">
              <a:rPr lang="en-US"/>
              <a:pPr>
                <a:defRPr/>
              </a:pPr>
              <a:t>‹#›</a:t>
            </a:fld>
            <a:r>
              <a:rPr lang="en-US"/>
              <a:t> -</a:t>
            </a:r>
          </a:p>
        </p:txBody>
      </p:sp>
    </p:spTree>
    <p:extLst>
      <p:ext uri="{BB962C8B-B14F-4D97-AF65-F5344CB8AC3E}">
        <p14:creationId xmlns:p14="http://schemas.microsoft.com/office/powerpoint/2010/main" val="1113877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1">
                <a:solidFill>
                  <a:srgbClr val="04617B">
                    <a:lumMod val="75000"/>
                  </a:srgbClr>
                </a:solidFill>
                <a:latin typeface="+mn-lt"/>
                <a:cs typeface="+mn-cs"/>
              </a:defRPr>
            </a:lvl1pPr>
          </a:lstStyle>
          <a:p>
            <a:pPr defTabSz="914400">
              <a:defRPr/>
            </a:pPr>
            <a:fld id="{ECAC252A-F831-4388-B872-2C3801131CF6}" type="datetime1">
              <a:rPr lang="en-US"/>
              <a:pPr defTabSz="914400">
                <a:defRPr/>
              </a:pPr>
              <a:t>7/18/2022</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1">
                <a:solidFill>
                  <a:srgbClr val="04617B">
                    <a:lumMod val="60000"/>
                    <a:lumOff val="40000"/>
                  </a:srgbClr>
                </a:solidFill>
                <a:latin typeface="+mn-lt"/>
                <a:cs typeface="+mn-cs"/>
              </a:defRPr>
            </a:lvl1pPr>
          </a:lstStyle>
          <a:p>
            <a:pPr defTabSz="914400">
              <a:defRPr/>
            </a:pPr>
            <a:r>
              <a:rPr lang="en-US"/>
              <a:t> </a:t>
            </a:r>
          </a:p>
        </p:txBody>
      </p:sp>
      <p:sp>
        <p:nvSpPr>
          <p:cNvPr id="4" name="Slide Number Placeholder 5"/>
          <p:cNvSpPr>
            <a:spLocks noGrp="1"/>
          </p:cNvSpPr>
          <p:nvPr>
            <p:ph type="sldNum" sz="quarter" idx="12"/>
          </p:nvPr>
        </p:nvSpPr>
        <p:spPr>
          <a:xfrm>
            <a:off x="6248400" y="6400800"/>
            <a:ext cx="2743200" cy="365125"/>
          </a:xfrm>
        </p:spPr>
        <p:txBody>
          <a:bodyPr/>
          <a:lstStyle>
            <a:lvl1pPr>
              <a:defRPr b="1">
                <a:solidFill>
                  <a:srgbClr val="04617B">
                    <a:lumMod val="75000"/>
                  </a:srgbClr>
                </a:solidFill>
              </a:defRPr>
            </a:lvl1pPr>
          </a:lstStyle>
          <a:p>
            <a:pPr>
              <a:defRPr/>
            </a:pPr>
            <a:endParaRPr lang="en-US"/>
          </a:p>
          <a:p>
            <a:pPr>
              <a:defRPr/>
            </a:pPr>
            <a:r>
              <a:rPr lang="en-US"/>
              <a:t>PROPRIETARY &amp; CONFIDENTIAL   </a:t>
            </a:r>
            <a:fld id="{B01DE3FF-7914-45AA-BAD1-E3EBDDAF6E92}" type="slidenum">
              <a:rPr lang="en-US"/>
              <a:pPr>
                <a:defRPr/>
              </a:pPr>
              <a:t>‹#›</a:t>
            </a:fld>
            <a:endParaRPr lang="en-US"/>
          </a:p>
        </p:txBody>
      </p:sp>
    </p:spTree>
    <p:extLst>
      <p:ext uri="{BB962C8B-B14F-4D97-AF65-F5344CB8AC3E}">
        <p14:creationId xmlns:p14="http://schemas.microsoft.com/office/powerpoint/2010/main" val="591861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fld id="{771631AD-FDB8-4ECF-84BC-D11347DD8076}" type="datetime1">
              <a:rPr lang="en-US"/>
              <a:pPr defTabSz="914400">
                <a:defRPr/>
              </a:pPr>
              <a:t>7/18/2022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defTabSz="914400">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072580-54F3-4C24-A7D1-1EC6DE9880C8}" type="slidenum">
              <a:rPr lang="en-US"/>
              <a:pPr>
                <a:defRPr/>
              </a:pPr>
              <a:t>‹#›</a:t>
            </a:fld>
            <a:endParaRPr lang="en-US" dirty="0"/>
          </a:p>
        </p:txBody>
      </p:sp>
    </p:spTree>
    <p:extLst>
      <p:ext uri="{BB962C8B-B14F-4D97-AF65-F5344CB8AC3E}">
        <p14:creationId xmlns:p14="http://schemas.microsoft.com/office/powerpoint/2010/main" val="83120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BF8D34-1274-7746-848A-07248B7EE625}" type="datetimeFigureOut">
              <a:rPr lang="en-US" smtClean="0"/>
              <a:t>7/18/2022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038D530-6CC3-8F46-9BF5-22D0903AE0C1}" type="slidenum">
              <a:rPr lang="en-US" smtClean="0"/>
              <a:t>‹#›</a:t>
            </a:fld>
            <a:endParaRPr lang="en-US" dirty="0"/>
          </a:p>
        </p:txBody>
      </p:sp>
    </p:spTree>
    <p:extLst>
      <p:ext uri="{BB962C8B-B14F-4D97-AF65-F5344CB8AC3E}">
        <p14:creationId xmlns:p14="http://schemas.microsoft.com/office/powerpoint/2010/main" val="128809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BBF8D34-1274-7746-848A-07248B7EE625}" type="datetimeFigureOut">
              <a:rPr lang="en-US" smtClean="0"/>
              <a:t>7/18/2022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38D530-6CC3-8F46-9BF5-22D0903AE0C1}" type="slidenum">
              <a:rPr lang="en-US" smtClean="0"/>
              <a:t>‹#›</a:t>
            </a:fld>
            <a:endParaRPr lang="en-US" dirty="0"/>
          </a:p>
        </p:txBody>
      </p:sp>
    </p:spTree>
    <p:extLst>
      <p:ext uri="{BB962C8B-B14F-4D97-AF65-F5344CB8AC3E}">
        <p14:creationId xmlns:p14="http://schemas.microsoft.com/office/powerpoint/2010/main" val="422205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BBF8D34-1274-7746-848A-07248B7EE625}" type="datetimeFigureOut">
              <a:rPr lang="en-US" smtClean="0"/>
              <a:t>7/18/2022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038D530-6CC3-8F46-9BF5-22D0903AE0C1}" type="slidenum">
              <a:rPr lang="en-US" smtClean="0"/>
              <a:t>‹#›</a:t>
            </a:fld>
            <a:endParaRPr lang="en-US" dirty="0"/>
          </a:p>
        </p:txBody>
      </p:sp>
    </p:spTree>
    <p:extLst>
      <p:ext uri="{BB962C8B-B14F-4D97-AF65-F5344CB8AC3E}">
        <p14:creationId xmlns:p14="http://schemas.microsoft.com/office/powerpoint/2010/main" val="123308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BBF8D34-1274-7746-848A-07248B7EE625}" type="datetimeFigureOut">
              <a:rPr lang="en-US" smtClean="0"/>
              <a:t>7/18/2022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038D530-6CC3-8F46-9BF5-22D0903AE0C1}" type="slidenum">
              <a:rPr lang="en-US" smtClean="0"/>
              <a:t>‹#›</a:t>
            </a:fld>
            <a:endParaRPr lang="en-US" dirty="0"/>
          </a:p>
        </p:txBody>
      </p:sp>
    </p:spTree>
    <p:extLst>
      <p:ext uri="{BB962C8B-B14F-4D97-AF65-F5344CB8AC3E}">
        <p14:creationId xmlns:p14="http://schemas.microsoft.com/office/powerpoint/2010/main" val="392522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BBF8D34-1274-7746-848A-07248B7EE625}" type="datetimeFigureOut">
              <a:rPr lang="en-US" smtClean="0"/>
              <a:t>7/18/2022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038D530-6CC3-8F46-9BF5-22D0903AE0C1}" type="slidenum">
              <a:rPr lang="en-US" smtClean="0"/>
              <a:t>‹#›</a:t>
            </a:fld>
            <a:endParaRPr lang="en-US" dirty="0"/>
          </a:p>
        </p:txBody>
      </p:sp>
    </p:spTree>
    <p:extLst>
      <p:ext uri="{BB962C8B-B14F-4D97-AF65-F5344CB8AC3E}">
        <p14:creationId xmlns:p14="http://schemas.microsoft.com/office/powerpoint/2010/main" val="4056027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BBF8D34-1274-7746-848A-07248B7EE625}" type="datetimeFigureOut">
              <a:rPr lang="en-US" smtClean="0"/>
              <a:t>7/18/2022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38D530-6CC3-8F46-9BF5-22D0903AE0C1}" type="slidenum">
              <a:rPr lang="en-US" smtClean="0"/>
              <a:t>‹#›</a:t>
            </a:fld>
            <a:endParaRPr lang="en-US" dirty="0"/>
          </a:p>
        </p:txBody>
      </p:sp>
    </p:spTree>
    <p:extLst>
      <p:ext uri="{BB962C8B-B14F-4D97-AF65-F5344CB8AC3E}">
        <p14:creationId xmlns:p14="http://schemas.microsoft.com/office/powerpoint/2010/main" val="106631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BBF8D34-1274-7746-848A-07248B7EE625}" type="datetimeFigureOut">
              <a:rPr lang="en-US" smtClean="0"/>
              <a:t>7/18/2022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038D530-6CC3-8F46-9BF5-22D0903AE0C1}" type="slidenum">
              <a:rPr lang="en-US" smtClean="0"/>
              <a:t>‹#›</a:t>
            </a:fld>
            <a:endParaRPr lang="en-US" dirty="0"/>
          </a:p>
        </p:txBody>
      </p:sp>
    </p:spTree>
    <p:extLst>
      <p:ext uri="{BB962C8B-B14F-4D97-AF65-F5344CB8AC3E}">
        <p14:creationId xmlns:p14="http://schemas.microsoft.com/office/powerpoint/2010/main" val="318742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0" y="6535481"/>
            <a:ext cx="9144000" cy="322524"/>
          </a:xfrm>
          <a:prstGeom prst="rect">
            <a:avLst/>
          </a:prstGeom>
        </p:spPr>
        <p:txBody>
          <a:bodyPr vert="horz" lIns="91440" tIns="45720" rIns="91440" bIns="45720" rtlCol="0" anchor="ctr"/>
          <a:lstStyle>
            <a:lvl1pPr algn="r">
              <a:defRPr sz="1000" b="1" i="0">
                <a:solidFill>
                  <a:schemeClr val="tx1">
                    <a:tint val="75000"/>
                  </a:schemeClr>
                </a:solidFill>
                <a:latin typeface="Arial"/>
                <a:cs typeface="Arial"/>
              </a:defRPr>
            </a:lvl1pPr>
          </a:lstStyle>
          <a:p>
            <a:pPr algn="ctr"/>
            <a:r>
              <a:rPr lang="en-US" sz="900" b="0" dirty="0">
                <a:solidFill>
                  <a:prstClr val="black">
                    <a:tint val="75000"/>
                  </a:prstClr>
                </a:solidFill>
                <a:latin typeface="Avenir Heavy"/>
                <a:cs typeface="Avenir Heavy"/>
              </a:rPr>
              <a:t>(#)</a:t>
            </a:r>
          </a:p>
        </p:txBody>
      </p:sp>
      <p:sp>
        <p:nvSpPr>
          <p:cNvPr id="10" name="Rectangle 9"/>
          <p:cNvSpPr/>
          <p:nvPr userDrawn="1"/>
        </p:nvSpPr>
        <p:spPr>
          <a:xfrm>
            <a:off x="0" y="1"/>
            <a:ext cx="9144000" cy="1038225"/>
          </a:xfrm>
          <a:prstGeom prst="rect">
            <a:avLst/>
          </a:prstGeom>
          <a:gradFill flip="none" rotWithShape="1">
            <a:gsLst>
              <a:gs pos="0">
                <a:srgbClr val="005294"/>
              </a:gs>
              <a:gs pos="100000">
                <a:srgbClr val="0F2D6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gradFill flip="none" rotWithShape="1">
                <a:gsLst>
                  <a:gs pos="0">
                    <a:srgbClr val="005294"/>
                  </a:gs>
                  <a:gs pos="100000">
                    <a:srgbClr val="0F2D62"/>
                  </a:gs>
                </a:gsLst>
                <a:path path="circle">
                  <a:fillToRect l="50000" t="50000" r="50000" b="50000"/>
                </a:path>
                <a:tileRect/>
              </a:gradFill>
            </a:endParaRPr>
          </a:p>
        </p:txBody>
      </p:sp>
      <p:cxnSp>
        <p:nvCxnSpPr>
          <p:cNvPr id="11" name="Straight Connector 10"/>
          <p:cNvCxnSpPr/>
          <p:nvPr userDrawn="1"/>
        </p:nvCxnSpPr>
        <p:spPr>
          <a:xfrm>
            <a:off x="0" y="1040621"/>
            <a:ext cx="9144000" cy="0"/>
          </a:xfrm>
          <a:prstGeom prst="line">
            <a:avLst/>
          </a:prstGeom>
          <a:ln w="76200" cmpd="sng">
            <a:solidFill>
              <a:srgbClr val="005294"/>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409767" y="6535481"/>
            <a:ext cx="8361700" cy="0"/>
          </a:xfrm>
          <a:prstGeom prst="line">
            <a:avLst/>
          </a:prstGeom>
          <a:ln w="76200" cmpd="sng">
            <a:solidFill>
              <a:srgbClr val="00529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335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gradFill flip="none" rotWithShape="1">
            <a:gsLst>
              <a:gs pos="0">
                <a:schemeClr val="accent1">
                  <a:lumMod val="60000"/>
                  <a:lumOff val="40000"/>
                </a:schemeClr>
              </a:gs>
              <a:gs pos="51000">
                <a:schemeClr val="accent1">
                  <a:lumMod val="75000"/>
                </a:schemeClr>
              </a:gs>
              <a:gs pos="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lang="en-US" sz="2000" b="1" dirty="0">
              <a:solidFill>
                <a:prstClr val="white"/>
              </a:solidFill>
            </a:endParaRPr>
          </a:p>
        </p:txBody>
      </p:sp>
      <p:sp>
        <p:nvSpPr>
          <p:cNvPr id="6" name="Rectangle 5"/>
          <p:cNvSpPr/>
          <p:nvPr/>
        </p:nvSpPr>
        <p:spPr>
          <a:xfrm>
            <a:off x="0" y="990600"/>
            <a:ext cx="9144000" cy="76200"/>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defTabSz="914400">
              <a:defRPr/>
            </a:pPr>
            <a:endParaRPr lang="en-US" dirty="0">
              <a:solidFill>
                <a:prstClr val="black"/>
              </a:solidFill>
            </a:endParaRPr>
          </a:p>
        </p:txBody>
      </p:sp>
      <p:sp>
        <p:nvSpPr>
          <p:cNvPr id="7" name="Rectangle 6"/>
          <p:cNvSpPr/>
          <p:nvPr/>
        </p:nvSpPr>
        <p:spPr>
          <a:xfrm>
            <a:off x="0" y="5715000"/>
            <a:ext cx="9144000" cy="1143000"/>
          </a:xfrm>
          <a:prstGeom prst="rect">
            <a:avLst/>
          </a:prstGeom>
          <a:gradFill flip="none" rotWithShape="1">
            <a:gsLst>
              <a:gs pos="0">
                <a:schemeClr val="accent1">
                  <a:tint val="66000"/>
                  <a:satMod val="160000"/>
                  <a:alpha val="48000"/>
                </a:schemeClr>
              </a:gs>
              <a:gs pos="37000">
                <a:schemeClr val="accent1">
                  <a:tint val="44500"/>
                  <a:satMod val="160000"/>
                  <a:alpha val="57000"/>
                </a:schemeClr>
              </a:gs>
              <a:gs pos="100000">
                <a:schemeClr val="accent1">
                  <a:tint val="23500"/>
                  <a:satMod val="160000"/>
                  <a:alpha val="1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endParaRPr>
          </a:p>
        </p:txBody>
      </p:sp>
      <p:pic>
        <p:nvPicPr>
          <p:cNvPr id="1031" name="Picture 7" descr="Bigstock_15990509.png"/>
          <p:cNvPicPr>
            <a:picLocks noChangeAspect="1"/>
          </p:cNvPicPr>
          <p:nvPr/>
        </p:nvPicPr>
        <p:blipFill>
          <a:blip r:embed="rId14">
            <a:extLst>
              <a:ext uri="{28A0092B-C50C-407E-A947-70E740481C1C}">
                <a14:useLocalDpi xmlns:a14="http://schemas.microsoft.com/office/drawing/2010/main" val="0"/>
              </a:ext>
            </a:extLst>
          </a:blip>
          <a:srcRect t="7587" r="5714" b="41922"/>
          <a:stretch>
            <a:fillRect/>
          </a:stretch>
        </p:blipFill>
        <p:spPr bwMode="auto">
          <a:xfrm>
            <a:off x="6629400" y="-14288"/>
            <a:ext cx="25146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Placeholder 2"/>
          <p:cNvSpPr>
            <a:spLocks noGrp="1"/>
          </p:cNvSpPr>
          <p:nvPr>
            <p:ph type="body" idx="1"/>
          </p:nvPr>
        </p:nvSpPr>
        <p:spPr bwMode="auto">
          <a:xfrm>
            <a:off x="685800" y="1600200"/>
            <a:ext cx="7924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365760" rIns="182880" bIns="1828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p:cNvSpPr>
            <a:spLocks noGrp="1"/>
          </p:cNvSpPr>
          <p:nvPr>
            <p:ph type="sldNum" sz="quarter" idx="4"/>
          </p:nvPr>
        </p:nvSpPr>
        <p:spPr>
          <a:xfrm>
            <a:off x="6553200" y="6313488"/>
            <a:ext cx="2133600" cy="366712"/>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defTabSz="914400">
              <a:defRPr/>
            </a:pPr>
            <a:fld id="{6A287746-2C2D-4424-8E52-F23F053AA93D}" type="slidenum">
              <a:rPr lang="en-US"/>
              <a:pPr defTabSz="914400">
                <a:defRPr/>
              </a:pPr>
              <a:t>‹#›</a:t>
            </a:fld>
            <a:endParaRPr lang="en-US" dirty="0"/>
          </a:p>
        </p:txBody>
      </p:sp>
      <p:sp>
        <p:nvSpPr>
          <p:cNvPr id="2" name="Title Placeholder 1"/>
          <p:cNvSpPr>
            <a:spLocks noGrp="1"/>
          </p:cNvSpPr>
          <p:nvPr>
            <p:ph type="title"/>
          </p:nvPr>
        </p:nvSpPr>
        <p:spPr>
          <a:xfrm>
            <a:off x="0" y="160338"/>
            <a:ext cx="6019800" cy="609600"/>
          </a:xfrm>
          <a:prstGeom prst="rect">
            <a:avLst/>
          </a:prstGeom>
        </p:spPr>
        <p:txBody>
          <a:bodyPr vert="horz" lIns="182880" tIns="365760" rIns="182880" bIns="182880" rtlCol="0" anchor="ctr">
            <a:normAutofit/>
          </a:bodyPr>
          <a:lstStyle/>
          <a:p>
            <a:r>
              <a:rPr lang="en-US" dirty="0"/>
              <a:t>Click to edit Master title style</a:t>
            </a:r>
          </a:p>
        </p:txBody>
      </p:sp>
      <p:pic>
        <p:nvPicPr>
          <p:cNvPr id="1035" name="Picture 10" descr="hbc ID Size C-1C®.png"/>
          <p:cNvPicPr>
            <a:picLocks noChangeAspect="1"/>
          </p:cNvPicPr>
          <p:nvPr/>
        </p:nvPicPr>
        <p:blipFill>
          <a:blip r:embed="rId15">
            <a:extLst>
              <a:ext uri="{28A0092B-C50C-407E-A947-70E740481C1C}">
                <a14:useLocalDpi xmlns:a14="http://schemas.microsoft.com/office/drawing/2010/main" val="0"/>
              </a:ext>
            </a:extLst>
          </a:blip>
          <a:srcRect b="24358"/>
          <a:stretch>
            <a:fillRect/>
          </a:stretch>
        </p:blipFill>
        <p:spPr bwMode="auto">
          <a:xfrm>
            <a:off x="381000" y="5943600"/>
            <a:ext cx="1663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689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0" fontAlgn="base" hangingPunct="0">
        <a:spcBef>
          <a:spcPct val="0"/>
        </a:spcBef>
        <a:spcAft>
          <a:spcPct val="0"/>
        </a:spcAft>
        <a:defRPr sz="3200" b="1" kern="1200">
          <a:solidFill>
            <a:schemeClr val="bg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200" b="1">
          <a:solidFill>
            <a:schemeClr val="bg1"/>
          </a:solidFill>
          <a:latin typeface="Calibri" pitchFamily="34" charset="0"/>
        </a:defRPr>
      </a:lvl2pPr>
      <a:lvl3pPr algn="l" rtl="0" eaLnBrk="0" fontAlgn="base" hangingPunct="0">
        <a:spcBef>
          <a:spcPct val="0"/>
        </a:spcBef>
        <a:spcAft>
          <a:spcPct val="0"/>
        </a:spcAft>
        <a:defRPr sz="3200" b="1">
          <a:solidFill>
            <a:schemeClr val="bg1"/>
          </a:solidFill>
          <a:latin typeface="Calibri" pitchFamily="34" charset="0"/>
        </a:defRPr>
      </a:lvl3pPr>
      <a:lvl4pPr algn="l" rtl="0" eaLnBrk="0" fontAlgn="base" hangingPunct="0">
        <a:spcBef>
          <a:spcPct val="0"/>
        </a:spcBef>
        <a:spcAft>
          <a:spcPct val="0"/>
        </a:spcAft>
        <a:defRPr sz="3200" b="1">
          <a:solidFill>
            <a:schemeClr val="bg1"/>
          </a:solidFill>
          <a:latin typeface="Calibri" pitchFamily="34" charset="0"/>
        </a:defRPr>
      </a:lvl4pPr>
      <a:lvl5pPr algn="l" rtl="0" eaLnBrk="0" fontAlgn="base" hangingPunct="0">
        <a:spcBef>
          <a:spcPct val="0"/>
        </a:spcBef>
        <a:spcAft>
          <a:spcPct val="0"/>
        </a:spcAft>
        <a:defRPr sz="3200" b="1">
          <a:solidFill>
            <a:schemeClr val="bg1"/>
          </a:solidFill>
          <a:latin typeface="Calibri" pitchFamily="34" charset="0"/>
        </a:defRPr>
      </a:lvl5pPr>
      <a:lvl6pPr marL="457200" algn="l" rtl="0" fontAlgn="base">
        <a:spcBef>
          <a:spcPct val="0"/>
        </a:spcBef>
        <a:spcAft>
          <a:spcPct val="0"/>
        </a:spcAft>
        <a:defRPr sz="3200" b="1">
          <a:solidFill>
            <a:schemeClr val="bg1"/>
          </a:solidFill>
          <a:latin typeface="Calibri" pitchFamily="34" charset="0"/>
        </a:defRPr>
      </a:lvl6pPr>
      <a:lvl7pPr marL="914400" algn="l" rtl="0" fontAlgn="base">
        <a:spcBef>
          <a:spcPct val="0"/>
        </a:spcBef>
        <a:spcAft>
          <a:spcPct val="0"/>
        </a:spcAft>
        <a:defRPr sz="3200" b="1">
          <a:solidFill>
            <a:schemeClr val="bg1"/>
          </a:solidFill>
          <a:latin typeface="Calibri" pitchFamily="34" charset="0"/>
        </a:defRPr>
      </a:lvl7pPr>
      <a:lvl8pPr marL="1371600" algn="l" rtl="0" fontAlgn="base">
        <a:spcBef>
          <a:spcPct val="0"/>
        </a:spcBef>
        <a:spcAft>
          <a:spcPct val="0"/>
        </a:spcAft>
        <a:defRPr sz="3200" b="1">
          <a:solidFill>
            <a:schemeClr val="bg1"/>
          </a:solidFill>
          <a:latin typeface="Calibri" pitchFamily="34" charset="0"/>
        </a:defRPr>
      </a:lvl8pPr>
      <a:lvl9pPr marL="1828800" algn="l" rtl="0" fontAlgn="base">
        <a:spcBef>
          <a:spcPct val="0"/>
        </a:spcBef>
        <a:spcAft>
          <a:spcPct val="0"/>
        </a:spcAft>
        <a:defRPr sz="3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4010027"/>
          </a:xfrm>
          <a:prstGeom prst="rect">
            <a:avLst/>
          </a:prstGeom>
          <a:gradFill flip="none" rotWithShape="1">
            <a:gsLst>
              <a:gs pos="0">
                <a:srgbClr val="005294"/>
              </a:gs>
              <a:gs pos="100000">
                <a:srgbClr val="0F2D6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gradFill flip="none" rotWithShape="1">
                <a:gsLst>
                  <a:gs pos="0">
                    <a:srgbClr val="005294"/>
                  </a:gs>
                  <a:gs pos="100000">
                    <a:srgbClr val="0F2D62"/>
                  </a:gs>
                </a:gsLst>
                <a:path path="circle">
                  <a:fillToRect l="50000" t="50000" r="50000" b="50000"/>
                </a:path>
                <a:tileRect/>
              </a:gradFill>
            </a:endParaRPr>
          </a:p>
        </p:txBody>
      </p:sp>
      <p:cxnSp>
        <p:nvCxnSpPr>
          <p:cNvPr id="5" name="Straight Connector 4"/>
          <p:cNvCxnSpPr/>
          <p:nvPr/>
        </p:nvCxnSpPr>
        <p:spPr>
          <a:xfrm>
            <a:off x="0" y="4012421"/>
            <a:ext cx="9144000" cy="0"/>
          </a:xfrm>
          <a:prstGeom prst="line">
            <a:avLst/>
          </a:prstGeom>
          <a:ln w="76200" cmpd="sng">
            <a:solidFill>
              <a:srgbClr val="00529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62696" y="2073455"/>
            <a:ext cx="7817238" cy="861774"/>
          </a:xfrm>
          <a:prstGeom prst="rect">
            <a:avLst/>
          </a:prstGeom>
          <a:noFill/>
        </p:spPr>
        <p:txBody>
          <a:bodyPr wrap="square" lIns="0" tIns="0" rIns="0" bIns="0" rtlCol="0">
            <a:spAutoFit/>
          </a:bodyPr>
          <a:lstStyle/>
          <a:p>
            <a:pPr>
              <a:spcAft>
                <a:spcPts val="1800"/>
              </a:spcAft>
            </a:pPr>
            <a:r>
              <a:rPr lang="en-US" sz="2800" dirty="0">
                <a:solidFill>
                  <a:schemeClr val="bg1"/>
                </a:solidFill>
                <a:latin typeface="Avenir Heavy"/>
              </a:rPr>
              <a:t>Site of Administration for </a:t>
            </a:r>
            <a:br>
              <a:rPr lang="en-US" sz="2800" dirty="0">
                <a:solidFill>
                  <a:schemeClr val="bg1"/>
                </a:solidFill>
                <a:latin typeface="Avenir Heavy"/>
              </a:rPr>
            </a:br>
            <a:r>
              <a:rPr lang="en-US" sz="2800" dirty="0">
                <a:solidFill>
                  <a:schemeClr val="bg1"/>
                </a:solidFill>
                <a:latin typeface="Avenir Heavy"/>
              </a:rPr>
              <a:t>Infusion &amp; Injectable Prescription Medications</a:t>
            </a:r>
          </a:p>
        </p:txBody>
      </p:sp>
      <p:cxnSp>
        <p:nvCxnSpPr>
          <p:cNvPr id="11" name="Straight Connector 10"/>
          <p:cNvCxnSpPr/>
          <p:nvPr/>
        </p:nvCxnSpPr>
        <p:spPr>
          <a:xfrm>
            <a:off x="409767" y="6535481"/>
            <a:ext cx="8361700" cy="0"/>
          </a:xfrm>
          <a:prstGeom prst="line">
            <a:avLst/>
          </a:prstGeom>
          <a:ln w="76200" cmpd="sng">
            <a:solidFill>
              <a:srgbClr val="005294"/>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01301" y="6630350"/>
            <a:ext cx="1618000" cy="92333"/>
          </a:xfrm>
          <a:prstGeom prst="rect">
            <a:avLst/>
          </a:prstGeom>
          <a:noFill/>
        </p:spPr>
        <p:txBody>
          <a:bodyPr wrap="square" lIns="0" tIns="0" rIns="0" bIns="0" rtlCol="0">
            <a:spAutoFit/>
          </a:bodyPr>
          <a:lstStyle/>
          <a:p>
            <a:r>
              <a:rPr lang="en-US" sz="600" dirty="0">
                <a:solidFill>
                  <a:schemeClr val="tx1">
                    <a:lumMod val="95000"/>
                    <a:lumOff val="5000"/>
                  </a:schemeClr>
                </a:solidFill>
                <a:latin typeface="Avenir Heavy"/>
                <a:cs typeface="Avenir Heavy"/>
              </a:rPr>
              <a:t>Proprietary &amp; Confidential</a:t>
            </a:r>
            <a:endParaRPr lang="en-US" sz="600" dirty="0">
              <a:solidFill>
                <a:srgbClr val="636463"/>
              </a:solidFill>
              <a:latin typeface="Avenir Heavy"/>
              <a:cs typeface="Avenir Heavy"/>
            </a:endParaRPr>
          </a:p>
        </p:txBody>
      </p:sp>
      <p:sp>
        <p:nvSpPr>
          <p:cNvPr id="16" name="Title 1"/>
          <p:cNvSpPr txBox="1">
            <a:spLocks/>
          </p:cNvSpPr>
          <p:nvPr/>
        </p:nvSpPr>
        <p:spPr bwMode="auto">
          <a:xfrm>
            <a:off x="429062" y="4487152"/>
            <a:ext cx="5732252" cy="63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966702" rtl="0" eaLnBrk="1" fontAlgn="base" hangingPunct="1">
              <a:spcBef>
                <a:spcPct val="0"/>
              </a:spcBef>
              <a:spcAft>
                <a:spcPct val="0"/>
              </a:spcAft>
              <a:defRPr sz="1800" b="1" baseline="0">
                <a:solidFill>
                  <a:schemeClr val="tx1"/>
                </a:solidFill>
                <a:latin typeface="Arial" pitchFamily="34" charset="0"/>
                <a:ea typeface="+mj-ea"/>
                <a:cs typeface="Arial" pitchFamily="34" charset="0"/>
              </a:defRPr>
            </a:lvl1pPr>
            <a:lvl2pPr algn="l" defTabSz="966702" rtl="0" eaLnBrk="1" fontAlgn="base" hangingPunct="1">
              <a:spcBef>
                <a:spcPct val="0"/>
              </a:spcBef>
              <a:spcAft>
                <a:spcPct val="0"/>
              </a:spcAft>
              <a:defRPr sz="2200" b="1">
                <a:solidFill>
                  <a:schemeClr val="tx1"/>
                </a:solidFill>
                <a:latin typeface="Arial" charset="0"/>
                <a:cs typeface="Arial" charset="0"/>
              </a:defRPr>
            </a:lvl2pPr>
            <a:lvl3pPr algn="l" defTabSz="966702" rtl="0" eaLnBrk="1" fontAlgn="base" hangingPunct="1">
              <a:spcBef>
                <a:spcPct val="0"/>
              </a:spcBef>
              <a:spcAft>
                <a:spcPct val="0"/>
              </a:spcAft>
              <a:defRPr sz="2200" b="1">
                <a:solidFill>
                  <a:schemeClr val="tx1"/>
                </a:solidFill>
                <a:latin typeface="Arial" charset="0"/>
                <a:cs typeface="Arial" charset="0"/>
              </a:defRPr>
            </a:lvl3pPr>
            <a:lvl4pPr algn="l" defTabSz="966702" rtl="0" eaLnBrk="1" fontAlgn="base" hangingPunct="1">
              <a:spcBef>
                <a:spcPct val="0"/>
              </a:spcBef>
              <a:spcAft>
                <a:spcPct val="0"/>
              </a:spcAft>
              <a:defRPr sz="2200" b="1">
                <a:solidFill>
                  <a:schemeClr val="tx1"/>
                </a:solidFill>
                <a:latin typeface="Arial" charset="0"/>
                <a:cs typeface="Arial" charset="0"/>
              </a:defRPr>
            </a:lvl4pPr>
            <a:lvl5pPr algn="l" defTabSz="966702" rtl="0" eaLnBrk="1" fontAlgn="base" hangingPunct="1">
              <a:spcBef>
                <a:spcPct val="0"/>
              </a:spcBef>
              <a:spcAft>
                <a:spcPct val="0"/>
              </a:spcAft>
              <a:defRPr sz="2200" b="1">
                <a:solidFill>
                  <a:schemeClr val="tx1"/>
                </a:solidFill>
                <a:latin typeface="Arial" charset="0"/>
                <a:cs typeface="Arial" charset="0"/>
              </a:defRPr>
            </a:lvl5pPr>
            <a:lvl6pPr marL="457159" algn="l" defTabSz="966702" rtl="0" eaLnBrk="1" fontAlgn="base" hangingPunct="1">
              <a:spcBef>
                <a:spcPct val="0"/>
              </a:spcBef>
              <a:spcAft>
                <a:spcPct val="0"/>
              </a:spcAft>
              <a:defRPr sz="2200" b="1">
                <a:solidFill>
                  <a:schemeClr val="tx1"/>
                </a:solidFill>
                <a:latin typeface="Georgia" pitchFamily="18" charset="0"/>
              </a:defRPr>
            </a:lvl6pPr>
            <a:lvl7pPr marL="914319" algn="l" defTabSz="966702" rtl="0" eaLnBrk="1" fontAlgn="base" hangingPunct="1">
              <a:spcBef>
                <a:spcPct val="0"/>
              </a:spcBef>
              <a:spcAft>
                <a:spcPct val="0"/>
              </a:spcAft>
              <a:defRPr sz="2200" b="1">
                <a:solidFill>
                  <a:schemeClr val="tx1"/>
                </a:solidFill>
                <a:latin typeface="Georgia" pitchFamily="18" charset="0"/>
              </a:defRPr>
            </a:lvl7pPr>
            <a:lvl8pPr marL="1371477" algn="l" defTabSz="966702" rtl="0" eaLnBrk="1" fontAlgn="base" hangingPunct="1">
              <a:spcBef>
                <a:spcPct val="0"/>
              </a:spcBef>
              <a:spcAft>
                <a:spcPct val="0"/>
              </a:spcAft>
              <a:defRPr sz="2200" b="1">
                <a:solidFill>
                  <a:schemeClr val="tx1"/>
                </a:solidFill>
                <a:latin typeface="Georgia" pitchFamily="18" charset="0"/>
              </a:defRPr>
            </a:lvl8pPr>
            <a:lvl9pPr marL="1828637" algn="l" defTabSz="966702" rtl="0" eaLnBrk="1" fontAlgn="base" hangingPunct="1">
              <a:spcBef>
                <a:spcPct val="0"/>
              </a:spcBef>
              <a:spcAft>
                <a:spcPct val="0"/>
              </a:spcAft>
              <a:defRPr sz="2200" b="1">
                <a:solidFill>
                  <a:schemeClr val="tx1"/>
                </a:solidFill>
                <a:latin typeface="Georgia" pitchFamily="18" charset="0"/>
              </a:defRPr>
            </a:lvl9pPr>
          </a:lstStyle>
          <a:p>
            <a:pPr>
              <a:spcAft>
                <a:spcPts val="600"/>
              </a:spcAft>
            </a:pPr>
            <a:r>
              <a:rPr lang="en-US" sz="1600" b="0" dirty="0">
                <a:solidFill>
                  <a:srgbClr val="636463"/>
                </a:solidFill>
                <a:latin typeface="Avenir Heavy"/>
                <a:cs typeface="Avenir Heavy"/>
              </a:rPr>
              <a:t>Michelle Merchant</a:t>
            </a:r>
            <a:br>
              <a:rPr lang="en-US" sz="1600" b="0" dirty="0">
                <a:solidFill>
                  <a:srgbClr val="636463"/>
                </a:solidFill>
                <a:latin typeface="Avenir Heavy"/>
                <a:cs typeface="Avenir Heavy"/>
              </a:rPr>
            </a:br>
            <a:r>
              <a:rPr lang="en-US" sz="1400" b="0" dirty="0">
                <a:solidFill>
                  <a:srgbClr val="636463"/>
                </a:solidFill>
                <a:latin typeface="Avenir Heavy"/>
                <a:cs typeface="Avenir Heavy"/>
              </a:rPr>
              <a:t>Manager, Hospital Relations, Horizon BCBSNJ</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995" y="466448"/>
            <a:ext cx="2235200" cy="669781"/>
          </a:xfrm>
          <a:prstGeom prst="rect">
            <a:avLst/>
          </a:prstGeom>
        </p:spPr>
      </p:pic>
      <p:pic>
        <p:nvPicPr>
          <p:cNvPr id="1026" name="Picture 2" descr="C:\Users\dwagner\Desktop\2008_AAHAM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886" y="5531574"/>
            <a:ext cx="1481357" cy="6218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3639" y="5551755"/>
            <a:ext cx="4671445" cy="523220"/>
          </a:xfrm>
          <a:prstGeom prst="rect">
            <a:avLst/>
          </a:prstGeom>
          <a:noFill/>
        </p:spPr>
        <p:txBody>
          <a:bodyPr wrap="square" rtlCol="0">
            <a:spAutoFit/>
          </a:bodyPr>
          <a:lstStyle/>
          <a:p>
            <a:r>
              <a:rPr lang="en-US" sz="1400" dirty="0">
                <a:solidFill>
                  <a:srgbClr val="636463"/>
                </a:solidFill>
                <a:latin typeface="Avenir Heavy"/>
                <a:cs typeface="Avenir Heavy"/>
              </a:rPr>
              <a:t>Presented March 21, 2018 to the American Association </a:t>
            </a:r>
            <a:br>
              <a:rPr lang="en-US" sz="1400" dirty="0">
                <a:solidFill>
                  <a:srgbClr val="636463"/>
                </a:solidFill>
                <a:latin typeface="Avenir Heavy"/>
                <a:cs typeface="Avenir Heavy"/>
              </a:rPr>
            </a:br>
            <a:r>
              <a:rPr lang="en-US" sz="1400" dirty="0">
                <a:solidFill>
                  <a:srgbClr val="636463"/>
                </a:solidFill>
                <a:latin typeface="Avenir Heavy"/>
                <a:cs typeface="Avenir Heavy"/>
              </a:rPr>
              <a:t>of Healthcare Administration Management</a:t>
            </a:r>
            <a:endParaRPr lang="en-US" dirty="0"/>
          </a:p>
        </p:txBody>
      </p:sp>
    </p:spTree>
    <p:extLst>
      <p:ext uri="{BB962C8B-B14F-4D97-AF65-F5344CB8AC3E}">
        <p14:creationId xmlns:p14="http://schemas.microsoft.com/office/powerpoint/2010/main" val="369688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12"/>
          </p:nvPr>
        </p:nvSpPr>
        <p:spPr>
          <a:xfrm>
            <a:off x="0" y="6535481"/>
            <a:ext cx="9144000" cy="322524"/>
          </a:xfrm>
          <a:prstGeom prst="rect">
            <a:avLst/>
          </a:prstGeom>
        </p:spPr>
        <p:txBody>
          <a:bodyPr vert="horz" lIns="91440" tIns="45720" rIns="91440" bIns="45720" rtlCol="0" anchor="ctr"/>
          <a:lstStyle>
            <a:lvl1pPr algn="r">
              <a:defRPr sz="1000" b="1" i="0">
                <a:solidFill>
                  <a:schemeClr val="tx1">
                    <a:tint val="75000"/>
                  </a:schemeClr>
                </a:solidFill>
                <a:latin typeface="Arial"/>
                <a:cs typeface="Arial"/>
              </a:defRPr>
            </a:lvl1pPr>
          </a:lstStyle>
          <a:p>
            <a:pPr algn="ctr"/>
            <a:endParaRPr lang="en-US" sz="900" b="0" dirty="0">
              <a:solidFill>
                <a:prstClr val="black">
                  <a:tint val="75000"/>
                </a:prstClr>
              </a:solidFill>
              <a:latin typeface="Avenir Heavy"/>
              <a:cs typeface="Avenir Heavy"/>
            </a:endParaRPr>
          </a:p>
        </p:txBody>
      </p:sp>
      <p:sp>
        <p:nvSpPr>
          <p:cNvPr id="16" name="TextBox 15"/>
          <p:cNvSpPr txBox="1"/>
          <p:nvPr/>
        </p:nvSpPr>
        <p:spPr>
          <a:xfrm>
            <a:off x="401301" y="6630350"/>
            <a:ext cx="1122700" cy="184666"/>
          </a:xfrm>
          <a:prstGeom prst="rect">
            <a:avLst/>
          </a:prstGeom>
          <a:noFill/>
        </p:spPr>
        <p:txBody>
          <a:bodyPr wrap="square" lIns="0" tIns="0" rIns="0" bIns="0" rtlCol="0">
            <a:spAutoFit/>
          </a:bodyPr>
          <a:lstStyle/>
          <a:p>
            <a:r>
              <a:rPr lang="en-US" sz="600" dirty="0">
                <a:solidFill>
                  <a:prstClr val="black">
                    <a:lumMod val="95000"/>
                    <a:lumOff val="5000"/>
                  </a:prstClr>
                </a:solidFill>
                <a:latin typeface="Avenir Heavy"/>
                <a:cs typeface="Avenir Heavy"/>
              </a:rPr>
              <a:t>Proprietary &amp; Confidential</a:t>
            </a:r>
          </a:p>
          <a:p>
            <a:endParaRPr lang="en-US" sz="600" dirty="0">
              <a:solidFill>
                <a:srgbClr val="636463"/>
              </a:solidFill>
              <a:latin typeface="Arial"/>
            </a:endParaRPr>
          </a:p>
        </p:txBody>
      </p:sp>
      <p:sp>
        <p:nvSpPr>
          <p:cNvPr id="2" name="TextBox 1"/>
          <p:cNvSpPr txBox="1"/>
          <p:nvPr/>
        </p:nvSpPr>
        <p:spPr>
          <a:xfrm>
            <a:off x="457200" y="5483086"/>
            <a:ext cx="8128000" cy="707886"/>
          </a:xfrm>
          <a:prstGeom prst="rect">
            <a:avLst/>
          </a:prstGeom>
          <a:noFill/>
        </p:spPr>
        <p:txBody>
          <a:bodyPr wrap="square" rtlCol="0">
            <a:spAutoFit/>
          </a:bodyPr>
          <a:lstStyle/>
          <a:p>
            <a:r>
              <a:rPr lang="en-US" sz="1000" dirty="0">
                <a:latin typeface="Avenir Light"/>
                <a:cs typeface="Avenir Light"/>
              </a:rPr>
              <a:t>Horizon Blue Cross Blue Shield of New Jersey is an independent licensee of the Blue Cross and Blue Shield Association. </a:t>
            </a:r>
            <a:br>
              <a:rPr lang="en-US" sz="1000" dirty="0">
                <a:latin typeface="Avenir Light"/>
                <a:cs typeface="Avenir Light"/>
              </a:rPr>
            </a:br>
            <a:r>
              <a:rPr lang="en-US" sz="1000" dirty="0">
                <a:latin typeface="Avenir Light"/>
                <a:cs typeface="Avenir Light"/>
              </a:rPr>
              <a:t>The Blue Cross® and Blue Shield® names and symbols are registered marks of the Blue Cross and Blue Shield Association. </a:t>
            </a:r>
            <a:br>
              <a:rPr lang="en-US" sz="1000" dirty="0">
                <a:latin typeface="Avenir Light"/>
                <a:cs typeface="Avenir Light"/>
              </a:rPr>
            </a:br>
            <a:r>
              <a:rPr lang="en-US" sz="1000" dirty="0">
                <a:latin typeface="Avenir Light"/>
                <a:cs typeface="Avenir Light"/>
              </a:rPr>
              <a:t>The Horizon® name and symbols are registered marks of Horizon Blue Cross Blue Shield of New Jersey. </a:t>
            </a:r>
            <a:br>
              <a:rPr lang="en-US" sz="1000" dirty="0">
                <a:latin typeface="Avenir Light"/>
                <a:cs typeface="Avenir Light"/>
              </a:rPr>
            </a:br>
            <a:r>
              <a:rPr lang="en-US" sz="1000" dirty="0">
                <a:latin typeface="Avenir Light"/>
                <a:cs typeface="Avenir Light"/>
              </a:rPr>
              <a:t>© 2018 Horizon Blue Cross Blue Shield of New Jersey. Three Penn Plaza East, Newark, New Jersey 07105.</a:t>
            </a:r>
          </a:p>
        </p:txBody>
      </p:sp>
      <p:sp>
        <p:nvSpPr>
          <p:cNvPr id="6" name="Rectangle 5"/>
          <p:cNvSpPr/>
          <p:nvPr/>
        </p:nvSpPr>
        <p:spPr>
          <a:xfrm>
            <a:off x="1699193" y="1915995"/>
            <a:ext cx="7162800" cy="2738438"/>
          </a:xfrm>
          <a:prstGeom prst="rect">
            <a:avLst/>
          </a:prstGeom>
        </p:spPr>
        <p:txBody>
          <a:bodyPr>
            <a:spAutoFit/>
          </a:bodyPr>
          <a:lstStyle/>
          <a:p>
            <a:pPr>
              <a:lnSpc>
                <a:spcPct val="150000"/>
              </a:lnSpc>
              <a:spcAft>
                <a:spcPts val="2400"/>
              </a:spcAft>
              <a:tabLst>
                <a:tab pos="1143000" algn="l"/>
              </a:tabLst>
              <a:defRPr/>
            </a:pPr>
            <a:r>
              <a:rPr lang="en-US" altLang="en-US" sz="3200" dirty="0">
                <a:latin typeface="+mn-lt"/>
                <a:cs typeface="+mn-cs"/>
              </a:rPr>
              <a:t>Michelle Merchant</a:t>
            </a:r>
            <a:br>
              <a:rPr lang="en-US" altLang="en-US" sz="3200" dirty="0">
                <a:latin typeface="+mn-lt"/>
                <a:cs typeface="+mn-cs"/>
              </a:rPr>
            </a:br>
            <a:r>
              <a:rPr lang="en-US" altLang="en-US" sz="2400" dirty="0">
                <a:latin typeface="+mn-lt"/>
                <a:cs typeface="+mn-cs"/>
              </a:rPr>
              <a:t>Manager of Hospital Relations, Horizon BCBSNJ</a:t>
            </a:r>
          </a:p>
          <a:p>
            <a:pPr marL="228600">
              <a:spcAft>
                <a:spcPts val="2400"/>
              </a:spcAft>
              <a:tabLst>
                <a:tab pos="1371600" algn="l"/>
              </a:tabLst>
              <a:defRPr/>
            </a:pPr>
            <a:r>
              <a:rPr lang="en-US" altLang="en-US" sz="2400" dirty="0">
                <a:latin typeface="+mn-lt"/>
                <a:cs typeface="+mn-cs"/>
              </a:rPr>
              <a:t>Phone:	</a:t>
            </a:r>
            <a:r>
              <a:rPr lang="en-US" altLang="en-US" sz="2400" b="1" dirty="0">
                <a:latin typeface="+mn-lt"/>
                <a:cs typeface="+mn-cs"/>
              </a:rPr>
              <a:t>1-973-466-4048</a:t>
            </a:r>
          </a:p>
          <a:p>
            <a:pPr marL="228600">
              <a:spcAft>
                <a:spcPts val="600"/>
              </a:spcAft>
              <a:tabLst>
                <a:tab pos="1371600" algn="l"/>
              </a:tabLst>
              <a:defRPr/>
            </a:pPr>
            <a:r>
              <a:rPr lang="en-US" altLang="en-US" sz="2400" dirty="0">
                <a:latin typeface="+mn-lt"/>
                <a:cs typeface="+mn-cs"/>
              </a:rPr>
              <a:t>Email:	</a:t>
            </a:r>
            <a:r>
              <a:rPr lang="en-US" altLang="en-US" sz="2400" b="1" dirty="0">
                <a:solidFill>
                  <a:srgbClr val="0070C0"/>
                </a:solidFill>
                <a:latin typeface="+mn-lt"/>
                <a:cs typeface="+mn-cs"/>
              </a:rPr>
              <a:t>michelle_merchant@horizonblue.com</a:t>
            </a:r>
          </a:p>
        </p:txBody>
      </p:sp>
      <p:sp>
        <p:nvSpPr>
          <p:cNvPr id="8" name="Title 1"/>
          <p:cNvSpPr txBox="1">
            <a:spLocks/>
          </p:cNvSpPr>
          <p:nvPr/>
        </p:nvSpPr>
        <p:spPr>
          <a:xfrm>
            <a:off x="457200" y="361950"/>
            <a:ext cx="8229600" cy="5524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kern="0" dirty="0">
                <a:solidFill>
                  <a:schemeClr val="bg1"/>
                </a:solidFill>
                <a:latin typeface="Avenir Heavy"/>
                <a:ea typeface="+mn-ea"/>
                <a:cs typeface="Avenir Heavy"/>
              </a:rPr>
              <a:t>Contact Information</a:t>
            </a:r>
          </a:p>
        </p:txBody>
      </p:sp>
    </p:spTree>
    <p:extLst>
      <p:ext uri="{BB962C8B-B14F-4D97-AF65-F5344CB8AC3E}">
        <p14:creationId xmlns:p14="http://schemas.microsoft.com/office/powerpoint/2010/main" val="211813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52400" y="1905000"/>
            <a:ext cx="8686800" cy="2971800"/>
          </a:xfrm>
        </p:spPr>
        <p:txBody>
          <a:bodyPr/>
          <a:lstStyle/>
          <a:p>
            <a:pPr algn="ctr" eaLnBrk="1" hangingPunct="1">
              <a:lnSpc>
                <a:spcPct val="90000"/>
              </a:lnSpc>
              <a:buFontTx/>
              <a:buChar char=" "/>
            </a:pPr>
            <a:r>
              <a:rPr lang="en-US" altLang="en-US" sz="3200" b="1">
                <a:solidFill>
                  <a:schemeClr val="tx2"/>
                </a:solidFill>
              </a:rPr>
              <a:t> </a:t>
            </a:r>
          </a:p>
          <a:p>
            <a:pPr algn="ctr" eaLnBrk="1" hangingPunct="1">
              <a:lnSpc>
                <a:spcPct val="90000"/>
              </a:lnSpc>
              <a:buFontTx/>
              <a:buChar char=" "/>
            </a:pPr>
            <a:endParaRPr lang="en-US" altLang="en-US" sz="2800" b="1">
              <a:solidFill>
                <a:schemeClr val="tx2"/>
              </a:solidFill>
            </a:endParaRPr>
          </a:p>
          <a:p>
            <a:pPr algn="ctr" eaLnBrk="1" hangingPunct="1">
              <a:lnSpc>
                <a:spcPct val="90000"/>
              </a:lnSpc>
              <a:buFont typeface="Wingdings" pitchFamily="2" charset="2"/>
              <a:buNone/>
            </a:pPr>
            <a:r>
              <a:rPr lang="en-US" altLang="en-US" sz="2800" b="1">
                <a:solidFill>
                  <a:srgbClr val="0070C0"/>
                </a:solidFill>
              </a:rPr>
              <a:t>Blue Distinction Specialty Care </a:t>
            </a:r>
          </a:p>
        </p:txBody>
      </p:sp>
      <p:sp>
        <p:nvSpPr>
          <p:cNvPr id="13315" name="Rectangle 3"/>
          <p:cNvSpPr>
            <a:spLocks noChangeArrowheads="1"/>
          </p:cNvSpPr>
          <p:nvPr/>
        </p:nvSpPr>
        <p:spPr bwMode="auto">
          <a:xfrm>
            <a:off x="333375" y="2968625"/>
            <a:ext cx="8458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pitchFamily="34" charset="0"/>
              <a:buChar char="•"/>
              <a:defRPr sz="24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400">
                <a:solidFill>
                  <a:schemeClr val="tx1"/>
                </a:solidFill>
                <a:latin typeface="Calibri" pitchFamily="34" charset="0"/>
              </a:defRPr>
            </a:lvl4pPr>
            <a:lvl5pPr marL="2057400" indent="-228600" eaLnBrk="0" hangingPunct="0">
              <a:spcBef>
                <a:spcPct val="20000"/>
              </a:spcBef>
              <a:buFont typeface="Arial" pitchFamily="34" charset="0"/>
              <a:buChar char="»"/>
              <a:defRPr sz="24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9pPr>
          </a:lstStyle>
          <a:p>
            <a:pPr algn="ctr" defTabSz="914400" eaLnBrk="1" fontAlgn="base" hangingPunct="1">
              <a:lnSpc>
                <a:spcPct val="90000"/>
              </a:lnSpc>
              <a:spcBef>
                <a:spcPct val="50000"/>
              </a:spcBef>
              <a:spcAft>
                <a:spcPct val="0"/>
              </a:spcAft>
              <a:buClr>
                <a:srgbClr val="0000CC"/>
              </a:buClr>
              <a:buSzPct val="130000"/>
              <a:buFontTx/>
              <a:buNone/>
            </a:pPr>
            <a:r>
              <a:rPr lang="en-US" altLang="en-US" sz="4000" b="1">
                <a:solidFill>
                  <a:srgbClr val="0070C0"/>
                </a:solidFill>
                <a:cs typeface="Andalus" pitchFamily="18" charset="-78"/>
              </a:rPr>
              <a:t>Blue Distinction Centers (BDC &amp; BDC+)</a:t>
            </a:r>
          </a:p>
        </p:txBody>
      </p:sp>
      <p:sp>
        <p:nvSpPr>
          <p:cNvPr id="13316" name="Title 1"/>
          <p:cNvSpPr txBox="1">
            <a:spLocks/>
          </p:cNvSpPr>
          <p:nvPr/>
        </p:nvSpPr>
        <p:spPr bwMode="auto">
          <a:xfrm>
            <a:off x="4554538" y="4875213"/>
            <a:ext cx="40386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65200" eaLnBrk="0" hangingPunct="0">
              <a:spcBef>
                <a:spcPct val="20000"/>
              </a:spcBef>
              <a:buFont typeface="Arial" pitchFamily="34" charset="0"/>
              <a:buChar char="•"/>
              <a:defRPr sz="2400">
                <a:solidFill>
                  <a:schemeClr val="tx1"/>
                </a:solidFill>
                <a:latin typeface="Calibri" pitchFamily="34" charset="0"/>
              </a:defRPr>
            </a:lvl1pPr>
            <a:lvl2pPr marL="742950" indent="-285750" defTabSz="965200" eaLnBrk="0" hangingPunct="0">
              <a:spcBef>
                <a:spcPct val="20000"/>
              </a:spcBef>
              <a:buFont typeface="Arial" pitchFamily="34" charset="0"/>
              <a:buChar char="–"/>
              <a:defRPr sz="2400">
                <a:solidFill>
                  <a:schemeClr val="tx1"/>
                </a:solidFill>
                <a:latin typeface="Calibri" pitchFamily="34" charset="0"/>
              </a:defRPr>
            </a:lvl2pPr>
            <a:lvl3pPr marL="1143000" indent="-228600" defTabSz="965200" eaLnBrk="0" hangingPunct="0">
              <a:spcBef>
                <a:spcPct val="20000"/>
              </a:spcBef>
              <a:buFont typeface="Arial" pitchFamily="34" charset="0"/>
              <a:buChar char="•"/>
              <a:defRPr sz="2400">
                <a:solidFill>
                  <a:schemeClr val="tx1"/>
                </a:solidFill>
                <a:latin typeface="Calibri" pitchFamily="34" charset="0"/>
              </a:defRPr>
            </a:lvl3pPr>
            <a:lvl4pPr marL="1600200" indent="-228600" defTabSz="965200" eaLnBrk="0" hangingPunct="0">
              <a:spcBef>
                <a:spcPct val="20000"/>
              </a:spcBef>
              <a:buFont typeface="Arial" pitchFamily="34" charset="0"/>
              <a:buChar char="–"/>
              <a:defRPr sz="2400">
                <a:solidFill>
                  <a:schemeClr val="tx1"/>
                </a:solidFill>
                <a:latin typeface="Calibri" pitchFamily="34" charset="0"/>
              </a:defRPr>
            </a:lvl4pPr>
            <a:lvl5pPr marL="2057400" indent="-228600" defTabSz="965200" eaLnBrk="0" hangingPunct="0">
              <a:spcBef>
                <a:spcPct val="20000"/>
              </a:spcBef>
              <a:buFont typeface="Arial" pitchFamily="34" charset="0"/>
              <a:buChar char="»"/>
              <a:defRPr sz="2400">
                <a:solidFill>
                  <a:schemeClr val="tx1"/>
                </a:solidFill>
                <a:latin typeface="Calibri" pitchFamily="34" charset="0"/>
              </a:defRPr>
            </a:lvl5pPr>
            <a:lvl6pPr marL="2514600" indent="-228600" defTabSz="965200" eaLnBrk="0" fontAlgn="base" hangingPunct="0">
              <a:spcBef>
                <a:spcPct val="20000"/>
              </a:spcBef>
              <a:spcAft>
                <a:spcPct val="0"/>
              </a:spcAft>
              <a:buFont typeface="Arial" pitchFamily="34" charset="0"/>
              <a:buChar char="»"/>
              <a:defRPr sz="2400">
                <a:solidFill>
                  <a:schemeClr val="tx1"/>
                </a:solidFill>
                <a:latin typeface="Calibri" pitchFamily="34" charset="0"/>
              </a:defRPr>
            </a:lvl6pPr>
            <a:lvl7pPr marL="2971800" indent="-228600" defTabSz="965200" eaLnBrk="0" fontAlgn="base" hangingPunct="0">
              <a:spcBef>
                <a:spcPct val="20000"/>
              </a:spcBef>
              <a:spcAft>
                <a:spcPct val="0"/>
              </a:spcAft>
              <a:buFont typeface="Arial" pitchFamily="34" charset="0"/>
              <a:buChar char="»"/>
              <a:defRPr sz="2400">
                <a:solidFill>
                  <a:schemeClr val="tx1"/>
                </a:solidFill>
                <a:latin typeface="Calibri" pitchFamily="34" charset="0"/>
              </a:defRPr>
            </a:lvl7pPr>
            <a:lvl8pPr marL="3429000" indent="-228600" defTabSz="965200" eaLnBrk="0" fontAlgn="base" hangingPunct="0">
              <a:spcBef>
                <a:spcPct val="20000"/>
              </a:spcBef>
              <a:spcAft>
                <a:spcPct val="0"/>
              </a:spcAft>
              <a:buFont typeface="Arial" pitchFamily="34" charset="0"/>
              <a:buChar char="»"/>
              <a:defRPr sz="2400">
                <a:solidFill>
                  <a:schemeClr val="tx1"/>
                </a:solidFill>
                <a:latin typeface="Calibri" pitchFamily="34" charset="0"/>
              </a:defRPr>
            </a:lvl8pPr>
            <a:lvl9pPr marL="3886200" indent="-228600" defTabSz="965200" eaLnBrk="0" fontAlgn="base" hangingPunct="0">
              <a:spcBef>
                <a:spcPct val="20000"/>
              </a:spcBef>
              <a:spcAft>
                <a:spcPct val="0"/>
              </a:spcAft>
              <a:buFont typeface="Arial" pitchFamily="34" charset="0"/>
              <a:buChar char="»"/>
              <a:defRPr sz="2400">
                <a:solidFill>
                  <a:schemeClr val="tx1"/>
                </a:solidFill>
                <a:latin typeface="Calibri" pitchFamily="34" charset="0"/>
              </a:defRPr>
            </a:lvl9pPr>
          </a:lstStyle>
          <a:p>
            <a:pPr eaLnBrk="1" fontAlgn="base" hangingPunct="1">
              <a:spcBef>
                <a:spcPct val="0"/>
              </a:spcBef>
              <a:spcAft>
                <a:spcPct val="0"/>
              </a:spcAft>
              <a:buFontTx/>
              <a:buNone/>
            </a:pPr>
            <a:r>
              <a:rPr lang="en-US" altLang="en-US" sz="1600">
                <a:solidFill>
                  <a:srgbClr val="636463"/>
                </a:solidFill>
                <a:latin typeface="Avenir Heavy"/>
                <a:ea typeface="Avenir Heavy"/>
                <a:cs typeface="Avenir Heavy"/>
              </a:rPr>
              <a:t>Michelle Merchant</a:t>
            </a:r>
            <a:br>
              <a:rPr lang="en-US" altLang="en-US" sz="1600">
                <a:solidFill>
                  <a:srgbClr val="636463"/>
                </a:solidFill>
                <a:latin typeface="Avenir Heavy"/>
                <a:ea typeface="Avenir Heavy"/>
                <a:cs typeface="Avenir Heavy"/>
              </a:rPr>
            </a:br>
            <a:r>
              <a:rPr lang="en-US" altLang="en-US" sz="1400">
                <a:solidFill>
                  <a:srgbClr val="636463"/>
                </a:solidFill>
                <a:latin typeface="Avenir Heavy"/>
                <a:ea typeface="Avenir Heavy"/>
                <a:cs typeface="Avenir Heavy"/>
              </a:rPr>
              <a:t>Manager, Network Hospital Relations</a:t>
            </a:r>
          </a:p>
          <a:p>
            <a:pPr eaLnBrk="1" fontAlgn="base" hangingPunct="1">
              <a:spcBef>
                <a:spcPct val="0"/>
              </a:spcBef>
              <a:spcAft>
                <a:spcPct val="0"/>
              </a:spcAft>
              <a:buFontTx/>
              <a:buNone/>
            </a:pPr>
            <a:r>
              <a:rPr lang="en-US" altLang="en-US" sz="1400">
                <a:solidFill>
                  <a:srgbClr val="636463"/>
                </a:solidFill>
                <a:latin typeface="Avenir Heavy"/>
                <a:ea typeface="Avenir Heavy"/>
                <a:cs typeface="Avenir Heavy"/>
              </a:rPr>
              <a:t> Horizon BCBSNJ</a:t>
            </a:r>
          </a:p>
        </p:txBody>
      </p:sp>
    </p:spTree>
    <p:extLst>
      <p:ext uri="{BB962C8B-B14F-4D97-AF65-F5344CB8AC3E}">
        <p14:creationId xmlns:p14="http://schemas.microsoft.com/office/powerpoint/2010/main" val="8244794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04800" y="304800"/>
            <a:ext cx="7391400" cy="457200"/>
          </a:xfrm>
        </p:spPr>
        <p:txBody>
          <a:bodyPr wrap="square" lIns="91440" tIns="0" rIns="0" bIns="0" numCol="1" anchor="t" anchorCtr="0" compatLnSpc="1">
            <a:prstTxWarp prst="textNoShape">
              <a:avLst/>
            </a:prstTxWarp>
            <a:noAutofit/>
          </a:bodyPr>
          <a:lstStyle/>
          <a:p>
            <a:pPr eaLnBrk="1" hangingPunct="1">
              <a:defRPr/>
            </a:pPr>
            <a:r>
              <a:rPr lang="en-US" altLang="en-US" sz="3000" dirty="0"/>
              <a:t>What is a Blue Distinction Center (BDC)?</a:t>
            </a:r>
          </a:p>
        </p:txBody>
      </p:sp>
      <p:sp>
        <p:nvSpPr>
          <p:cNvPr id="14339" name="Rectangle 4"/>
          <p:cNvSpPr>
            <a:spLocks noGrp="1" noChangeArrowheads="1"/>
          </p:cNvSpPr>
          <p:nvPr>
            <p:ph type="body" idx="1"/>
          </p:nvPr>
        </p:nvSpPr>
        <p:spPr>
          <a:xfrm>
            <a:off x="457200" y="1600200"/>
            <a:ext cx="8178800" cy="4267200"/>
          </a:xfrm>
        </p:spPr>
        <p:txBody>
          <a:bodyPr lIns="0" tIns="0"/>
          <a:lstStyle/>
          <a:p>
            <a:pPr marL="463550" indent="-463550" eaLnBrk="1" hangingPunct="1">
              <a:spcBef>
                <a:spcPct val="0"/>
              </a:spcBef>
              <a:spcAft>
                <a:spcPts val="1800"/>
              </a:spcAft>
              <a:buClr>
                <a:schemeClr val="accent1"/>
              </a:buClr>
              <a:buFont typeface="Wingdings" pitchFamily="2" charset="2"/>
              <a:buChar char="Ø"/>
            </a:pPr>
            <a:r>
              <a:rPr lang="en-US" altLang="en-US" sz="2600" b="1">
                <a:solidFill>
                  <a:srgbClr val="0070C0"/>
                </a:solidFill>
              </a:rPr>
              <a:t>Blue Distinction® </a:t>
            </a:r>
            <a:r>
              <a:rPr lang="en-US" altLang="en-US" sz="2600"/>
              <a:t>is a designation awarded by the </a:t>
            </a:r>
            <a:br>
              <a:rPr lang="en-US" altLang="en-US" sz="2600"/>
            </a:br>
            <a:r>
              <a:rPr lang="en-US" altLang="en-US" sz="2600"/>
              <a:t>Blue Cross and Blue Shield Association (BCBSA) to participating facilities that have demonstrated expertise in delivering quality healthcare.</a:t>
            </a:r>
          </a:p>
          <a:p>
            <a:pPr marL="463550" indent="-463550" eaLnBrk="1" hangingPunct="1">
              <a:spcBef>
                <a:spcPct val="0"/>
              </a:spcBef>
              <a:spcAft>
                <a:spcPts val="1800"/>
              </a:spcAft>
              <a:buClr>
                <a:schemeClr val="accent1"/>
              </a:buClr>
              <a:buFont typeface="Wingdings" pitchFamily="2" charset="2"/>
              <a:buChar char="Ø"/>
            </a:pPr>
            <a:r>
              <a:rPr lang="en-US" altLang="en-US" sz="2600"/>
              <a:t>The goal is to help consumers find quality specialty care on a consistent basis, while enabling and encouraging healthcare professionals to improve the overall quality and delivery of care nationwide.</a:t>
            </a:r>
          </a:p>
          <a:p>
            <a:pPr marL="463550" indent="-463550" eaLnBrk="1" hangingPunct="1">
              <a:spcBef>
                <a:spcPct val="0"/>
              </a:spcBef>
              <a:spcAft>
                <a:spcPts val="1200"/>
              </a:spcAft>
              <a:buClr>
                <a:schemeClr val="accent1"/>
              </a:buClr>
              <a:buFont typeface="Wingdings" pitchFamily="2" charset="2"/>
              <a:buChar char="Ø"/>
            </a:pPr>
            <a:r>
              <a:rPr lang="en-US" altLang="en-US" sz="2600"/>
              <a:t>Blue Distinction Specialty Care program started in 2008.</a:t>
            </a:r>
          </a:p>
        </p:txBody>
      </p:sp>
    </p:spTree>
    <p:extLst>
      <p:ext uri="{BB962C8B-B14F-4D97-AF65-F5344CB8AC3E}">
        <p14:creationId xmlns:p14="http://schemas.microsoft.com/office/powerpoint/2010/main" val="2872004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304800"/>
            <a:ext cx="8991600" cy="457200"/>
          </a:xfrm>
        </p:spPr>
        <p:txBody>
          <a:bodyPr wrap="square" lIns="91440" tIns="0" rIns="0" bIns="0" numCol="1" anchor="t" anchorCtr="0" compatLnSpc="1">
            <a:prstTxWarp prst="textNoShape">
              <a:avLst/>
            </a:prstTxWarp>
          </a:bodyPr>
          <a:lstStyle/>
          <a:p>
            <a:pPr eaLnBrk="1" hangingPunct="1">
              <a:defRPr/>
            </a:pPr>
            <a:r>
              <a:rPr lang="en-US" altLang="en-US" sz="3000" dirty="0"/>
              <a:t>Blue Distinction Center (BDC &amp; BDC+)</a:t>
            </a:r>
          </a:p>
        </p:txBody>
      </p:sp>
      <p:sp>
        <p:nvSpPr>
          <p:cNvPr id="15363" name="Rectangle 4"/>
          <p:cNvSpPr>
            <a:spLocks noGrp="1" noChangeArrowheads="1"/>
          </p:cNvSpPr>
          <p:nvPr>
            <p:ph type="body" idx="1"/>
          </p:nvPr>
        </p:nvSpPr>
        <p:spPr>
          <a:xfrm>
            <a:off x="457200" y="1600200"/>
            <a:ext cx="8229600" cy="4191000"/>
          </a:xfrm>
        </p:spPr>
        <p:txBody>
          <a:bodyPr lIns="0" tIns="0" anchor="t"/>
          <a:lstStyle/>
          <a:p>
            <a:pPr marL="0" indent="0" eaLnBrk="1" hangingPunct="1">
              <a:spcBef>
                <a:spcPct val="0"/>
              </a:spcBef>
              <a:spcAft>
                <a:spcPts val="1200"/>
              </a:spcAft>
              <a:buFont typeface="Arial" pitchFamily="34" charset="0"/>
              <a:buNone/>
            </a:pPr>
            <a:r>
              <a:rPr lang="en-US" altLang="en-US"/>
              <a:t>In </a:t>
            </a:r>
            <a:r>
              <a:rPr lang="en-US" altLang="en-US" b="1">
                <a:solidFill>
                  <a:schemeClr val="accent1"/>
                </a:solidFill>
              </a:rPr>
              <a:t>February 2013</a:t>
            </a:r>
            <a:r>
              <a:rPr lang="en-US" altLang="en-US"/>
              <a:t>, the BCBSA announced  a program expansion. </a:t>
            </a:r>
          </a:p>
          <a:p>
            <a:pPr marL="0" indent="0" eaLnBrk="1" hangingPunct="1">
              <a:spcBef>
                <a:spcPct val="0"/>
              </a:spcBef>
              <a:spcAft>
                <a:spcPts val="1200"/>
              </a:spcAft>
              <a:buFont typeface="Arial" pitchFamily="34" charset="0"/>
              <a:buNone/>
            </a:pPr>
            <a:r>
              <a:rPr lang="en-US" altLang="en-US"/>
              <a:t>In this updated designation process, facilities may be recognized as either:</a:t>
            </a:r>
            <a:endParaRPr lang="en-US" altLang="en-US" sz="2200"/>
          </a:p>
          <a:p>
            <a:pPr marL="920750" lvl="2" indent="-457200" eaLnBrk="1" hangingPunct="1">
              <a:spcBef>
                <a:spcPct val="0"/>
              </a:spcBef>
              <a:spcAft>
                <a:spcPts val="1200"/>
              </a:spcAft>
              <a:buFont typeface="Wingdings" pitchFamily="2" charset="2"/>
              <a:buChar char="Ø"/>
            </a:pPr>
            <a:r>
              <a:rPr lang="en-US" altLang="en-US" sz="2800" b="1">
                <a:solidFill>
                  <a:schemeClr val="accent1"/>
                </a:solidFill>
              </a:rPr>
              <a:t>Blue Distinction Center</a:t>
            </a:r>
            <a:r>
              <a:rPr lang="en-US" altLang="en-US" sz="2200">
                <a:solidFill>
                  <a:schemeClr val="accent1"/>
                </a:solidFill>
              </a:rPr>
              <a:t>  </a:t>
            </a:r>
            <a:br>
              <a:rPr lang="en-US" altLang="en-US" sz="2200">
                <a:solidFill>
                  <a:schemeClr val="accent1"/>
                </a:solidFill>
              </a:rPr>
            </a:br>
            <a:r>
              <a:rPr lang="en-US" altLang="en-US" sz="2200"/>
              <a:t>Meets quality-focused criteria that emphasize patient safety </a:t>
            </a:r>
            <a:br>
              <a:rPr lang="en-US" altLang="en-US" sz="2200"/>
            </a:br>
            <a:r>
              <a:rPr lang="en-US" altLang="en-US" sz="2200"/>
              <a:t>and outcomes.</a:t>
            </a:r>
          </a:p>
          <a:p>
            <a:pPr marL="920750" lvl="2" indent="-457200" eaLnBrk="1" hangingPunct="1">
              <a:spcBef>
                <a:spcPct val="0"/>
              </a:spcBef>
              <a:buFont typeface="Wingdings" pitchFamily="2" charset="2"/>
              <a:buChar char="Ø"/>
            </a:pPr>
            <a:r>
              <a:rPr lang="en-US" altLang="en-US" sz="2800" b="1">
                <a:solidFill>
                  <a:schemeClr val="accent1"/>
                </a:solidFill>
              </a:rPr>
              <a:t>Blue Distinction Center+  </a:t>
            </a:r>
            <a:br>
              <a:rPr lang="en-US" altLang="en-US" sz="2800" b="1">
                <a:solidFill>
                  <a:schemeClr val="accent1"/>
                </a:solidFill>
              </a:rPr>
            </a:br>
            <a:r>
              <a:rPr lang="en-US" altLang="en-US" sz="2200"/>
              <a:t>Meets the same quality-focused criteria that emphasize patient safety and outcomes, as well as cost-of-care measures.</a:t>
            </a:r>
          </a:p>
        </p:txBody>
      </p:sp>
    </p:spTree>
    <p:extLst>
      <p:ext uri="{BB962C8B-B14F-4D97-AF65-F5344CB8AC3E}">
        <p14:creationId xmlns:p14="http://schemas.microsoft.com/office/powerpoint/2010/main" val="9609018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bwMode="auto">
          <a:xfrm>
            <a:off x="304800" y="304800"/>
            <a:ext cx="8610600" cy="457200"/>
          </a:xfrm>
        </p:spPr>
        <p:txBody>
          <a:bodyPr wrap="square" lIns="91440" tIns="0" rIns="0" bIns="0" numCol="1" anchorCtr="0" compatLnSpc="1">
            <a:prstTxWarp prst="textNoShape">
              <a:avLst/>
            </a:prstTxWarp>
            <a:noAutofit/>
          </a:bodyPr>
          <a:lstStyle/>
          <a:p>
            <a:pPr eaLnBrk="1" hangingPunct="1">
              <a:defRPr/>
            </a:pPr>
            <a:r>
              <a:rPr lang="en-US" altLang="en-US" sz="3000" dirty="0"/>
              <a:t>Blue Distinction Center Specialty Care Programs</a:t>
            </a:r>
          </a:p>
        </p:txBody>
      </p:sp>
      <p:sp>
        <p:nvSpPr>
          <p:cNvPr id="16387" name="Rectangle 4"/>
          <p:cNvSpPr>
            <a:spLocks noGrp="1" noChangeArrowheads="1"/>
          </p:cNvSpPr>
          <p:nvPr>
            <p:ph type="body" idx="1"/>
          </p:nvPr>
        </p:nvSpPr>
        <p:spPr>
          <a:xfrm>
            <a:off x="914400" y="1600200"/>
            <a:ext cx="8153400" cy="4495800"/>
          </a:xfrm>
        </p:spPr>
        <p:txBody>
          <a:bodyPr lIns="0" tIns="0" anchor="t"/>
          <a:lstStyle/>
          <a:p>
            <a:pPr marL="0" indent="0" eaLnBrk="1" hangingPunct="1">
              <a:spcBef>
                <a:spcPct val="0"/>
              </a:spcBef>
              <a:spcAft>
                <a:spcPts val="1200"/>
              </a:spcAft>
              <a:buClr>
                <a:schemeClr val="accent1"/>
              </a:buClr>
              <a:buFont typeface="Arial" pitchFamily="34" charset="0"/>
              <a:buNone/>
            </a:pPr>
            <a:r>
              <a:rPr lang="en-US" altLang="en-US"/>
              <a:t>BDC and BDC+ Specialty Care Programs are offered in:</a:t>
            </a:r>
          </a:p>
          <a:p>
            <a:pPr marL="914400" lvl="1" indent="-450850" eaLnBrk="1" hangingPunct="1">
              <a:spcBef>
                <a:spcPct val="0"/>
              </a:spcBef>
              <a:spcAft>
                <a:spcPts val="600"/>
              </a:spcAft>
              <a:buClr>
                <a:schemeClr val="accent1"/>
              </a:buClr>
              <a:buFont typeface="Wingdings" pitchFamily="2" charset="2"/>
              <a:buChar char="Ø"/>
            </a:pPr>
            <a:r>
              <a:rPr lang="en-US" altLang="en-US" sz="2800" b="1">
                <a:solidFill>
                  <a:srgbClr val="0070C0"/>
                </a:solidFill>
              </a:rPr>
              <a:t>Bariatric Surgery </a:t>
            </a:r>
          </a:p>
          <a:p>
            <a:pPr marL="914400" lvl="1" indent="-450850" eaLnBrk="1" hangingPunct="1">
              <a:spcBef>
                <a:spcPct val="0"/>
              </a:spcBef>
              <a:spcAft>
                <a:spcPts val="600"/>
              </a:spcAft>
              <a:buClr>
                <a:schemeClr val="accent1"/>
              </a:buClr>
              <a:buFont typeface="Wingdings" pitchFamily="2" charset="2"/>
              <a:buChar char="Ø"/>
            </a:pPr>
            <a:r>
              <a:rPr lang="en-US" altLang="en-US" sz="2800" b="1">
                <a:solidFill>
                  <a:srgbClr val="0070C0"/>
                </a:solidFill>
              </a:rPr>
              <a:t>Cancer Care </a:t>
            </a:r>
          </a:p>
          <a:p>
            <a:pPr marL="914400" lvl="1" indent="-450850" eaLnBrk="1" hangingPunct="1">
              <a:spcBef>
                <a:spcPct val="0"/>
              </a:spcBef>
              <a:spcAft>
                <a:spcPts val="600"/>
              </a:spcAft>
              <a:buClr>
                <a:schemeClr val="accent1"/>
              </a:buClr>
              <a:buFont typeface="Wingdings" pitchFamily="2" charset="2"/>
              <a:buChar char="Ø"/>
            </a:pPr>
            <a:r>
              <a:rPr lang="en-US" altLang="en-US" sz="2800" b="1">
                <a:solidFill>
                  <a:srgbClr val="0070C0"/>
                </a:solidFill>
              </a:rPr>
              <a:t>Cardiac Care </a:t>
            </a:r>
          </a:p>
          <a:p>
            <a:pPr marL="914400" lvl="1" indent="-450850" eaLnBrk="1" hangingPunct="1">
              <a:spcBef>
                <a:spcPct val="0"/>
              </a:spcBef>
              <a:spcAft>
                <a:spcPts val="600"/>
              </a:spcAft>
              <a:buClr>
                <a:schemeClr val="accent1"/>
              </a:buClr>
              <a:buFont typeface="Wingdings" pitchFamily="2" charset="2"/>
              <a:buChar char="Ø"/>
            </a:pPr>
            <a:r>
              <a:rPr lang="en-US" altLang="en-US" sz="2800" b="1">
                <a:solidFill>
                  <a:srgbClr val="0070C0"/>
                </a:solidFill>
              </a:rPr>
              <a:t>Knee and Hip Replacement</a:t>
            </a:r>
          </a:p>
          <a:p>
            <a:pPr marL="914400" lvl="1" indent="-450850" eaLnBrk="1" hangingPunct="1">
              <a:spcBef>
                <a:spcPct val="0"/>
              </a:spcBef>
              <a:spcAft>
                <a:spcPts val="600"/>
              </a:spcAft>
              <a:buClr>
                <a:schemeClr val="accent1"/>
              </a:buClr>
              <a:buFont typeface="Wingdings" pitchFamily="2" charset="2"/>
              <a:buChar char="Ø"/>
            </a:pPr>
            <a:r>
              <a:rPr lang="en-US" altLang="en-US" sz="2800" b="1">
                <a:solidFill>
                  <a:srgbClr val="0070C0"/>
                </a:solidFill>
              </a:rPr>
              <a:t>Maternity Care</a:t>
            </a:r>
          </a:p>
          <a:p>
            <a:pPr marL="914400" lvl="1" indent="-450850" eaLnBrk="1" hangingPunct="1">
              <a:spcBef>
                <a:spcPct val="0"/>
              </a:spcBef>
              <a:spcAft>
                <a:spcPts val="600"/>
              </a:spcAft>
              <a:buClr>
                <a:schemeClr val="accent1"/>
              </a:buClr>
              <a:buFont typeface="Wingdings" pitchFamily="2" charset="2"/>
              <a:buChar char="Ø"/>
            </a:pPr>
            <a:r>
              <a:rPr lang="en-US" altLang="en-US" sz="2800" b="1">
                <a:solidFill>
                  <a:srgbClr val="0070C0"/>
                </a:solidFill>
              </a:rPr>
              <a:t>Spine Surgery</a:t>
            </a:r>
          </a:p>
          <a:p>
            <a:pPr marL="914400" lvl="1" indent="-450850" eaLnBrk="1" hangingPunct="1">
              <a:spcBef>
                <a:spcPct val="0"/>
              </a:spcBef>
              <a:spcAft>
                <a:spcPts val="600"/>
              </a:spcAft>
              <a:buClr>
                <a:schemeClr val="accent1"/>
              </a:buClr>
              <a:buFont typeface="Wingdings" pitchFamily="2" charset="2"/>
              <a:buChar char="Ø"/>
            </a:pPr>
            <a:r>
              <a:rPr lang="en-US" altLang="en-US" sz="2800" b="1">
                <a:solidFill>
                  <a:srgbClr val="0070C0"/>
                </a:solidFill>
              </a:rPr>
              <a:t>Transplants</a:t>
            </a:r>
          </a:p>
        </p:txBody>
      </p:sp>
    </p:spTree>
    <p:extLst>
      <p:ext uri="{BB962C8B-B14F-4D97-AF65-F5344CB8AC3E}">
        <p14:creationId xmlns:p14="http://schemas.microsoft.com/office/powerpoint/2010/main" val="40003889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bwMode="auto">
          <a:xfrm>
            <a:off x="304800" y="304800"/>
            <a:ext cx="8001000" cy="457200"/>
          </a:xfrm>
        </p:spPr>
        <p:txBody>
          <a:bodyPr wrap="square" lIns="91440" tIns="0" rIns="0" bIns="0" numCol="1" anchor="t" anchorCtr="0" compatLnSpc="1">
            <a:prstTxWarp prst="textNoShape">
              <a:avLst/>
            </a:prstTxWarp>
            <a:noAutofit/>
          </a:bodyPr>
          <a:lstStyle/>
          <a:p>
            <a:pPr eaLnBrk="1" hangingPunct="1">
              <a:defRPr/>
            </a:pPr>
            <a:r>
              <a:rPr lang="en-US" altLang="en-US" sz="3000" dirty="0"/>
              <a:t>Benefits of Blue Distinction Center Designation</a:t>
            </a:r>
          </a:p>
        </p:txBody>
      </p:sp>
      <p:sp>
        <p:nvSpPr>
          <p:cNvPr id="4" name="Text Placeholder 2"/>
          <p:cNvSpPr txBox="1">
            <a:spLocks/>
          </p:cNvSpPr>
          <p:nvPr/>
        </p:nvSpPr>
        <p:spPr>
          <a:xfrm>
            <a:off x="838200" y="1600200"/>
            <a:ext cx="7848600" cy="4267200"/>
          </a:xfrm>
          <a:prstGeom prst="rect">
            <a:avLst/>
          </a:prstGeom>
        </p:spPr>
        <p:txBody>
          <a:bodyPr lIns="0" tIns="0"/>
          <a:lstStyle>
            <a:lvl1pPr marL="225425" indent="-225425" algn="l" rtl="0" eaLnBrk="0" fontAlgn="base" hangingPunct="0">
              <a:lnSpc>
                <a:spcPct val="95000"/>
              </a:lnSpc>
              <a:spcBef>
                <a:spcPct val="50000"/>
              </a:spcBef>
              <a:spcAft>
                <a:spcPct val="0"/>
              </a:spcAft>
              <a:buClr>
                <a:srgbClr val="0000CC"/>
              </a:buClr>
              <a:buSzPct val="130000"/>
              <a:buChar char="•"/>
              <a:defRPr sz="2400">
                <a:solidFill>
                  <a:schemeClr val="tx1"/>
                </a:solidFill>
                <a:latin typeface="+mn-lt"/>
                <a:ea typeface="+mn-ea"/>
                <a:cs typeface="+mn-cs"/>
              </a:defRPr>
            </a:lvl1pPr>
            <a:lvl2pPr marL="561975" indent="-222250" algn="l" rtl="0" eaLnBrk="0" fontAlgn="base" hangingPunct="0">
              <a:lnSpc>
                <a:spcPct val="95000"/>
              </a:lnSpc>
              <a:spcBef>
                <a:spcPct val="15000"/>
              </a:spcBef>
              <a:spcAft>
                <a:spcPct val="0"/>
              </a:spcAft>
              <a:buClr>
                <a:schemeClr val="tx2"/>
              </a:buClr>
              <a:buChar char="–"/>
              <a:defRPr sz="2200">
                <a:solidFill>
                  <a:schemeClr val="tx1"/>
                </a:solidFill>
                <a:latin typeface="+mn-lt"/>
              </a:defRPr>
            </a:lvl2pPr>
            <a:lvl3pPr marL="908050" indent="-231775" algn="l" rtl="0" eaLnBrk="0" fontAlgn="base" hangingPunct="0">
              <a:lnSpc>
                <a:spcPct val="95000"/>
              </a:lnSpc>
              <a:spcBef>
                <a:spcPct val="15000"/>
              </a:spcBef>
              <a:spcAft>
                <a:spcPct val="0"/>
              </a:spcAft>
              <a:buClr>
                <a:schemeClr val="tx2"/>
              </a:buClr>
              <a:buSzPct val="70000"/>
              <a:buChar char="•"/>
              <a:defRPr sz="2000">
                <a:solidFill>
                  <a:schemeClr val="tx1"/>
                </a:solidFill>
                <a:latin typeface="+mn-lt"/>
              </a:defRPr>
            </a:lvl3pPr>
            <a:lvl4pPr marL="1247775" indent="-225425" algn="l" rtl="0" eaLnBrk="0" fontAlgn="base" hangingPunct="0">
              <a:lnSpc>
                <a:spcPct val="95000"/>
              </a:lnSpc>
              <a:spcBef>
                <a:spcPct val="15000"/>
              </a:spcBef>
              <a:spcAft>
                <a:spcPct val="0"/>
              </a:spcAft>
              <a:buClr>
                <a:schemeClr val="tx2"/>
              </a:buClr>
              <a:buSzPct val="100000"/>
              <a:buChar char="-"/>
              <a:defRPr sz="2000">
                <a:solidFill>
                  <a:schemeClr val="tx1"/>
                </a:solidFill>
                <a:latin typeface="+mn-lt"/>
              </a:defRPr>
            </a:lvl4pPr>
            <a:lvl5pPr marL="20574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5pPr>
            <a:lvl6pPr marL="25146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6pPr>
            <a:lvl7pPr marL="29718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7pPr>
            <a:lvl8pPr marL="34290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8pPr>
            <a:lvl9pPr marL="3886200" indent="-228600" algn="l" rtl="0" eaLnBrk="0" fontAlgn="base" hangingPunct="0">
              <a:lnSpc>
                <a:spcPct val="90000"/>
              </a:lnSpc>
              <a:spcBef>
                <a:spcPct val="10000"/>
              </a:spcBef>
              <a:spcAft>
                <a:spcPct val="0"/>
              </a:spcAft>
              <a:buClr>
                <a:srgbClr val="003399"/>
              </a:buClr>
              <a:buSzPct val="100000"/>
              <a:buChar char="–"/>
              <a:defRPr>
                <a:solidFill>
                  <a:schemeClr val="tx1"/>
                </a:solidFill>
                <a:latin typeface="+mn-lt"/>
              </a:defRPr>
            </a:lvl9pPr>
          </a:lstStyle>
          <a:p>
            <a:pPr marL="0" indent="0" defTabSz="914400">
              <a:lnSpc>
                <a:spcPct val="100000"/>
              </a:lnSpc>
              <a:spcBef>
                <a:spcPts val="0"/>
              </a:spcBef>
              <a:spcAft>
                <a:spcPts val="1200"/>
              </a:spcAft>
              <a:buClr>
                <a:srgbClr val="0F6FC6"/>
              </a:buClr>
              <a:buFontTx/>
              <a:buNone/>
              <a:defRPr/>
            </a:pPr>
            <a:r>
              <a:rPr lang="en-US" dirty="0">
                <a:solidFill>
                  <a:prstClr val="black"/>
                </a:solidFill>
              </a:rPr>
              <a:t>There is a significant value to facilities that earn this designation:</a:t>
            </a:r>
            <a:endParaRPr lang="en-US" kern="0" dirty="0">
              <a:solidFill>
                <a:prstClr val="black"/>
              </a:solidFill>
              <a:cs typeface="Arial" pitchFamily="34" charset="0"/>
            </a:endParaRPr>
          </a:p>
          <a:p>
            <a:pPr marL="927100" indent="-463550" defTabSz="914400">
              <a:lnSpc>
                <a:spcPct val="100000"/>
              </a:lnSpc>
              <a:spcBef>
                <a:spcPts val="0"/>
              </a:spcBef>
              <a:spcAft>
                <a:spcPts val="1200"/>
              </a:spcAft>
              <a:buClr>
                <a:srgbClr val="0F6FC6"/>
              </a:buClr>
              <a:buFont typeface="Wingdings" pitchFamily="2" charset="2"/>
              <a:buChar char="Ø"/>
              <a:defRPr/>
            </a:pPr>
            <a:r>
              <a:rPr lang="en-US" sz="2800" b="1" dirty="0">
                <a:solidFill>
                  <a:srgbClr val="0070C0"/>
                </a:solidFill>
              </a:rPr>
              <a:t>Market Differentiation </a:t>
            </a:r>
          </a:p>
          <a:p>
            <a:pPr marL="927100" indent="-463550" defTabSz="914400">
              <a:lnSpc>
                <a:spcPct val="100000"/>
              </a:lnSpc>
              <a:spcBef>
                <a:spcPts val="0"/>
              </a:spcBef>
              <a:spcAft>
                <a:spcPts val="1200"/>
              </a:spcAft>
              <a:buClr>
                <a:srgbClr val="0F6FC6"/>
              </a:buClr>
              <a:buFont typeface="Wingdings" pitchFamily="2" charset="2"/>
              <a:buChar char="Ø"/>
              <a:defRPr/>
            </a:pPr>
            <a:r>
              <a:rPr lang="en-US" sz="2800" b="1" dirty="0">
                <a:solidFill>
                  <a:srgbClr val="0070C0"/>
                </a:solidFill>
              </a:rPr>
              <a:t>Enhanced Patient Preference</a:t>
            </a:r>
          </a:p>
          <a:p>
            <a:pPr marL="927100" indent="-463550" defTabSz="914400">
              <a:lnSpc>
                <a:spcPct val="100000"/>
              </a:lnSpc>
              <a:spcBef>
                <a:spcPts val="0"/>
              </a:spcBef>
              <a:spcAft>
                <a:spcPts val="1200"/>
              </a:spcAft>
              <a:buClr>
                <a:srgbClr val="0F6FC6"/>
              </a:buClr>
              <a:buFont typeface="Wingdings" pitchFamily="2" charset="2"/>
              <a:buChar char="Ø"/>
              <a:defRPr/>
            </a:pPr>
            <a:r>
              <a:rPr lang="en-US" sz="2800" b="1" dirty="0">
                <a:solidFill>
                  <a:srgbClr val="0070C0"/>
                </a:solidFill>
              </a:rPr>
              <a:t>Recognition Among Employers</a:t>
            </a:r>
          </a:p>
          <a:p>
            <a:pPr marL="927100" indent="-463550" defTabSz="914400">
              <a:lnSpc>
                <a:spcPct val="100000"/>
              </a:lnSpc>
              <a:spcBef>
                <a:spcPts val="0"/>
              </a:spcBef>
              <a:spcAft>
                <a:spcPts val="1200"/>
              </a:spcAft>
              <a:buClr>
                <a:srgbClr val="0F6FC6"/>
              </a:buClr>
              <a:buFont typeface="Wingdings" pitchFamily="2" charset="2"/>
              <a:buChar char="Ø"/>
              <a:defRPr/>
            </a:pPr>
            <a:r>
              <a:rPr lang="en-US" sz="2800" b="1" dirty="0">
                <a:solidFill>
                  <a:srgbClr val="0070C0"/>
                </a:solidFill>
              </a:rPr>
              <a:t>Increased Physician Referrals</a:t>
            </a:r>
          </a:p>
          <a:p>
            <a:pPr marL="927100" indent="-463550" defTabSz="914400">
              <a:lnSpc>
                <a:spcPct val="100000"/>
              </a:lnSpc>
              <a:spcBef>
                <a:spcPts val="0"/>
              </a:spcBef>
              <a:spcAft>
                <a:spcPts val="1200"/>
              </a:spcAft>
              <a:buClr>
                <a:srgbClr val="0F6FC6"/>
              </a:buClr>
              <a:buFont typeface="Wingdings" pitchFamily="2" charset="2"/>
              <a:buChar char="Ø"/>
              <a:defRPr/>
            </a:pPr>
            <a:r>
              <a:rPr lang="en-US" sz="2800" b="1" dirty="0">
                <a:solidFill>
                  <a:srgbClr val="0070C0"/>
                </a:solidFill>
              </a:rPr>
              <a:t>Ability to Benchmark Performance </a:t>
            </a:r>
          </a:p>
          <a:p>
            <a:pPr marL="927100" indent="-463550" defTabSz="914400">
              <a:lnSpc>
                <a:spcPct val="100000"/>
              </a:lnSpc>
              <a:spcBef>
                <a:spcPts val="0"/>
              </a:spcBef>
              <a:spcAft>
                <a:spcPts val="1200"/>
              </a:spcAft>
              <a:buClr>
                <a:srgbClr val="0F6FC6"/>
              </a:buClr>
              <a:buFont typeface="Wingdings" pitchFamily="2" charset="2"/>
              <a:buChar char="Ø"/>
              <a:defRPr/>
            </a:pPr>
            <a:r>
              <a:rPr lang="en-US" sz="2800" b="1" dirty="0">
                <a:solidFill>
                  <a:srgbClr val="0070C0"/>
                </a:solidFill>
              </a:rPr>
              <a:t>Participating Provider Recognition</a:t>
            </a:r>
          </a:p>
        </p:txBody>
      </p:sp>
    </p:spTree>
    <p:extLst>
      <p:ext uri="{BB962C8B-B14F-4D97-AF65-F5344CB8AC3E}">
        <p14:creationId xmlns:p14="http://schemas.microsoft.com/office/powerpoint/2010/main" val="744092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a:xfrm>
            <a:off x="304800" y="304800"/>
            <a:ext cx="9144000" cy="457200"/>
          </a:xfrm>
        </p:spPr>
        <p:txBody>
          <a:bodyPr lIns="91440" tIns="0" rIns="0" bIns="0" anchor="t">
            <a:noAutofit/>
          </a:bodyPr>
          <a:lstStyle/>
          <a:p>
            <a:pPr>
              <a:defRPr/>
            </a:pPr>
            <a:r>
              <a:rPr lang="en-US" sz="3000" dirty="0"/>
              <a:t>Overview of the Designation Process </a:t>
            </a:r>
          </a:p>
        </p:txBody>
      </p:sp>
      <p:sp>
        <p:nvSpPr>
          <p:cNvPr id="10" name="Rectangle 4"/>
          <p:cNvSpPr txBox="1">
            <a:spLocks noChangeArrowheads="1"/>
          </p:cNvSpPr>
          <p:nvPr/>
        </p:nvSpPr>
        <p:spPr bwMode="auto">
          <a:xfrm>
            <a:off x="457200" y="1600200"/>
            <a:ext cx="81883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82880" bIns="182880"/>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3550" indent="0" defTabSz="914400">
              <a:spcBef>
                <a:spcPts val="0"/>
              </a:spcBef>
              <a:spcAft>
                <a:spcPts val="1200"/>
              </a:spcAft>
              <a:buFont typeface="Arial" pitchFamily="34" charset="0"/>
              <a:buNone/>
              <a:defRPr/>
            </a:pPr>
            <a:r>
              <a:rPr lang="en-US" dirty="0">
                <a:solidFill>
                  <a:prstClr val="black"/>
                </a:solidFill>
              </a:rPr>
              <a:t>The Designation Process consists of 3 key components:</a:t>
            </a:r>
          </a:p>
          <a:p>
            <a:pPr marL="1371600" lvl="1" indent="-457200" defTabSz="914400">
              <a:spcBef>
                <a:spcPct val="0"/>
              </a:spcBef>
              <a:spcAft>
                <a:spcPts val="1200"/>
              </a:spcAft>
              <a:buFont typeface="Wingdings" pitchFamily="2" charset="2"/>
              <a:buChar char="Ø"/>
              <a:defRPr/>
            </a:pPr>
            <a:r>
              <a:rPr lang="en-US" sz="2800" b="1" dirty="0">
                <a:solidFill>
                  <a:srgbClr val="0070C0"/>
                </a:solidFill>
                <a:cs typeface="Arial" pitchFamily="34" charset="0"/>
              </a:rPr>
              <a:t>Application/Survey completion</a:t>
            </a:r>
          </a:p>
          <a:p>
            <a:pPr marL="1371600" lvl="1" indent="-457200" defTabSz="914400">
              <a:spcBef>
                <a:spcPct val="0"/>
              </a:spcBef>
              <a:spcAft>
                <a:spcPts val="1200"/>
              </a:spcAft>
              <a:buFont typeface="Wingdings" pitchFamily="2" charset="2"/>
              <a:buChar char="Ø"/>
              <a:defRPr/>
            </a:pPr>
            <a:r>
              <a:rPr lang="en-US" sz="2800" b="1" dirty="0">
                <a:solidFill>
                  <a:srgbClr val="0070C0"/>
                </a:solidFill>
                <a:cs typeface="Arial" pitchFamily="34" charset="0"/>
              </a:rPr>
              <a:t>Feedback Report with Designation Eligibility</a:t>
            </a:r>
          </a:p>
          <a:p>
            <a:pPr marL="1371600" lvl="1" indent="-457200" defTabSz="914400">
              <a:spcBef>
                <a:spcPct val="0"/>
              </a:spcBef>
              <a:spcAft>
                <a:spcPts val="1200"/>
              </a:spcAft>
              <a:buFont typeface="Wingdings" pitchFamily="2" charset="2"/>
              <a:buChar char="Ø"/>
              <a:defRPr/>
            </a:pPr>
            <a:r>
              <a:rPr lang="en-US" sz="2800" b="1" dirty="0">
                <a:solidFill>
                  <a:srgbClr val="0070C0"/>
                </a:solidFill>
                <a:cs typeface="Arial" pitchFamily="34" charset="0"/>
              </a:rPr>
              <a:t>Execution of BDC Agreement</a:t>
            </a:r>
          </a:p>
          <a:p>
            <a:pPr marL="920750" indent="-457200" defTabSz="914400">
              <a:spcBef>
                <a:spcPts val="0"/>
              </a:spcBef>
              <a:spcAft>
                <a:spcPts val="1200"/>
              </a:spcAft>
              <a:buFont typeface="Arial" pitchFamily="34" charset="0"/>
              <a:buAutoNum type="arabicPeriod"/>
              <a:defRPr/>
            </a:pPr>
            <a:endParaRPr lang="en-US" b="1" dirty="0">
              <a:solidFill>
                <a:prstClr val="black"/>
              </a:solidFill>
            </a:endParaRPr>
          </a:p>
        </p:txBody>
      </p:sp>
    </p:spTree>
    <p:extLst>
      <p:ext uri="{BB962C8B-B14F-4D97-AF65-F5344CB8AC3E}">
        <p14:creationId xmlns:p14="http://schemas.microsoft.com/office/powerpoint/2010/main" val="17115557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1503363" y="1295400"/>
            <a:ext cx="6203950" cy="5410200"/>
            <a:chOff x="1503924" y="1295400"/>
            <a:chExt cx="6203162" cy="5410200"/>
          </a:xfrm>
        </p:grpSpPr>
        <p:pic>
          <p:nvPicPr>
            <p:cNvPr id="19463" name="Picture 2"/>
            <p:cNvPicPr>
              <a:picLocks noChangeAspect="1" noChangeArrowheads="1"/>
            </p:cNvPicPr>
            <p:nvPr/>
          </p:nvPicPr>
          <p:blipFill>
            <a:blip r:embed="rId3">
              <a:extLst>
                <a:ext uri="{28A0092B-C50C-407E-A947-70E740481C1C}">
                  <a14:useLocalDpi xmlns:a14="http://schemas.microsoft.com/office/drawing/2010/main" val="0"/>
                </a:ext>
              </a:extLst>
            </a:blip>
            <a:srcRect l="12012" t="9692" r="14346" b="9714"/>
            <a:stretch>
              <a:fillRect/>
            </a:stretch>
          </p:blipFill>
          <p:spPr bwMode="auto">
            <a:xfrm>
              <a:off x="1518438" y="1295400"/>
              <a:ext cx="6188648" cy="373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4" name="Picture 3"/>
            <p:cNvPicPr>
              <a:picLocks noChangeAspect="1" noChangeArrowheads="1"/>
            </p:cNvPicPr>
            <p:nvPr/>
          </p:nvPicPr>
          <p:blipFill>
            <a:blip r:embed="rId4">
              <a:extLst>
                <a:ext uri="{28A0092B-C50C-407E-A947-70E740481C1C}">
                  <a14:useLocalDpi xmlns:a14="http://schemas.microsoft.com/office/drawing/2010/main" val="0"/>
                </a:ext>
              </a:extLst>
            </a:blip>
            <a:srcRect l="12778" t="42581" r="18468" b="25208"/>
            <a:stretch>
              <a:fillRect/>
            </a:stretch>
          </p:blipFill>
          <p:spPr bwMode="auto">
            <a:xfrm>
              <a:off x="1503924" y="5033688"/>
              <a:ext cx="5927390" cy="1671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6" name="Straight Connector 5"/>
          <p:cNvCxnSpPr/>
          <p:nvPr/>
        </p:nvCxnSpPr>
        <p:spPr>
          <a:xfrm>
            <a:off x="3200400" y="46482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0800" y="48006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28800" y="49530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a:xfrm>
            <a:off x="304800" y="304800"/>
            <a:ext cx="9144000" cy="457200"/>
          </a:xfrm>
          <a:prstGeom prst="rect">
            <a:avLst/>
          </a:prstGeom>
        </p:spPr>
        <p:txBody>
          <a:bodyPr tIns="0" rIns="0" bIns="0"/>
          <a:lstStyle>
            <a:lvl1pPr algn="l" rtl="0" eaLnBrk="0" fontAlgn="base" hangingPunct="0">
              <a:spcBef>
                <a:spcPct val="0"/>
              </a:spcBef>
              <a:spcAft>
                <a:spcPct val="0"/>
              </a:spcAft>
              <a:defRPr sz="3200" b="1" kern="1200">
                <a:solidFill>
                  <a:schemeClr val="bg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200" b="1">
                <a:solidFill>
                  <a:schemeClr val="bg1"/>
                </a:solidFill>
                <a:latin typeface="Calibri" pitchFamily="34" charset="0"/>
              </a:defRPr>
            </a:lvl2pPr>
            <a:lvl3pPr algn="l" rtl="0" eaLnBrk="0" fontAlgn="base" hangingPunct="0">
              <a:spcBef>
                <a:spcPct val="0"/>
              </a:spcBef>
              <a:spcAft>
                <a:spcPct val="0"/>
              </a:spcAft>
              <a:defRPr sz="3200" b="1">
                <a:solidFill>
                  <a:schemeClr val="bg1"/>
                </a:solidFill>
                <a:latin typeface="Calibri" pitchFamily="34" charset="0"/>
              </a:defRPr>
            </a:lvl3pPr>
            <a:lvl4pPr algn="l" rtl="0" eaLnBrk="0" fontAlgn="base" hangingPunct="0">
              <a:spcBef>
                <a:spcPct val="0"/>
              </a:spcBef>
              <a:spcAft>
                <a:spcPct val="0"/>
              </a:spcAft>
              <a:defRPr sz="3200" b="1">
                <a:solidFill>
                  <a:schemeClr val="bg1"/>
                </a:solidFill>
                <a:latin typeface="Calibri" pitchFamily="34" charset="0"/>
              </a:defRPr>
            </a:lvl4pPr>
            <a:lvl5pPr algn="l" rtl="0" eaLnBrk="0" fontAlgn="base" hangingPunct="0">
              <a:spcBef>
                <a:spcPct val="0"/>
              </a:spcBef>
              <a:spcAft>
                <a:spcPct val="0"/>
              </a:spcAft>
              <a:defRPr sz="3200" b="1">
                <a:solidFill>
                  <a:schemeClr val="bg1"/>
                </a:solidFill>
                <a:latin typeface="Calibri" pitchFamily="34" charset="0"/>
              </a:defRPr>
            </a:lvl5pPr>
            <a:lvl6pPr marL="457200" algn="l" rtl="0" fontAlgn="base">
              <a:spcBef>
                <a:spcPct val="0"/>
              </a:spcBef>
              <a:spcAft>
                <a:spcPct val="0"/>
              </a:spcAft>
              <a:defRPr sz="3200" b="1">
                <a:solidFill>
                  <a:schemeClr val="bg1"/>
                </a:solidFill>
                <a:latin typeface="Calibri" pitchFamily="34" charset="0"/>
              </a:defRPr>
            </a:lvl6pPr>
            <a:lvl7pPr marL="914400" algn="l" rtl="0" fontAlgn="base">
              <a:spcBef>
                <a:spcPct val="0"/>
              </a:spcBef>
              <a:spcAft>
                <a:spcPct val="0"/>
              </a:spcAft>
              <a:defRPr sz="3200" b="1">
                <a:solidFill>
                  <a:schemeClr val="bg1"/>
                </a:solidFill>
                <a:latin typeface="Calibri" pitchFamily="34" charset="0"/>
              </a:defRPr>
            </a:lvl7pPr>
            <a:lvl8pPr marL="1371600" algn="l" rtl="0" fontAlgn="base">
              <a:spcBef>
                <a:spcPct val="0"/>
              </a:spcBef>
              <a:spcAft>
                <a:spcPct val="0"/>
              </a:spcAft>
              <a:defRPr sz="3200" b="1">
                <a:solidFill>
                  <a:schemeClr val="bg1"/>
                </a:solidFill>
                <a:latin typeface="Calibri" pitchFamily="34" charset="0"/>
              </a:defRPr>
            </a:lvl8pPr>
            <a:lvl9pPr marL="1828800" algn="l" rtl="0" fontAlgn="base">
              <a:spcBef>
                <a:spcPct val="0"/>
              </a:spcBef>
              <a:spcAft>
                <a:spcPct val="0"/>
              </a:spcAft>
              <a:defRPr sz="3200" b="1">
                <a:solidFill>
                  <a:schemeClr val="bg1"/>
                </a:solidFill>
                <a:latin typeface="Calibri" pitchFamily="34" charset="0"/>
              </a:defRPr>
            </a:lvl9pPr>
          </a:lstStyle>
          <a:p>
            <a:pPr defTabSz="914400">
              <a:defRPr/>
            </a:pPr>
            <a:r>
              <a:rPr lang="en-US" sz="3000">
                <a:solidFill>
                  <a:prstClr val="white"/>
                </a:solidFill>
              </a:rPr>
              <a:t>Overview of the Designation Process </a:t>
            </a:r>
            <a:endParaRPr lang="en-US" sz="3000" dirty="0">
              <a:solidFill>
                <a:prstClr val="white"/>
              </a:solidFill>
            </a:endParaRPr>
          </a:p>
        </p:txBody>
      </p:sp>
    </p:spTree>
    <p:extLst>
      <p:ext uri="{BB962C8B-B14F-4D97-AF65-F5344CB8AC3E}">
        <p14:creationId xmlns:p14="http://schemas.microsoft.com/office/powerpoint/2010/main" val="7885232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Autofit/>
          </a:bodyPr>
          <a:lstStyle/>
          <a:p>
            <a:pPr>
              <a:defRPr/>
            </a:pPr>
            <a:r>
              <a:rPr lang="en-US" altLang="en-US" sz="3000" dirty="0"/>
              <a:t>Evaluation Components for Designation </a:t>
            </a:r>
          </a:p>
        </p:txBody>
      </p:sp>
      <p:sp>
        <p:nvSpPr>
          <p:cNvPr id="20483" name="Rectangle 4"/>
          <p:cNvSpPr txBox="1">
            <a:spLocks noChangeArrowheads="1"/>
          </p:cNvSpPr>
          <p:nvPr/>
        </p:nvSpPr>
        <p:spPr bwMode="auto">
          <a:xfrm>
            <a:off x="914400" y="1447800"/>
            <a:ext cx="8001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82880" bIns="182880"/>
          <a:lstStyle>
            <a:lvl1pPr eaLnBrk="0" hangingPunct="0">
              <a:spcBef>
                <a:spcPct val="20000"/>
              </a:spcBef>
              <a:buFont typeface="Arial" pitchFamily="34" charset="0"/>
              <a:buChar char="•"/>
              <a:defRPr sz="2400">
                <a:solidFill>
                  <a:schemeClr val="tx1"/>
                </a:solidFill>
                <a:latin typeface="Calibri" pitchFamily="34" charset="0"/>
              </a:defRPr>
            </a:lvl1pPr>
            <a:lvl2pPr marL="914400" indent="-4508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400">
                <a:solidFill>
                  <a:schemeClr val="tx1"/>
                </a:solidFill>
                <a:latin typeface="Calibri" pitchFamily="34" charset="0"/>
              </a:defRPr>
            </a:lvl4pPr>
            <a:lvl5pPr marL="2057400" indent="-228600" eaLnBrk="0" hangingPunct="0">
              <a:spcBef>
                <a:spcPct val="20000"/>
              </a:spcBef>
              <a:buFont typeface="Arial" pitchFamily="34" charset="0"/>
              <a:buChar char="»"/>
              <a:defRPr sz="24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9pPr>
          </a:lstStyle>
          <a:p>
            <a:pPr defTabSz="914400" fontAlgn="base">
              <a:spcBef>
                <a:spcPct val="0"/>
              </a:spcBef>
              <a:spcAft>
                <a:spcPts val="1200"/>
              </a:spcAft>
              <a:buFont typeface="Arial" pitchFamily="34" charset="0"/>
              <a:buNone/>
            </a:pPr>
            <a:r>
              <a:rPr lang="en-US" altLang="en-US">
                <a:solidFill>
                  <a:prstClr val="black"/>
                </a:solidFill>
                <a:cs typeface="Arial" pitchFamily="34" charset="0"/>
              </a:rPr>
              <a:t>The following evaluation components are used to identify facilities that meet the program’s selection criteria. </a:t>
            </a:r>
          </a:p>
          <a:p>
            <a:pPr lvl="1" defTabSz="914400" fontAlgn="base">
              <a:spcBef>
                <a:spcPct val="0"/>
              </a:spcBef>
              <a:spcAft>
                <a:spcPts val="1200"/>
              </a:spcAft>
              <a:buFont typeface="Wingdings" pitchFamily="2" charset="2"/>
              <a:buChar char="Ø"/>
            </a:pPr>
            <a:r>
              <a:rPr lang="en-US" altLang="en-US" sz="2800" b="1">
                <a:solidFill>
                  <a:srgbClr val="0070C0"/>
                </a:solidFill>
                <a:cs typeface="Arial" pitchFamily="34" charset="0"/>
              </a:rPr>
              <a:t>Quality</a:t>
            </a:r>
          </a:p>
          <a:p>
            <a:pPr lvl="1" defTabSz="914400" fontAlgn="base">
              <a:spcBef>
                <a:spcPct val="0"/>
              </a:spcBef>
              <a:spcAft>
                <a:spcPts val="1200"/>
              </a:spcAft>
              <a:buFont typeface="Wingdings" pitchFamily="2" charset="2"/>
              <a:buChar char="Ø"/>
            </a:pPr>
            <a:r>
              <a:rPr lang="en-US" altLang="en-US" sz="2800" b="1">
                <a:solidFill>
                  <a:srgbClr val="0070C0"/>
                </a:solidFill>
                <a:cs typeface="Arial" pitchFamily="34" charset="0"/>
              </a:rPr>
              <a:t>Business </a:t>
            </a:r>
          </a:p>
          <a:p>
            <a:pPr lvl="1" defTabSz="914400" fontAlgn="base">
              <a:spcBef>
                <a:spcPct val="0"/>
              </a:spcBef>
              <a:spcAft>
                <a:spcPts val="1200"/>
              </a:spcAft>
              <a:buFont typeface="Wingdings" pitchFamily="2" charset="2"/>
              <a:buChar char="Ø"/>
            </a:pPr>
            <a:r>
              <a:rPr lang="en-US" altLang="en-US" sz="2800" b="1">
                <a:solidFill>
                  <a:srgbClr val="0070C0"/>
                </a:solidFill>
                <a:cs typeface="Arial" pitchFamily="34" charset="0"/>
              </a:rPr>
              <a:t>Cost of Care</a:t>
            </a:r>
            <a:endParaRPr lang="en-US" altLang="en-US" b="1">
              <a:solidFill>
                <a:prstClr val="black"/>
              </a:solidFill>
              <a:cs typeface="Arial" pitchFamily="34" charset="0"/>
            </a:endParaRPr>
          </a:p>
        </p:txBody>
      </p:sp>
    </p:spTree>
    <p:extLst>
      <p:ext uri="{BB962C8B-B14F-4D97-AF65-F5344CB8AC3E}">
        <p14:creationId xmlns:p14="http://schemas.microsoft.com/office/powerpoint/2010/main" val="1805231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57200" y="1600200"/>
            <a:ext cx="81883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82880" bIns="182880"/>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0"/>
              </a:spcBef>
              <a:spcAft>
                <a:spcPts val="1200"/>
              </a:spcAft>
              <a:buFont typeface="Arial" pitchFamily="34" charset="0"/>
              <a:buNone/>
              <a:defRPr/>
            </a:pPr>
            <a:r>
              <a:rPr lang="en-US" sz="2800" b="1" dirty="0">
                <a:solidFill>
                  <a:srgbClr val="0070C0"/>
                </a:solidFill>
              </a:rPr>
              <a:t>Quality</a:t>
            </a:r>
            <a:r>
              <a:rPr lang="en-US" sz="2800" b="1" dirty="0">
                <a:solidFill>
                  <a:prstClr val="black"/>
                </a:solidFill>
              </a:rPr>
              <a:t> </a:t>
            </a:r>
          </a:p>
          <a:p>
            <a:pPr marL="463550" indent="0" defTabSz="914400">
              <a:spcBef>
                <a:spcPts val="0"/>
              </a:spcBef>
              <a:spcAft>
                <a:spcPts val="1200"/>
              </a:spcAft>
              <a:buFont typeface="Arial" pitchFamily="34" charset="0"/>
              <a:buNone/>
              <a:defRPr/>
            </a:pPr>
            <a:r>
              <a:rPr lang="en-US" dirty="0">
                <a:solidFill>
                  <a:prstClr val="black"/>
                </a:solidFill>
              </a:rPr>
              <a:t>Blue Distinction Centers for Specialty Care programs establish a nationally consistent approach to evaluating quality and safety, by incorporating quality measures with meaningful impact, with criteria that evolve over time with medical advances in that specialty area. </a:t>
            </a:r>
            <a:r>
              <a:rPr lang="en-US" b="1" dirty="0">
                <a:solidFill>
                  <a:prstClr val="black"/>
                </a:solidFill>
              </a:rPr>
              <a:t> </a:t>
            </a:r>
          </a:p>
          <a:p>
            <a:pPr defTabSz="914400">
              <a:spcBef>
                <a:spcPts val="0"/>
              </a:spcBef>
              <a:spcAft>
                <a:spcPts val="1200"/>
              </a:spcAft>
              <a:defRPr/>
            </a:pPr>
            <a:endParaRPr lang="en-US" dirty="0">
              <a:solidFill>
                <a:prstClr val="black"/>
              </a:solidFill>
            </a:endParaRPr>
          </a:p>
          <a:p>
            <a:pPr defTabSz="914400">
              <a:spcBef>
                <a:spcPts val="0"/>
              </a:spcBef>
              <a:spcAft>
                <a:spcPts val="1200"/>
              </a:spcAft>
              <a:defRPr/>
            </a:pPr>
            <a:endParaRPr lang="en-US" b="1" dirty="0">
              <a:solidFill>
                <a:prstClr val="black"/>
              </a:solidFill>
            </a:endParaRPr>
          </a:p>
        </p:txBody>
      </p:sp>
      <p:sp>
        <p:nvSpPr>
          <p:cNvPr id="5"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Autofit/>
          </a:bodyPr>
          <a:lstStyle/>
          <a:p>
            <a:pPr>
              <a:defRPr/>
            </a:pPr>
            <a:r>
              <a:rPr lang="en-US" altLang="en-US" sz="3000" dirty="0"/>
              <a:t>Evaluation Components for Designation </a:t>
            </a:r>
          </a:p>
        </p:txBody>
      </p:sp>
    </p:spTree>
    <p:extLst>
      <p:ext uri="{BB962C8B-B14F-4D97-AF65-F5344CB8AC3E}">
        <p14:creationId xmlns:p14="http://schemas.microsoft.com/office/powerpoint/2010/main" val="23146551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552450"/>
          </a:xfrm>
        </p:spPr>
        <p:txBody>
          <a:bodyPr/>
          <a:lstStyle/>
          <a:p>
            <a:pPr algn="l"/>
            <a:r>
              <a:rPr lang="en-US" sz="2200" kern="0" dirty="0">
                <a:solidFill>
                  <a:schemeClr val="bg1"/>
                </a:solidFill>
                <a:latin typeface="Avenir Heavy"/>
                <a:ea typeface="+mn-ea"/>
                <a:cs typeface="Avenir Heavy"/>
              </a:rPr>
              <a:t>Background</a:t>
            </a:r>
          </a:p>
        </p:txBody>
      </p:sp>
      <p:sp>
        <p:nvSpPr>
          <p:cNvPr id="3" name="Content Placeholder 2"/>
          <p:cNvSpPr>
            <a:spLocks noGrp="1"/>
          </p:cNvSpPr>
          <p:nvPr>
            <p:ph idx="1"/>
          </p:nvPr>
        </p:nvSpPr>
        <p:spPr>
          <a:xfrm>
            <a:off x="457199" y="1457324"/>
            <a:ext cx="8436429" cy="4724401"/>
          </a:xfrm>
        </p:spPr>
        <p:txBody>
          <a:bodyPr/>
          <a:lstStyle/>
          <a:p>
            <a:pPr marL="0" indent="0">
              <a:buNone/>
            </a:pPr>
            <a:endParaRPr lang="en-US" sz="2000" kern="0" dirty="0">
              <a:latin typeface="Avenir Heavy"/>
              <a:cs typeface="Avenir Heavy"/>
            </a:endParaRPr>
          </a:p>
          <a:p>
            <a:pPr marL="0" indent="0">
              <a:buNone/>
            </a:pPr>
            <a:endParaRPr lang="en-US" sz="2000" kern="0" dirty="0">
              <a:latin typeface="Avenir Heavy"/>
              <a:cs typeface="Avenir Heavy"/>
            </a:endParaRPr>
          </a:p>
        </p:txBody>
      </p:sp>
      <p:sp>
        <p:nvSpPr>
          <p:cNvPr id="6" name="Content Placeholder 2"/>
          <p:cNvSpPr txBox="1">
            <a:spLocks/>
          </p:cNvSpPr>
          <p:nvPr/>
        </p:nvSpPr>
        <p:spPr>
          <a:xfrm>
            <a:off x="457200" y="1266738"/>
            <a:ext cx="8248650" cy="5166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9537" indent="0">
              <a:spcBef>
                <a:spcPts val="0"/>
              </a:spcBef>
              <a:spcAft>
                <a:spcPts val="1200"/>
              </a:spcAft>
              <a:buNone/>
            </a:pPr>
            <a:r>
              <a:rPr lang="en-US" sz="2000" dirty="0">
                <a:latin typeface="Avenir Heavy"/>
                <a:cs typeface="Lucida Sans Unicode" panose="020B0602030504020204" pitchFamily="34" charset="0"/>
              </a:rPr>
              <a:t>Horizon BCBSNJ Medical Injectables Program (MIP)</a:t>
            </a:r>
          </a:p>
          <a:p>
            <a:pPr>
              <a:spcBef>
                <a:spcPts val="0"/>
              </a:spcBef>
              <a:spcAft>
                <a:spcPts val="1200"/>
              </a:spcAft>
            </a:pPr>
            <a:r>
              <a:rPr lang="en-US" sz="1600" dirty="0">
                <a:latin typeface="Avenir Heavy"/>
                <a:cs typeface="Lucida Sans Unicode" panose="020B0602030504020204" pitchFamily="34" charset="0"/>
              </a:rPr>
              <a:t>As part of our commitment to providing our members with access to high-quality health care that is consistent with nationally recognized clinical criteria and guidelines, Horizon BCBSNJ implemented a Medical Injectables Program (MIP) in 2013.</a:t>
            </a:r>
          </a:p>
          <a:p>
            <a:pPr marL="344488" indent="0">
              <a:spcBef>
                <a:spcPts val="0"/>
              </a:spcBef>
              <a:spcAft>
                <a:spcPts val="1800"/>
              </a:spcAft>
              <a:buNone/>
            </a:pPr>
            <a:r>
              <a:rPr lang="en-US" sz="1600" dirty="0">
                <a:latin typeface="Avenir Heavy"/>
                <a:cs typeface="Lucida Sans Unicode" panose="020B0602030504020204" pitchFamily="34" charset="0"/>
              </a:rPr>
              <a:t>Through this program, Magellan Rx Management (MRxM), conducts medical necessity and appropriateness reviews of certain intravenous/injectable medications on our behalf and in accordance with our Medical Policy criteria and guidelines.</a:t>
            </a:r>
          </a:p>
          <a:p>
            <a:pPr>
              <a:spcBef>
                <a:spcPts val="0"/>
              </a:spcBef>
              <a:spcAft>
                <a:spcPts val="1200"/>
              </a:spcAft>
            </a:pPr>
            <a:r>
              <a:rPr lang="en-US" sz="1600" dirty="0">
                <a:latin typeface="Avenir Heavy"/>
                <a:cs typeface="Lucida Sans Unicode" panose="020B0602030504020204" pitchFamily="34" charset="0"/>
              </a:rPr>
              <a:t>Since 2013, Ordering Physicians have contacted MRxM and provided information for them to review and make determinations about injectable medications to be administered in:</a:t>
            </a:r>
          </a:p>
          <a:p>
            <a:pPr lvl="1">
              <a:spcBef>
                <a:spcPts val="0"/>
              </a:spcBef>
              <a:spcAft>
                <a:spcPts val="1200"/>
              </a:spcAft>
            </a:pPr>
            <a:r>
              <a:rPr lang="en-US" sz="1600" dirty="0">
                <a:latin typeface="Avenir Heavy"/>
                <a:cs typeface="Lucida Sans Unicode" panose="020B0602030504020204" pitchFamily="34" charset="0"/>
              </a:rPr>
              <a:t>A freestanding or hospital-based dialysis center</a:t>
            </a:r>
          </a:p>
          <a:p>
            <a:pPr lvl="1">
              <a:spcBef>
                <a:spcPts val="0"/>
              </a:spcBef>
              <a:spcAft>
                <a:spcPts val="1200"/>
              </a:spcAft>
            </a:pPr>
            <a:r>
              <a:rPr lang="en-US" sz="1600" dirty="0">
                <a:latin typeface="Avenir Heavy"/>
                <a:cs typeface="Lucida Sans Unicode" panose="020B0602030504020204" pitchFamily="34" charset="0"/>
              </a:rPr>
              <a:t>An outpatient facility</a:t>
            </a:r>
          </a:p>
          <a:p>
            <a:pPr lvl="1">
              <a:spcBef>
                <a:spcPts val="0"/>
              </a:spcBef>
              <a:spcAft>
                <a:spcPts val="1200"/>
              </a:spcAft>
            </a:pPr>
            <a:r>
              <a:rPr lang="en-US" sz="1600" dirty="0">
                <a:latin typeface="Avenir Heavy"/>
                <a:cs typeface="Lucida Sans Unicode" panose="020B0602030504020204" pitchFamily="34" charset="0"/>
              </a:rPr>
              <a:t>A physician’s office</a:t>
            </a:r>
          </a:p>
          <a:p>
            <a:pPr lvl="1">
              <a:spcBef>
                <a:spcPts val="0"/>
              </a:spcBef>
              <a:spcAft>
                <a:spcPts val="1200"/>
              </a:spcAft>
            </a:pPr>
            <a:r>
              <a:rPr lang="en-US" sz="1600" dirty="0">
                <a:latin typeface="Avenir Heavy"/>
                <a:cs typeface="Lucida Sans Unicode" panose="020B0602030504020204" pitchFamily="34" charset="0"/>
              </a:rPr>
              <a:t>The patient’s home</a:t>
            </a:r>
          </a:p>
        </p:txBody>
      </p:sp>
    </p:spTree>
    <p:extLst>
      <p:ext uri="{BB962C8B-B14F-4D97-AF65-F5344CB8AC3E}">
        <p14:creationId xmlns:p14="http://schemas.microsoft.com/office/powerpoint/2010/main" val="258083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txBox="1">
            <a:spLocks noChangeArrowheads="1"/>
          </p:cNvSpPr>
          <p:nvPr/>
        </p:nvSpPr>
        <p:spPr bwMode="auto">
          <a:xfrm>
            <a:off x="457200" y="1524000"/>
            <a:ext cx="845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82880" bIns="182880"/>
          <a:lstStyle>
            <a:lvl1pPr eaLnBrk="0" hangingPunct="0">
              <a:spcBef>
                <a:spcPct val="20000"/>
              </a:spcBef>
              <a:buFont typeface="Arial" pitchFamily="34" charset="0"/>
              <a:buChar char="•"/>
              <a:defRPr sz="24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400">
                <a:solidFill>
                  <a:schemeClr val="tx1"/>
                </a:solidFill>
                <a:latin typeface="Calibri" pitchFamily="34" charset="0"/>
              </a:defRPr>
            </a:lvl4pPr>
            <a:lvl5pPr marL="2057400" indent="-228600" eaLnBrk="0" hangingPunct="0">
              <a:spcBef>
                <a:spcPct val="20000"/>
              </a:spcBef>
              <a:buFont typeface="Arial" pitchFamily="34" charset="0"/>
              <a:buChar char="»"/>
              <a:defRPr sz="24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9pPr>
          </a:lstStyle>
          <a:p>
            <a:pPr defTabSz="914400" fontAlgn="base">
              <a:spcBef>
                <a:spcPts val="0"/>
              </a:spcBef>
              <a:spcAft>
                <a:spcPts val="1200"/>
              </a:spcAft>
              <a:buFont typeface="Arial" pitchFamily="34" charset="0"/>
              <a:buNone/>
              <a:defRPr/>
            </a:pPr>
            <a:r>
              <a:rPr lang="en-US" altLang="en-US" sz="2800" b="1" dirty="0">
                <a:solidFill>
                  <a:srgbClr val="0070C0"/>
                </a:solidFill>
                <a:latin typeface="Calibri"/>
                <a:cs typeface="Arial" pitchFamily="34" charset="0"/>
              </a:rPr>
              <a:t>Business </a:t>
            </a:r>
          </a:p>
          <a:p>
            <a:pPr defTabSz="914400" fontAlgn="base">
              <a:spcBef>
                <a:spcPts val="0"/>
              </a:spcBef>
              <a:spcAft>
                <a:spcPts val="1800"/>
              </a:spcAft>
              <a:buFont typeface="Arial" pitchFamily="34" charset="0"/>
              <a:buNone/>
              <a:defRPr/>
            </a:pPr>
            <a:r>
              <a:rPr lang="en-US" altLang="en-US" dirty="0">
                <a:solidFill>
                  <a:prstClr val="black"/>
                </a:solidFill>
                <a:cs typeface="Arial" pitchFamily="34" charset="0"/>
              </a:rPr>
              <a:t>The following components are evaluated to determine if the facility and its program meet the business selection criteria. </a:t>
            </a:r>
          </a:p>
          <a:p>
            <a:pPr marL="908050" lvl="1" indent="-444500" defTabSz="914400" fontAlgn="base">
              <a:spcBef>
                <a:spcPts val="0"/>
              </a:spcBef>
              <a:spcAft>
                <a:spcPts val="1800"/>
              </a:spcAft>
              <a:buClr>
                <a:srgbClr val="0070C0"/>
              </a:buClr>
              <a:buFont typeface="Wingdings" pitchFamily="2" charset="2"/>
              <a:buChar char="Ø"/>
              <a:defRPr/>
            </a:pPr>
            <a:r>
              <a:rPr lang="en-US" altLang="en-US" dirty="0">
                <a:solidFill>
                  <a:prstClr val="black"/>
                </a:solidFill>
                <a:cs typeface="Arial" pitchFamily="34" charset="0"/>
              </a:rPr>
              <a:t>Facility is a participating provider in the local Blue Plan’s BlueCard Preferred Provider Organization (PPO) Network. </a:t>
            </a:r>
          </a:p>
          <a:p>
            <a:pPr marL="908050" lvl="1" indent="-444500" defTabSz="914400" fontAlgn="base">
              <a:spcBef>
                <a:spcPts val="0"/>
              </a:spcBef>
              <a:spcAft>
                <a:spcPts val="1200"/>
              </a:spcAft>
              <a:buClr>
                <a:srgbClr val="0070C0"/>
              </a:buClr>
              <a:buFont typeface="Wingdings" pitchFamily="2" charset="2"/>
              <a:buChar char="Ø"/>
              <a:defRPr/>
            </a:pPr>
            <a:r>
              <a:rPr lang="en-US" altLang="en-US" dirty="0">
                <a:solidFill>
                  <a:prstClr val="black"/>
                </a:solidFill>
                <a:cs typeface="Arial" pitchFamily="34" charset="0"/>
              </a:rPr>
              <a:t>All surgeons who perform surgeries at the facility are participating providers in the local Blue Plan’s BlueCard PPO network.</a:t>
            </a:r>
          </a:p>
        </p:txBody>
      </p:sp>
      <p:sp>
        <p:nvSpPr>
          <p:cNvPr id="6"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Autofit/>
          </a:bodyPr>
          <a:lstStyle/>
          <a:p>
            <a:pPr>
              <a:defRPr/>
            </a:pPr>
            <a:r>
              <a:rPr lang="en-US" altLang="en-US" sz="3000" dirty="0"/>
              <a:t>Evaluation Components for Designation </a:t>
            </a:r>
          </a:p>
        </p:txBody>
      </p:sp>
    </p:spTree>
    <p:extLst>
      <p:ext uri="{BB962C8B-B14F-4D97-AF65-F5344CB8AC3E}">
        <p14:creationId xmlns:p14="http://schemas.microsoft.com/office/powerpoint/2010/main" val="7212291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txBox="1">
            <a:spLocks noChangeArrowheads="1"/>
          </p:cNvSpPr>
          <p:nvPr/>
        </p:nvSpPr>
        <p:spPr bwMode="auto">
          <a:xfrm>
            <a:off x="457200" y="152400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182880" bIns="182880"/>
          <a:lstStyle>
            <a:lvl1pPr eaLnBrk="0" hangingPunct="0">
              <a:spcBef>
                <a:spcPct val="20000"/>
              </a:spcBef>
              <a:buFont typeface="Arial" pitchFamily="34" charset="0"/>
              <a:buChar char="•"/>
              <a:defRPr sz="2400">
                <a:solidFill>
                  <a:schemeClr val="tx1"/>
                </a:solidFill>
                <a:latin typeface="Calibri" pitchFamily="34" charset="0"/>
              </a:defRPr>
            </a:lvl1pPr>
            <a:lvl2pPr marL="806450" indent="-34290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400">
                <a:solidFill>
                  <a:schemeClr val="tx1"/>
                </a:solidFill>
                <a:latin typeface="Calibri" pitchFamily="34" charset="0"/>
              </a:defRPr>
            </a:lvl4pPr>
            <a:lvl5pPr marL="2057400" indent="-228600" eaLnBrk="0" hangingPunct="0">
              <a:spcBef>
                <a:spcPct val="20000"/>
              </a:spcBef>
              <a:buFont typeface="Arial" pitchFamily="34" charset="0"/>
              <a:buChar char="»"/>
              <a:defRPr sz="24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9pPr>
          </a:lstStyle>
          <a:p>
            <a:pPr defTabSz="914400" fontAlgn="base">
              <a:spcBef>
                <a:spcPct val="0"/>
              </a:spcBef>
              <a:spcAft>
                <a:spcPts val="1200"/>
              </a:spcAft>
              <a:buFont typeface="Arial" pitchFamily="34" charset="0"/>
              <a:buNone/>
            </a:pPr>
            <a:r>
              <a:rPr lang="en-US" altLang="en-US" sz="2800" b="1">
                <a:solidFill>
                  <a:srgbClr val="0070C0"/>
                </a:solidFill>
                <a:cs typeface="Arial" pitchFamily="34" charset="0"/>
              </a:rPr>
              <a:t>Cost of Care </a:t>
            </a:r>
          </a:p>
          <a:p>
            <a:pPr defTabSz="914400" fontAlgn="base">
              <a:spcBef>
                <a:spcPct val="0"/>
              </a:spcBef>
              <a:spcAft>
                <a:spcPts val="600"/>
              </a:spcAft>
              <a:buFont typeface="Arial" pitchFamily="34" charset="0"/>
              <a:buNone/>
            </a:pPr>
            <a:r>
              <a:rPr lang="en-US" altLang="en-US">
                <a:solidFill>
                  <a:prstClr val="black"/>
                </a:solidFill>
                <a:cs typeface="Arial" pitchFamily="34" charset="0"/>
              </a:rPr>
              <a:t>The process to incorporate cost of care measures into the program’s selection criteria is designed to provide a nationally consistent, reasonable, objective evaluation. The following components are evaluated to determine if a facility meets the </a:t>
            </a:r>
            <a:br>
              <a:rPr lang="en-US" altLang="en-US">
                <a:solidFill>
                  <a:prstClr val="black"/>
                </a:solidFill>
                <a:cs typeface="Arial" pitchFamily="34" charset="0"/>
              </a:rPr>
            </a:br>
            <a:r>
              <a:rPr lang="en-US" altLang="en-US">
                <a:solidFill>
                  <a:prstClr val="black"/>
                </a:solidFill>
                <a:cs typeface="Arial" pitchFamily="34" charset="0"/>
              </a:rPr>
              <a:t>cost efficiency criteria: </a:t>
            </a:r>
          </a:p>
          <a:p>
            <a:pPr lvl="1" defTabSz="914400" fontAlgn="base">
              <a:spcBef>
                <a:spcPct val="0"/>
              </a:spcBef>
              <a:spcAft>
                <a:spcPts val="600"/>
              </a:spcAft>
              <a:buClr>
                <a:srgbClr val="0070C0"/>
              </a:buClr>
              <a:buFont typeface="Wingdings" pitchFamily="2" charset="2"/>
              <a:buChar char="Ø"/>
            </a:pPr>
            <a:r>
              <a:rPr lang="en-US" altLang="en-US">
                <a:solidFill>
                  <a:prstClr val="black"/>
                </a:solidFill>
                <a:cs typeface="Arial" pitchFamily="34" charset="0"/>
              </a:rPr>
              <a:t>Cost Data Source   </a:t>
            </a:r>
          </a:p>
          <a:p>
            <a:pPr lvl="1" defTabSz="914400" fontAlgn="base">
              <a:spcBef>
                <a:spcPct val="0"/>
              </a:spcBef>
              <a:spcAft>
                <a:spcPts val="600"/>
              </a:spcAft>
              <a:buClr>
                <a:srgbClr val="0070C0"/>
              </a:buClr>
              <a:buFont typeface="Wingdings" pitchFamily="2" charset="2"/>
              <a:buChar char="Ø"/>
            </a:pPr>
            <a:r>
              <a:rPr lang="en-US" altLang="en-US">
                <a:solidFill>
                  <a:prstClr val="black"/>
                </a:solidFill>
                <a:cs typeface="Arial" pitchFamily="34" charset="0"/>
              </a:rPr>
              <a:t>Risk and Geographic Adjustments   </a:t>
            </a:r>
          </a:p>
          <a:p>
            <a:pPr lvl="1" defTabSz="914400" fontAlgn="base">
              <a:spcBef>
                <a:spcPct val="0"/>
              </a:spcBef>
              <a:spcAft>
                <a:spcPts val="600"/>
              </a:spcAft>
              <a:buClr>
                <a:srgbClr val="0070C0"/>
              </a:buClr>
              <a:buFont typeface="Wingdings" pitchFamily="2" charset="2"/>
              <a:buChar char="Ø"/>
            </a:pPr>
            <a:r>
              <a:rPr lang="en-US" altLang="en-US">
                <a:solidFill>
                  <a:prstClr val="black"/>
                </a:solidFill>
                <a:cs typeface="Arial" pitchFamily="34" charset="0"/>
              </a:rPr>
              <a:t>Deriving a Cost Measure and Setting the Cost Threshold   </a:t>
            </a:r>
          </a:p>
          <a:p>
            <a:pPr lvl="1" defTabSz="914400" fontAlgn="base">
              <a:spcBef>
                <a:spcPct val="0"/>
              </a:spcBef>
              <a:spcAft>
                <a:spcPts val="1200"/>
              </a:spcAft>
              <a:buClr>
                <a:srgbClr val="0070C0"/>
              </a:buClr>
              <a:buFont typeface="Wingdings" pitchFamily="2" charset="2"/>
              <a:buChar char="Ø"/>
            </a:pPr>
            <a:r>
              <a:rPr lang="en-US" altLang="en-US">
                <a:solidFill>
                  <a:prstClr val="black"/>
                </a:solidFill>
                <a:cs typeface="Arial" pitchFamily="34" charset="0"/>
              </a:rPr>
              <a:t>Use of Facility-level Cost Information </a:t>
            </a:r>
          </a:p>
        </p:txBody>
      </p:sp>
      <p:sp>
        <p:nvSpPr>
          <p:cNvPr id="6"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Autofit/>
          </a:bodyPr>
          <a:lstStyle/>
          <a:p>
            <a:pPr>
              <a:defRPr/>
            </a:pPr>
            <a:r>
              <a:rPr lang="en-US" altLang="en-US" sz="3000" dirty="0"/>
              <a:t>Evaluation Components for Designation </a:t>
            </a:r>
          </a:p>
        </p:txBody>
      </p:sp>
    </p:spTree>
    <p:extLst>
      <p:ext uri="{BB962C8B-B14F-4D97-AF65-F5344CB8AC3E}">
        <p14:creationId xmlns:p14="http://schemas.microsoft.com/office/powerpoint/2010/main" val="14668745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Autofit/>
          </a:bodyPr>
          <a:lstStyle/>
          <a:p>
            <a:pPr>
              <a:defRPr/>
            </a:pPr>
            <a:r>
              <a:rPr lang="en-US" altLang="en-US" sz="3000" dirty="0"/>
              <a:t>Sample Application/Survey</a:t>
            </a:r>
          </a:p>
        </p:txBody>
      </p:sp>
      <p:pic>
        <p:nvPicPr>
          <p:cNvPr id="29700" name="Picture 4"/>
          <p:cNvPicPr>
            <a:picLocks noChangeAspect="1" noChangeArrowheads="1"/>
          </p:cNvPicPr>
          <p:nvPr/>
        </p:nvPicPr>
        <p:blipFill>
          <a:blip r:embed="rId3"/>
          <a:srcRect/>
          <a:stretch>
            <a:fillRect/>
          </a:stretch>
        </p:blipFill>
        <p:spPr bwMode="auto">
          <a:xfrm>
            <a:off x="2438400" y="1295400"/>
            <a:ext cx="4191000" cy="52387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74411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Autofit/>
          </a:bodyPr>
          <a:lstStyle/>
          <a:p>
            <a:pPr>
              <a:defRPr/>
            </a:pPr>
            <a:r>
              <a:rPr lang="en-US" altLang="en-US" sz="3000" dirty="0"/>
              <a:t>Components of the Feedback Report</a:t>
            </a:r>
          </a:p>
        </p:txBody>
      </p:sp>
      <p:sp>
        <p:nvSpPr>
          <p:cNvPr id="25603" name="Rectangle 4"/>
          <p:cNvSpPr txBox="1">
            <a:spLocks noChangeArrowheads="1"/>
          </p:cNvSpPr>
          <p:nvPr/>
        </p:nvSpPr>
        <p:spPr bwMode="auto">
          <a:xfrm>
            <a:off x="457200" y="1600200"/>
            <a:ext cx="8001000"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82880" bIns="182880"/>
          <a:lstStyle>
            <a:lvl1pPr eaLnBrk="0" hangingPunct="0">
              <a:spcBef>
                <a:spcPct val="20000"/>
              </a:spcBef>
              <a:buFont typeface="Arial" pitchFamily="34" charset="0"/>
              <a:buChar char="•"/>
              <a:defRPr sz="24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400">
                <a:solidFill>
                  <a:schemeClr val="tx1"/>
                </a:solidFill>
                <a:latin typeface="Calibri" pitchFamily="34" charset="0"/>
              </a:defRPr>
            </a:lvl4pPr>
            <a:lvl5pPr marL="2057400" indent="-228600" eaLnBrk="0" hangingPunct="0">
              <a:spcBef>
                <a:spcPct val="20000"/>
              </a:spcBef>
              <a:buFont typeface="Arial" pitchFamily="34" charset="0"/>
              <a:buChar char="»"/>
              <a:defRPr sz="24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9pPr>
          </a:lstStyle>
          <a:p>
            <a:pPr defTabSz="914400" fontAlgn="base">
              <a:spcBef>
                <a:spcPct val="0"/>
              </a:spcBef>
              <a:spcAft>
                <a:spcPts val="1200"/>
              </a:spcAft>
              <a:buFont typeface="Arial" pitchFamily="34" charset="0"/>
              <a:buNone/>
            </a:pPr>
            <a:r>
              <a:rPr lang="en-US" altLang="en-US">
                <a:solidFill>
                  <a:prstClr val="black"/>
                </a:solidFill>
                <a:cs typeface="Arial" pitchFamily="34" charset="0"/>
              </a:rPr>
              <a:t>Each facility that applies for the </a:t>
            </a:r>
            <a:r>
              <a:rPr lang="en-US" altLang="en-US" b="1">
                <a:solidFill>
                  <a:srgbClr val="0070C0"/>
                </a:solidFill>
                <a:cs typeface="Arial" pitchFamily="34" charset="0"/>
              </a:rPr>
              <a:t>BDC/BDC+</a:t>
            </a:r>
            <a:r>
              <a:rPr lang="en-US" altLang="en-US">
                <a:solidFill>
                  <a:prstClr val="black"/>
                </a:solidFill>
                <a:cs typeface="Arial" pitchFamily="34" charset="0"/>
              </a:rPr>
              <a:t> designation receives a feedback report with valuable performance information. </a:t>
            </a:r>
          </a:p>
          <a:p>
            <a:pPr defTabSz="914400" fontAlgn="base">
              <a:spcBef>
                <a:spcPct val="0"/>
              </a:spcBef>
              <a:spcAft>
                <a:spcPts val="1200"/>
              </a:spcAft>
              <a:buFont typeface="Arial" pitchFamily="34" charset="0"/>
              <a:buNone/>
            </a:pPr>
            <a:r>
              <a:rPr lang="en-US" altLang="en-US">
                <a:solidFill>
                  <a:prstClr val="black"/>
                </a:solidFill>
                <a:cs typeface="Arial" pitchFamily="34" charset="0"/>
              </a:rPr>
              <a:t>The feedback report creates a foundation for internal discussions within the hospital’s  executive management team or medical staff to assess and improve the facility’s quality and cost performance in comparison to national benchmarks. </a:t>
            </a:r>
          </a:p>
        </p:txBody>
      </p:sp>
    </p:spTree>
    <p:extLst>
      <p:ext uri="{BB962C8B-B14F-4D97-AF65-F5344CB8AC3E}">
        <p14:creationId xmlns:p14="http://schemas.microsoft.com/office/powerpoint/2010/main" val="10959309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ChangeArrowheads="1"/>
          </p:cNvSpPr>
          <p:nvPr/>
        </p:nvSpPr>
        <p:spPr bwMode="auto">
          <a:xfrm>
            <a:off x="457200" y="1447800"/>
            <a:ext cx="8382000" cy="4267200"/>
          </a:xfrm>
          <a:prstGeom prst="rect">
            <a:avLst/>
          </a:prstGeom>
          <a:solidFill>
            <a:schemeClr val="bg1"/>
          </a:solidFill>
          <a:ln>
            <a:noFill/>
          </a:ln>
        </p:spPr>
        <p:txBody>
          <a:bodyPr lIns="0" tIns="0" rIns="182880" bIns="182880"/>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0"/>
              </a:spcBef>
              <a:spcAft>
                <a:spcPts val="1200"/>
              </a:spcAft>
              <a:buFont typeface="Arial" pitchFamily="34" charset="0"/>
              <a:buNone/>
              <a:defRPr/>
            </a:pPr>
            <a:r>
              <a:rPr lang="en-US" sz="2200" b="1" dirty="0">
                <a:solidFill>
                  <a:srgbClr val="0070C0"/>
                </a:solidFill>
              </a:rPr>
              <a:t>The report has five sections:</a:t>
            </a:r>
          </a:p>
          <a:p>
            <a:pPr defTabSz="914400">
              <a:spcBef>
                <a:spcPts val="0"/>
              </a:spcBef>
              <a:spcAft>
                <a:spcPts val="1200"/>
              </a:spcAft>
              <a:buFont typeface="+mj-lt"/>
              <a:buAutoNum type="arabicPeriod"/>
              <a:defRPr/>
            </a:pPr>
            <a:r>
              <a:rPr lang="en-US" sz="1600" b="1" dirty="0">
                <a:solidFill>
                  <a:srgbClr val="0070C0"/>
                </a:solidFill>
              </a:rPr>
              <a:t>Summary of Eligibility Decisions </a:t>
            </a:r>
            <a:r>
              <a:rPr lang="en-US" sz="1600" b="1" dirty="0">
                <a:solidFill>
                  <a:prstClr val="black"/>
                </a:solidFill>
              </a:rPr>
              <a:t>- </a:t>
            </a:r>
            <a:r>
              <a:rPr lang="en-US" sz="1600" dirty="0">
                <a:solidFill>
                  <a:prstClr val="black"/>
                </a:solidFill>
              </a:rPr>
              <a:t>High level summary of results, to help you understand if your facility met the selection criteria to be considered  a BDC</a:t>
            </a:r>
          </a:p>
          <a:p>
            <a:pPr defTabSz="914400">
              <a:spcBef>
                <a:spcPts val="0"/>
              </a:spcBef>
              <a:spcAft>
                <a:spcPts val="1200"/>
              </a:spcAft>
              <a:buFont typeface="+mj-lt"/>
              <a:buAutoNum type="arabicPeriod"/>
              <a:defRPr/>
            </a:pPr>
            <a:r>
              <a:rPr lang="en-US" sz="1600" b="1" dirty="0">
                <a:solidFill>
                  <a:srgbClr val="0070C0"/>
                </a:solidFill>
              </a:rPr>
              <a:t>Descriptive Overview of Quality Selection Criteria </a:t>
            </a:r>
            <a:r>
              <a:rPr lang="en-US" sz="1600" b="1" dirty="0">
                <a:solidFill>
                  <a:prstClr val="black"/>
                </a:solidFill>
              </a:rPr>
              <a:t>- </a:t>
            </a:r>
            <a:r>
              <a:rPr lang="en-US" sz="1600" dirty="0">
                <a:solidFill>
                  <a:prstClr val="black"/>
                </a:solidFill>
              </a:rPr>
              <a:t>Descriptive summary of the types of metrics used in the evaluation process.  </a:t>
            </a:r>
          </a:p>
          <a:p>
            <a:pPr defTabSz="914400">
              <a:spcBef>
                <a:spcPts val="0"/>
              </a:spcBef>
              <a:spcAft>
                <a:spcPts val="1200"/>
              </a:spcAft>
              <a:buFont typeface="+mj-lt"/>
              <a:buAutoNum type="arabicPeriod"/>
              <a:defRPr/>
            </a:pPr>
            <a:r>
              <a:rPr lang="en-US" sz="1600" b="1" dirty="0">
                <a:solidFill>
                  <a:srgbClr val="0070C0"/>
                </a:solidFill>
              </a:rPr>
              <a:t>Quality Selection Criteria </a:t>
            </a:r>
            <a:r>
              <a:rPr lang="en-US" sz="1600" dirty="0">
                <a:solidFill>
                  <a:prstClr val="black"/>
                </a:solidFill>
              </a:rPr>
              <a:t>- Detailed summary of results, to help you understand how your facility performed on the quality metrics. A facility must meet all quality and business selection criteria to be considered eligible for designation as a Blue Distinction Center</a:t>
            </a:r>
          </a:p>
          <a:p>
            <a:pPr defTabSz="914400">
              <a:spcBef>
                <a:spcPts val="0"/>
              </a:spcBef>
              <a:spcAft>
                <a:spcPts val="1200"/>
              </a:spcAft>
              <a:buFont typeface="+mj-lt"/>
              <a:buAutoNum type="arabicPeriod"/>
              <a:defRPr/>
            </a:pPr>
            <a:r>
              <a:rPr lang="en-US" sz="1600" b="1" dirty="0">
                <a:solidFill>
                  <a:srgbClr val="0070C0"/>
                </a:solidFill>
              </a:rPr>
              <a:t>Business Selection Criteria </a:t>
            </a:r>
            <a:r>
              <a:rPr lang="en-US" sz="1600" dirty="0">
                <a:solidFill>
                  <a:prstClr val="black"/>
                </a:solidFill>
              </a:rPr>
              <a:t>- Information on Facility Participation, Surgeon Participation and local Blue Plan Criteria, if applicable. A facility must meet all quality and business selection criteria to be considered eligible for designation as a Blue Distinction Center.</a:t>
            </a:r>
          </a:p>
          <a:p>
            <a:pPr defTabSz="914400">
              <a:spcBef>
                <a:spcPts val="0"/>
              </a:spcBef>
              <a:spcAft>
                <a:spcPts val="1200"/>
              </a:spcAft>
              <a:buFont typeface="+mj-lt"/>
              <a:buAutoNum type="arabicPeriod"/>
              <a:defRPr/>
            </a:pPr>
            <a:r>
              <a:rPr lang="en-US" sz="1600" b="1" dirty="0">
                <a:solidFill>
                  <a:srgbClr val="0070C0"/>
                </a:solidFill>
              </a:rPr>
              <a:t>Cost of Care Selection Criteria </a:t>
            </a:r>
            <a:r>
              <a:rPr lang="en-US" sz="1600" dirty="0">
                <a:solidFill>
                  <a:prstClr val="black"/>
                </a:solidFill>
              </a:rPr>
              <a:t>- Summary of results, to help you understand if your facility met the cost of care selection criteria. A facility must meet all  quality, business and cost of care selection criteria to be considered eligible for designation as a Blue Distinction Center+.</a:t>
            </a:r>
          </a:p>
        </p:txBody>
      </p:sp>
      <p:sp>
        <p:nvSpPr>
          <p:cNvPr id="5"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Autofit/>
          </a:bodyPr>
          <a:lstStyle/>
          <a:p>
            <a:pPr>
              <a:defRPr/>
            </a:pPr>
            <a:r>
              <a:rPr lang="en-US" altLang="en-US" sz="3000" dirty="0"/>
              <a:t>Components of the Feedback Report</a:t>
            </a:r>
          </a:p>
        </p:txBody>
      </p:sp>
    </p:spTree>
    <p:extLst>
      <p:ext uri="{BB962C8B-B14F-4D97-AF65-F5344CB8AC3E}">
        <p14:creationId xmlns:p14="http://schemas.microsoft.com/office/powerpoint/2010/main" val="14992144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Autofit/>
          </a:bodyPr>
          <a:lstStyle/>
          <a:p>
            <a:pPr>
              <a:defRPr/>
            </a:pPr>
            <a:r>
              <a:rPr lang="en-US" altLang="en-US" sz="3000" dirty="0"/>
              <a:t>Sample Feedback Report</a:t>
            </a:r>
          </a:p>
        </p:txBody>
      </p:sp>
      <p:pic>
        <p:nvPicPr>
          <p:cNvPr id="30724" name="Picture 4"/>
          <p:cNvPicPr>
            <a:picLocks noChangeAspect="1" noChangeArrowheads="1"/>
          </p:cNvPicPr>
          <p:nvPr/>
        </p:nvPicPr>
        <p:blipFill>
          <a:blip r:embed="rId3"/>
          <a:srcRect/>
          <a:stretch>
            <a:fillRect/>
          </a:stretch>
        </p:blipFill>
        <p:spPr bwMode="auto">
          <a:xfrm>
            <a:off x="381000" y="1371600"/>
            <a:ext cx="4691063" cy="36131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25" name="Picture 5"/>
          <p:cNvPicPr>
            <a:picLocks noChangeAspect="1" noChangeArrowheads="1"/>
          </p:cNvPicPr>
          <p:nvPr/>
        </p:nvPicPr>
        <p:blipFill>
          <a:blip r:embed="rId4"/>
          <a:srcRect/>
          <a:stretch>
            <a:fillRect/>
          </a:stretch>
        </p:blipFill>
        <p:spPr bwMode="auto">
          <a:xfrm>
            <a:off x="4038600" y="2895600"/>
            <a:ext cx="4757738" cy="367188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742755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Autofit/>
          </a:bodyPr>
          <a:lstStyle/>
          <a:p>
            <a:pPr eaLnBrk="1" hangingPunct="1">
              <a:defRPr/>
            </a:pPr>
            <a:r>
              <a:rPr lang="en-US" altLang="en-US" sz="3000" dirty="0"/>
              <a:t>Horizon BCBSNJ’s BDC/BDC+ Network Hospitals</a:t>
            </a:r>
          </a:p>
        </p:txBody>
      </p:sp>
      <p:pic>
        <p:nvPicPr>
          <p:cNvPr id="28676" name="Picture 4"/>
          <p:cNvPicPr>
            <a:picLocks noChangeAspect="1" noChangeArrowheads="1"/>
          </p:cNvPicPr>
          <p:nvPr/>
        </p:nvPicPr>
        <p:blipFill rotWithShape="1">
          <a:blip r:embed="rId3"/>
          <a:srcRect t="-1" b="14444"/>
          <a:stretch/>
        </p:blipFill>
        <p:spPr bwMode="auto">
          <a:xfrm>
            <a:off x="1524000" y="1219200"/>
            <a:ext cx="6172200" cy="53038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96940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rmAutofit fontScale="90000"/>
          </a:bodyPr>
          <a:lstStyle/>
          <a:p>
            <a:pPr eaLnBrk="1" hangingPunct="1">
              <a:defRPr/>
            </a:pPr>
            <a:r>
              <a:rPr lang="en-US" altLang="en-US" sz="3300" dirty="0"/>
              <a:t>BDC </a:t>
            </a:r>
            <a:r>
              <a:rPr lang="en-US" sz="3300" dirty="0"/>
              <a:t>Hospital and Specialists Match</a:t>
            </a:r>
            <a:endParaRPr lang="en-US" altLang="en-US" sz="3300" dirty="0"/>
          </a:p>
        </p:txBody>
      </p:sp>
      <p:sp>
        <p:nvSpPr>
          <p:cNvPr id="29699" name="Rectangle 4"/>
          <p:cNvSpPr>
            <a:spLocks noGrp="1" noChangeArrowheads="1"/>
          </p:cNvSpPr>
          <p:nvPr>
            <p:ph type="body" idx="1"/>
          </p:nvPr>
        </p:nvSpPr>
        <p:spPr>
          <a:xfrm>
            <a:off x="914400" y="1371600"/>
            <a:ext cx="7315200" cy="4495800"/>
          </a:xfrm>
        </p:spPr>
        <p:txBody>
          <a:bodyPr lIns="0" tIns="0" anchor="t"/>
          <a:lstStyle/>
          <a:p>
            <a:pPr marL="0" lvl="1" indent="0" eaLnBrk="1" hangingPunct="1">
              <a:spcBef>
                <a:spcPct val="0"/>
              </a:spcBef>
              <a:spcAft>
                <a:spcPts val="1200"/>
              </a:spcAft>
              <a:buClr>
                <a:schemeClr val="accent1"/>
              </a:buClr>
              <a:buFont typeface="Arial" pitchFamily="34" charset="0"/>
              <a:buNone/>
            </a:pPr>
            <a:r>
              <a:rPr lang="en-US" altLang="en-US" sz="2800" b="1">
                <a:solidFill>
                  <a:srgbClr val="0070C0"/>
                </a:solidFill>
              </a:rPr>
              <a:t>Bariatric Surgery </a:t>
            </a:r>
          </a:p>
        </p:txBody>
      </p:sp>
      <p:sp>
        <p:nvSpPr>
          <p:cNvPr id="3" name="TextBox 2"/>
          <p:cNvSpPr txBox="1"/>
          <p:nvPr/>
        </p:nvSpPr>
        <p:spPr>
          <a:xfrm>
            <a:off x="914400" y="1905000"/>
            <a:ext cx="7320742" cy="3931920"/>
          </a:xfrm>
          <a:prstGeom prst="rect">
            <a:avLst/>
          </a:prstGeom>
          <a:noFill/>
        </p:spPr>
        <p:txBody>
          <a:bodyPr numCol="2">
            <a:spAutoFit/>
          </a:bodyPr>
          <a:lstStyle/>
          <a:p>
            <a:pPr defTabSz="914400" fontAlgn="base">
              <a:spcBef>
                <a:spcPct val="0"/>
              </a:spcBef>
              <a:spcAft>
                <a:spcPts val="600"/>
              </a:spcAft>
              <a:defRPr/>
            </a:pPr>
            <a:r>
              <a:rPr lang="en-US" sz="1600" b="1" dirty="0" err="1">
                <a:solidFill>
                  <a:prstClr val="black"/>
                </a:solidFill>
                <a:cs typeface="Arial" pitchFamily="34" charset="0"/>
              </a:rPr>
              <a:t>AtlantiCare</a:t>
            </a:r>
            <a:r>
              <a:rPr lang="en-US" sz="1600" b="1" dirty="0">
                <a:solidFill>
                  <a:prstClr val="black"/>
                </a:solidFill>
                <a:cs typeface="Arial" pitchFamily="34" charset="0"/>
              </a:rPr>
              <a:t> Regional Medical Center</a:t>
            </a:r>
          </a:p>
          <a:p>
            <a:pPr marL="115888" defTabSz="914400" fontAlgn="base">
              <a:spcBef>
                <a:spcPct val="0"/>
              </a:spcBef>
              <a:spcAft>
                <a:spcPts val="600"/>
              </a:spcAft>
              <a:defRPr/>
            </a:pPr>
            <a:r>
              <a:rPr lang="en-US" sz="1600" dirty="0">
                <a:solidFill>
                  <a:prstClr val="black"/>
                </a:solidFill>
                <a:cs typeface="Arial" pitchFamily="34" charset="0"/>
              </a:rPr>
              <a:t>Alexander </a:t>
            </a:r>
            <a:r>
              <a:rPr lang="en-US" sz="1600" dirty="0" err="1">
                <a:solidFill>
                  <a:prstClr val="black"/>
                </a:solidFill>
                <a:cs typeface="Arial" pitchFamily="34" charset="0"/>
              </a:rPr>
              <a:t>Onopchenko</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Samir Patel</a:t>
            </a:r>
          </a:p>
          <a:p>
            <a:pPr marL="115888" defTabSz="914400" fontAlgn="base">
              <a:spcBef>
                <a:spcPct val="0"/>
              </a:spcBef>
              <a:spcAft>
                <a:spcPts val="600"/>
              </a:spcAft>
              <a:defRPr/>
            </a:pPr>
            <a:r>
              <a:rPr lang="en-US" sz="1600" dirty="0">
                <a:solidFill>
                  <a:prstClr val="black"/>
                </a:solidFill>
                <a:cs typeface="Arial" pitchFamily="34" charset="0"/>
              </a:rPr>
              <a:t>Lucian </a:t>
            </a:r>
            <a:r>
              <a:rPr lang="en-US" sz="1600" dirty="0" err="1">
                <a:solidFill>
                  <a:prstClr val="black"/>
                </a:solidFill>
                <a:cs typeface="Arial" pitchFamily="34" charset="0"/>
              </a:rPr>
              <a:t>Panait</a:t>
            </a:r>
            <a:endParaRPr lang="en-US" sz="1600" dirty="0">
              <a:solidFill>
                <a:prstClr val="black"/>
              </a:solidFill>
              <a:cs typeface="Arial" pitchFamily="34" charset="0"/>
            </a:endParaRPr>
          </a:p>
          <a:p>
            <a:pPr defTabSz="914400" fontAlgn="base">
              <a:spcBef>
                <a:spcPct val="0"/>
              </a:spcBef>
              <a:spcAft>
                <a:spcPts val="600"/>
              </a:spcAft>
              <a:defRPr/>
            </a:pPr>
            <a:endParaRPr lang="en-US" sz="1600" dirty="0">
              <a:solidFill>
                <a:prstClr val="black"/>
              </a:solidFill>
              <a:cs typeface="Arial" pitchFamily="34" charset="0"/>
            </a:endParaRPr>
          </a:p>
          <a:p>
            <a:pPr defTabSz="914400" fontAlgn="base">
              <a:spcBef>
                <a:spcPct val="0"/>
              </a:spcBef>
              <a:spcAft>
                <a:spcPts val="600"/>
              </a:spcAft>
              <a:defRPr/>
            </a:pPr>
            <a:r>
              <a:rPr lang="en-US" sz="1600" b="1" dirty="0">
                <a:solidFill>
                  <a:prstClr val="black"/>
                </a:solidFill>
                <a:cs typeface="Arial" pitchFamily="34" charset="0"/>
              </a:rPr>
              <a:t>Cooper University Hospital </a:t>
            </a:r>
          </a:p>
          <a:p>
            <a:pPr marL="115888" defTabSz="914400" fontAlgn="base">
              <a:spcBef>
                <a:spcPct val="0"/>
              </a:spcBef>
              <a:spcAft>
                <a:spcPts val="600"/>
              </a:spcAft>
              <a:defRPr/>
            </a:pPr>
            <a:r>
              <a:rPr lang="en-US" sz="1600" dirty="0">
                <a:solidFill>
                  <a:prstClr val="black"/>
                </a:solidFill>
                <a:cs typeface="Arial" pitchFamily="34" charset="0"/>
              </a:rPr>
              <a:t>Brendan O'Connell</a:t>
            </a:r>
          </a:p>
          <a:p>
            <a:pPr marL="115888" defTabSz="914400" fontAlgn="base">
              <a:spcBef>
                <a:spcPct val="0"/>
              </a:spcBef>
              <a:spcAft>
                <a:spcPts val="600"/>
              </a:spcAft>
              <a:defRPr/>
            </a:pPr>
            <a:r>
              <a:rPr lang="en-US" sz="1600" dirty="0" err="1">
                <a:solidFill>
                  <a:prstClr val="black"/>
                </a:solidFill>
                <a:cs typeface="Arial" pitchFamily="34" charset="0"/>
              </a:rPr>
              <a:t>Rohit</a:t>
            </a:r>
            <a:r>
              <a:rPr lang="en-US" sz="1600" dirty="0">
                <a:solidFill>
                  <a:prstClr val="black"/>
                </a:solidFill>
                <a:cs typeface="Arial" pitchFamily="34" charset="0"/>
              </a:rPr>
              <a:t> Patel</a:t>
            </a: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r>
              <a:rPr lang="en-US" sz="1600" b="1" dirty="0">
                <a:solidFill>
                  <a:prstClr val="black"/>
                </a:solidFill>
                <a:cs typeface="Arial" pitchFamily="34" charset="0"/>
              </a:rPr>
              <a:t>Hackensack University Medical Center</a:t>
            </a:r>
          </a:p>
          <a:p>
            <a:pPr marL="115888" defTabSz="914400" fontAlgn="base">
              <a:spcBef>
                <a:spcPct val="0"/>
              </a:spcBef>
              <a:spcAft>
                <a:spcPts val="600"/>
              </a:spcAft>
              <a:defRPr/>
            </a:pPr>
            <a:r>
              <a:rPr lang="en-US" sz="1600" dirty="0">
                <a:solidFill>
                  <a:prstClr val="black"/>
                </a:solidFill>
                <a:cs typeface="Arial" pitchFamily="34" charset="0"/>
              </a:rPr>
              <a:t>Sebastian </a:t>
            </a:r>
            <a:r>
              <a:rPr lang="en-US" sz="1600" dirty="0" err="1">
                <a:solidFill>
                  <a:prstClr val="black"/>
                </a:solidFill>
                <a:cs typeface="Arial" pitchFamily="34" charset="0"/>
              </a:rPr>
              <a:t>Eid</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Douglas Ewing</a:t>
            </a:r>
          </a:p>
          <a:p>
            <a:pPr marL="115888" defTabSz="914400" fontAlgn="base">
              <a:spcBef>
                <a:spcPct val="0"/>
              </a:spcBef>
              <a:spcAft>
                <a:spcPts val="600"/>
              </a:spcAft>
              <a:defRPr/>
            </a:pPr>
            <a:r>
              <a:rPr lang="en-US" sz="1600" dirty="0">
                <a:solidFill>
                  <a:prstClr val="black"/>
                </a:solidFill>
                <a:cs typeface="Arial" pitchFamily="34" charset="0"/>
              </a:rPr>
              <a:t>Hans J. Schmidt</a:t>
            </a:r>
          </a:p>
          <a:p>
            <a:pPr marL="115888" defTabSz="914400" fontAlgn="base">
              <a:spcBef>
                <a:spcPct val="0"/>
              </a:spcBef>
              <a:spcAft>
                <a:spcPts val="600"/>
              </a:spcAft>
              <a:defRPr/>
            </a:pPr>
            <a:r>
              <a:rPr lang="en-US" sz="1600" dirty="0" err="1">
                <a:solidFill>
                  <a:prstClr val="black"/>
                </a:solidFill>
                <a:cs typeface="Arial" pitchFamily="34" charset="0"/>
              </a:rPr>
              <a:t>Toghrul</a:t>
            </a:r>
            <a:r>
              <a:rPr lang="en-US" sz="1600" dirty="0">
                <a:solidFill>
                  <a:prstClr val="black"/>
                </a:solidFill>
                <a:cs typeface="Arial" pitchFamily="34" charset="0"/>
              </a:rPr>
              <a:t> </a:t>
            </a:r>
            <a:r>
              <a:rPr lang="en-US" sz="1600" dirty="0" err="1">
                <a:solidFill>
                  <a:prstClr val="black"/>
                </a:solidFill>
                <a:cs typeface="Arial" pitchFamily="34" charset="0"/>
              </a:rPr>
              <a:t>Talishinskiy</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Amit Trivedi</a:t>
            </a:r>
          </a:p>
          <a:p>
            <a:pPr defTabSz="914400" fontAlgn="base">
              <a:spcBef>
                <a:spcPct val="0"/>
              </a:spcBef>
              <a:spcAft>
                <a:spcPts val="600"/>
              </a:spcAft>
              <a:defRPr/>
            </a:pPr>
            <a:endParaRPr lang="en-US" sz="1600" dirty="0">
              <a:solidFill>
                <a:prstClr val="black"/>
              </a:solidFill>
              <a:cs typeface="Arial" pitchFamily="34" charset="0"/>
            </a:endParaRPr>
          </a:p>
          <a:p>
            <a:pPr defTabSz="914400" fontAlgn="base">
              <a:spcBef>
                <a:spcPct val="0"/>
              </a:spcBef>
              <a:spcAft>
                <a:spcPts val="600"/>
              </a:spcAft>
              <a:defRPr/>
            </a:pPr>
            <a:r>
              <a:rPr lang="en-US" sz="1600" b="1" dirty="0" err="1">
                <a:solidFill>
                  <a:prstClr val="black"/>
                </a:solidFill>
                <a:cs typeface="Arial" pitchFamily="34" charset="0"/>
              </a:rPr>
              <a:t>Inspira</a:t>
            </a:r>
            <a:r>
              <a:rPr lang="en-US" sz="1600" b="1" dirty="0">
                <a:solidFill>
                  <a:prstClr val="black"/>
                </a:solidFill>
                <a:cs typeface="Arial" pitchFamily="34" charset="0"/>
              </a:rPr>
              <a:t> Medical Center </a:t>
            </a:r>
          </a:p>
          <a:p>
            <a:pPr marL="115888" defTabSz="914400" fontAlgn="base">
              <a:spcBef>
                <a:spcPct val="0"/>
              </a:spcBef>
              <a:spcAft>
                <a:spcPts val="600"/>
              </a:spcAft>
              <a:defRPr/>
            </a:pPr>
            <a:r>
              <a:rPr lang="en-US" sz="1600" dirty="0">
                <a:solidFill>
                  <a:prstClr val="black"/>
                </a:solidFill>
                <a:cs typeface="Arial" pitchFamily="34" charset="0"/>
              </a:rPr>
              <a:t>Ahmed </a:t>
            </a:r>
            <a:r>
              <a:rPr lang="en-US" sz="1600" dirty="0" err="1">
                <a:solidFill>
                  <a:prstClr val="black"/>
                </a:solidFill>
                <a:cs typeface="Arial" pitchFamily="34" charset="0"/>
              </a:rPr>
              <a:t>Attia</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Naveed Iqbal</a:t>
            </a:r>
          </a:p>
          <a:p>
            <a:pPr marL="115888" defTabSz="914400" fontAlgn="base">
              <a:spcBef>
                <a:spcPct val="0"/>
              </a:spcBef>
              <a:spcAft>
                <a:spcPts val="600"/>
              </a:spcAft>
              <a:defRPr/>
            </a:pPr>
            <a:r>
              <a:rPr lang="en-US" sz="1600" dirty="0">
                <a:solidFill>
                  <a:prstClr val="black"/>
                </a:solidFill>
                <a:cs typeface="Arial" pitchFamily="34" charset="0"/>
              </a:rPr>
              <a:t>Derek Stephenson</a:t>
            </a:r>
          </a:p>
        </p:txBody>
      </p:sp>
    </p:spTree>
    <p:extLst>
      <p:ext uri="{BB962C8B-B14F-4D97-AF65-F5344CB8AC3E}">
        <p14:creationId xmlns:p14="http://schemas.microsoft.com/office/powerpoint/2010/main" val="16667329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body" idx="1"/>
          </p:nvPr>
        </p:nvSpPr>
        <p:spPr>
          <a:xfrm>
            <a:off x="914400" y="1371600"/>
            <a:ext cx="7315200" cy="457200"/>
          </a:xfrm>
        </p:spPr>
        <p:txBody>
          <a:bodyPr lIns="0" tIns="0" anchor="t"/>
          <a:lstStyle/>
          <a:p>
            <a:pPr marL="0" lvl="1" indent="0" eaLnBrk="1" hangingPunct="1">
              <a:spcBef>
                <a:spcPct val="0"/>
              </a:spcBef>
              <a:spcAft>
                <a:spcPts val="1200"/>
              </a:spcAft>
              <a:buClr>
                <a:schemeClr val="accent1"/>
              </a:buClr>
              <a:buFont typeface="Arial" pitchFamily="34" charset="0"/>
              <a:buNone/>
            </a:pPr>
            <a:r>
              <a:rPr lang="en-US" altLang="en-US" sz="2800" b="1">
                <a:solidFill>
                  <a:srgbClr val="0070C0"/>
                </a:solidFill>
              </a:rPr>
              <a:t>Bariatric Surgery </a:t>
            </a:r>
            <a:r>
              <a:rPr lang="en-US" altLang="en-US" sz="1800" i="1">
                <a:solidFill>
                  <a:srgbClr val="0070C0"/>
                </a:solidFill>
              </a:rPr>
              <a:t>(continued)</a:t>
            </a:r>
            <a:r>
              <a:rPr lang="en-US" altLang="en-US" sz="2800" b="1">
                <a:solidFill>
                  <a:srgbClr val="0070C0"/>
                </a:solidFill>
              </a:rPr>
              <a:t> </a:t>
            </a:r>
          </a:p>
        </p:txBody>
      </p:sp>
      <p:sp>
        <p:nvSpPr>
          <p:cNvPr id="3" name="TextBox 2"/>
          <p:cNvSpPr txBox="1"/>
          <p:nvPr/>
        </p:nvSpPr>
        <p:spPr>
          <a:xfrm>
            <a:off x="914400" y="1905000"/>
            <a:ext cx="7320742" cy="4462760"/>
          </a:xfrm>
          <a:prstGeom prst="rect">
            <a:avLst/>
          </a:prstGeom>
          <a:noFill/>
        </p:spPr>
        <p:txBody>
          <a:bodyPr numCol="2">
            <a:spAutoFit/>
          </a:bodyPr>
          <a:lstStyle/>
          <a:p>
            <a:pPr defTabSz="914400" fontAlgn="base">
              <a:spcBef>
                <a:spcPct val="0"/>
              </a:spcBef>
              <a:spcAft>
                <a:spcPts val="600"/>
              </a:spcAft>
              <a:defRPr/>
            </a:pPr>
            <a:r>
              <a:rPr lang="en-US" sz="1600" b="1" dirty="0">
                <a:solidFill>
                  <a:prstClr val="black"/>
                </a:solidFill>
                <a:cs typeface="Arial" pitchFamily="34" charset="0"/>
              </a:rPr>
              <a:t>JFK Medical Center </a:t>
            </a:r>
          </a:p>
          <a:p>
            <a:pPr marL="115888" defTabSz="914400" fontAlgn="base">
              <a:spcBef>
                <a:spcPct val="0"/>
              </a:spcBef>
              <a:spcAft>
                <a:spcPts val="600"/>
              </a:spcAft>
              <a:defRPr/>
            </a:pPr>
            <a:r>
              <a:rPr lang="en-US" sz="1600" dirty="0">
                <a:solidFill>
                  <a:prstClr val="black"/>
                </a:solidFill>
                <a:cs typeface="Arial" pitchFamily="34" charset="0"/>
              </a:rPr>
              <a:t>Alexander </a:t>
            </a:r>
            <a:r>
              <a:rPr lang="en-US" sz="1600" dirty="0" err="1">
                <a:solidFill>
                  <a:prstClr val="black"/>
                </a:solidFill>
                <a:cs typeface="Arial" pitchFamily="34" charset="0"/>
              </a:rPr>
              <a:t>Abkin</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Mikhail </a:t>
            </a:r>
            <a:r>
              <a:rPr lang="en-US" sz="1600" dirty="0" err="1">
                <a:solidFill>
                  <a:prstClr val="black"/>
                </a:solidFill>
                <a:cs typeface="Arial" pitchFamily="34" charset="0"/>
              </a:rPr>
              <a:t>Botvinov</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Aram Jawed</a:t>
            </a:r>
          </a:p>
          <a:p>
            <a:pPr marL="115888" defTabSz="914400" fontAlgn="base">
              <a:spcBef>
                <a:spcPct val="0"/>
              </a:spcBef>
              <a:spcAft>
                <a:spcPts val="600"/>
              </a:spcAft>
              <a:defRPr/>
            </a:pPr>
            <a:r>
              <a:rPr lang="en-US" sz="1600" dirty="0">
                <a:solidFill>
                  <a:prstClr val="black"/>
                </a:solidFill>
                <a:cs typeface="Arial" pitchFamily="34" charset="0"/>
              </a:rPr>
              <a:t>Anish </a:t>
            </a:r>
            <a:r>
              <a:rPr lang="en-US" sz="1600" dirty="0" err="1">
                <a:solidFill>
                  <a:prstClr val="black"/>
                </a:solidFill>
                <a:cs typeface="Arial" pitchFamily="34" charset="0"/>
              </a:rPr>
              <a:t>Nihalani</a:t>
            </a:r>
            <a:endParaRPr lang="en-US" sz="1600" dirty="0">
              <a:solidFill>
                <a:prstClr val="black"/>
              </a:solidFill>
              <a:cs typeface="Arial" pitchFamily="34" charset="0"/>
            </a:endParaRPr>
          </a:p>
          <a:p>
            <a:pPr defTabSz="914400" fontAlgn="base">
              <a:spcBef>
                <a:spcPct val="0"/>
              </a:spcBef>
              <a:spcAft>
                <a:spcPts val="600"/>
              </a:spcAft>
              <a:defRPr/>
            </a:pPr>
            <a:endParaRPr lang="en-US" sz="1600" dirty="0">
              <a:solidFill>
                <a:prstClr val="black"/>
              </a:solidFill>
              <a:cs typeface="Arial" pitchFamily="34" charset="0"/>
            </a:endParaRPr>
          </a:p>
          <a:p>
            <a:pPr defTabSz="914400" fontAlgn="base">
              <a:spcBef>
                <a:spcPct val="0"/>
              </a:spcBef>
              <a:spcAft>
                <a:spcPts val="600"/>
              </a:spcAft>
              <a:defRPr/>
            </a:pPr>
            <a:r>
              <a:rPr lang="en-US" sz="1600" b="1" dirty="0">
                <a:solidFill>
                  <a:prstClr val="black"/>
                </a:solidFill>
                <a:cs typeface="Arial" pitchFamily="34" charset="0"/>
              </a:rPr>
              <a:t>Our Lady of Lourdes Medical Center</a:t>
            </a:r>
          </a:p>
          <a:p>
            <a:pPr marL="58738" defTabSz="914400" fontAlgn="base">
              <a:spcBef>
                <a:spcPct val="0"/>
              </a:spcBef>
              <a:spcAft>
                <a:spcPts val="600"/>
              </a:spcAft>
              <a:defRPr/>
            </a:pPr>
            <a:r>
              <a:rPr lang="en-US" sz="1600" dirty="0">
                <a:solidFill>
                  <a:prstClr val="black"/>
                </a:solidFill>
                <a:cs typeface="Arial" pitchFamily="34" charset="0"/>
              </a:rPr>
              <a:t>Mark A. </a:t>
            </a:r>
            <a:r>
              <a:rPr lang="en-US" sz="1600" dirty="0" err="1">
                <a:solidFill>
                  <a:prstClr val="black"/>
                </a:solidFill>
                <a:cs typeface="Arial" pitchFamily="34" charset="0"/>
              </a:rPr>
              <a:t>Salcone</a:t>
            </a:r>
            <a:endParaRPr lang="en-US" sz="1600" dirty="0">
              <a:solidFill>
                <a:prstClr val="black"/>
              </a:solidFill>
              <a:cs typeface="Arial" pitchFamily="34" charset="0"/>
            </a:endParaRPr>
          </a:p>
          <a:p>
            <a:pPr defTabSz="914400" fontAlgn="base">
              <a:spcBef>
                <a:spcPct val="0"/>
              </a:spcBef>
              <a:spcAft>
                <a:spcPts val="600"/>
              </a:spcAft>
              <a:defRPr/>
            </a:pPr>
            <a:endParaRPr lang="en-US" sz="1600"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r>
              <a:rPr lang="en-US" sz="1600" b="1" dirty="0">
                <a:solidFill>
                  <a:prstClr val="black"/>
                </a:solidFill>
                <a:cs typeface="Arial" pitchFamily="34" charset="0"/>
              </a:rPr>
              <a:t>Overlook Medical Center</a:t>
            </a:r>
          </a:p>
          <a:p>
            <a:pPr marL="115888" defTabSz="914400" fontAlgn="base">
              <a:spcBef>
                <a:spcPct val="0"/>
              </a:spcBef>
              <a:spcAft>
                <a:spcPts val="600"/>
              </a:spcAft>
              <a:defRPr/>
            </a:pPr>
            <a:r>
              <a:rPr lang="en-US" sz="1600" dirty="0">
                <a:solidFill>
                  <a:prstClr val="black"/>
                </a:solidFill>
                <a:cs typeface="Arial" pitchFamily="34" charset="0"/>
              </a:rPr>
              <a:t>Robert Bell</a:t>
            </a:r>
          </a:p>
          <a:p>
            <a:pPr marL="115888" defTabSz="914400" fontAlgn="base">
              <a:spcBef>
                <a:spcPct val="0"/>
              </a:spcBef>
              <a:spcAft>
                <a:spcPts val="600"/>
              </a:spcAft>
              <a:defRPr/>
            </a:pPr>
            <a:r>
              <a:rPr lang="en-US" sz="1600" dirty="0">
                <a:solidFill>
                  <a:prstClr val="black"/>
                </a:solidFill>
                <a:cs typeface="Arial" pitchFamily="34" charset="0"/>
              </a:rPr>
              <a:t>James Lopes</a:t>
            </a:r>
          </a:p>
          <a:p>
            <a:pPr marL="115888" defTabSz="914400" fontAlgn="base">
              <a:spcBef>
                <a:spcPct val="0"/>
              </a:spcBef>
              <a:spcAft>
                <a:spcPts val="600"/>
              </a:spcAft>
              <a:defRPr/>
            </a:pPr>
            <a:endParaRPr lang="en-US" sz="1600" dirty="0">
              <a:solidFill>
                <a:prstClr val="black"/>
              </a:solidFill>
              <a:cs typeface="Arial" pitchFamily="34" charset="0"/>
            </a:endParaRPr>
          </a:p>
          <a:p>
            <a:pPr defTabSz="914400" fontAlgn="base">
              <a:spcBef>
                <a:spcPct val="0"/>
              </a:spcBef>
              <a:spcAft>
                <a:spcPts val="600"/>
              </a:spcAft>
              <a:defRPr/>
            </a:pPr>
            <a:r>
              <a:rPr lang="en-US" sz="1600" b="1" dirty="0">
                <a:solidFill>
                  <a:prstClr val="black"/>
                </a:solidFill>
                <a:cs typeface="Arial" pitchFamily="34" charset="0"/>
              </a:rPr>
              <a:t>The Valley Hospital    </a:t>
            </a:r>
          </a:p>
          <a:p>
            <a:pPr marL="115888" defTabSz="914400" fontAlgn="base">
              <a:spcBef>
                <a:spcPct val="0"/>
              </a:spcBef>
              <a:spcAft>
                <a:spcPts val="600"/>
              </a:spcAft>
              <a:defRPr/>
            </a:pPr>
            <a:r>
              <a:rPr lang="en-US" sz="1600" dirty="0">
                <a:solidFill>
                  <a:prstClr val="black"/>
                </a:solidFill>
                <a:cs typeface="Arial" pitchFamily="34" charset="0"/>
              </a:rPr>
              <a:t>Melissa </a:t>
            </a:r>
            <a:r>
              <a:rPr lang="en-US" sz="1600" dirty="0" err="1">
                <a:solidFill>
                  <a:prstClr val="black"/>
                </a:solidFill>
                <a:cs typeface="Arial" pitchFamily="34" charset="0"/>
              </a:rPr>
              <a:t>Bagloo</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Vadim </a:t>
            </a:r>
            <a:r>
              <a:rPr lang="en-US" sz="1600" dirty="0" err="1">
                <a:solidFill>
                  <a:prstClr val="black"/>
                </a:solidFill>
                <a:cs typeface="Arial" pitchFamily="34" charset="0"/>
              </a:rPr>
              <a:t>Gritsus</a:t>
            </a:r>
            <a:endParaRPr lang="en-US" sz="1600" dirty="0">
              <a:solidFill>
                <a:prstClr val="black"/>
              </a:solidFill>
              <a:cs typeface="Arial" pitchFamily="34" charset="0"/>
            </a:endParaRPr>
          </a:p>
          <a:p>
            <a:pPr defTabSz="914400" fontAlgn="base">
              <a:spcBef>
                <a:spcPct val="0"/>
              </a:spcBef>
              <a:spcAft>
                <a:spcPts val="600"/>
              </a:spcAft>
              <a:defRPr/>
            </a:pPr>
            <a:endParaRPr lang="en-US" sz="1600" dirty="0">
              <a:solidFill>
                <a:prstClr val="black"/>
              </a:solidFill>
              <a:cs typeface="Arial" pitchFamily="34" charset="0"/>
            </a:endParaRPr>
          </a:p>
          <a:p>
            <a:pPr defTabSz="914400" fontAlgn="base">
              <a:spcBef>
                <a:spcPct val="0"/>
              </a:spcBef>
              <a:spcAft>
                <a:spcPts val="600"/>
              </a:spcAft>
              <a:defRPr/>
            </a:pPr>
            <a:r>
              <a:rPr lang="en-US" sz="1600" b="1" dirty="0">
                <a:solidFill>
                  <a:prstClr val="black"/>
                </a:solidFill>
                <a:cs typeface="Arial" pitchFamily="34" charset="0"/>
              </a:rPr>
              <a:t>University Medical Center of Princeton at Plainsboro </a:t>
            </a:r>
          </a:p>
          <a:p>
            <a:pPr marL="115888" defTabSz="914400" fontAlgn="base">
              <a:spcBef>
                <a:spcPct val="0"/>
              </a:spcBef>
              <a:spcAft>
                <a:spcPts val="600"/>
              </a:spcAft>
              <a:defRPr/>
            </a:pPr>
            <a:r>
              <a:rPr lang="en-US" sz="1600" dirty="0">
                <a:solidFill>
                  <a:prstClr val="black"/>
                </a:solidFill>
                <a:cs typeface="Arial" pitchFamily="34" charset="0"/>
              </a:rPr>
              <a:t>Wai Yip Chau</a:t>
            </a:r>
          </a:p>
          <a:p>
            <a:pPr marL="115888" defTabSz="914400" fontAlgn="base">
              <a:spcBef>
                <a:spcPct val="0"/>
              </a:spcBef>
              <a:spcAft>
                <a:spcPts val="600"/>
              </a:spcAft>
              <a:defRPr/>
            </a:pPr>
            <a:r>
              <a:rPr lang="en-US" sz="1600" dirty="0" err="1">
                <a:solidFill>
                  <a:prstClr val="black"/>
                </a:solidFill>
                <a:cs typeface="Arial" pitchFamily="34" charset="0"/>
              </a:rPr>
              <a:t>Yelizaveta</a:t>
            </a:r>
            <a:r>
              <a:rPr lang="en-US" sz="1600" dirty="0">
                <a:solidFill>
                  <a:prstClr val="black"/>
                </a:solidFill>
                <a:cs typeface="Arial" pitchFamily="34" charset="0"/>
              </a:rPr>
              <a:t> </a:t>
            </a:r>
            <a:r>
              <a:rPr lang="en-US" sz="1600" dirty="0" err="1">
                <a:solidFill>
                  <a:prstClr val="black"/>
                </a:solidFill>
                <a:cs typeface="Arial" pitchFamily="34" charset="0"/>
              </a:rPr>
              <a:t>Dobruskin</a:t>
            </a:r>
            <a:endParaRPr lang="en-US" sz="1600" dirty="0">
              <a:solidFill>
                <a:prstClr val="black"/>
              </a:solidFill>
              <a:cs typeface="Arial" pitchFamily="34" charset="0"/>
            </a:endParaRPr>
          </a:p>
        </p:txBody>
      </p:sp>
      <p:sp>
        <p:nvSpPr>
          <p:cNvPr id="6"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rmAutofit fontScale="90000"/>
          </a:bodyPr>
          <a:lstStyle/>
          <a:p>
            <a:pPr eaLnBrk="1" hangingPunct="1">
              <a:defRPr/>
            </a:pPr>
            <a:r>
              <a:rPr lang="en-US" altLang="en-US" sz="3300" dirty="0"/>
              <a:t>BDC </a:t>
            </a:r>
            <a:r>
              <a:rPr lang="en-US" sz="3300" dirty="0"/>
              <a:t>Hospital and Specialists Match</a:t>
            </a:r>
            <a:endParaRPr lang="en-US" altLang="en-US" sz="3300" dirty="0"/>
          </a:p>
        </p:txBody>
      </p:sp>
    </p:spTree>
    <p:extLst>
      <p:ext uri="{BB962C8B-B14F-4D97-AF65-F5344CB8AC3E}">
        <p14:creationId xmlns:p14="http://schemas.microsoft.com/office/powerpoint/2010/main" val="15641751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body" idx="1"/>
          </p:nvPr>
        </p:nvSpPr>
        <p:spPr>
          <a:xfrm>
            <a:off x="914400" y="1371600"/>
            <a:ext cx="8153400" cy="457200"/>
          </a:xfrm>
        </p:spPr>
        <p:txBody>
          <a:bodyPr lIns="0" tIns="0" anchor="t"/>
          <a:lstStyle/>
          <a:p>
            <a:pPr marL="58738" lvl="1" indent="0" eaLnBrk="1" hangingPunct="1">
              <a:spcBef>
                <a:spcPct val="0"/>
              </a:spcBef>
              <a:spcAft>
                <a:spcPts val="1200"/>
              </a:spcAft>
              <a:buClr>
                <a:schemeClr val="accent1"/>
              </a:buClr>
              <a:buFont typeface="Arial" pitchFamily="34" charset="0"/>
              <a:buNone/>
            </a:pPr>
            <a:r>
              <a:rPr lang="en-US" altLang="en-US" sz="2800" b="1">
                <a:solidFill>
                  <a:srgbClr val="0070C0"/>
                </a:solidFill>
              </a:rPr>
              <a:t>Cardiac Care</a:t>
            </a:r>
          </a:p>
        </p:txBody>
      </p:sp>
      <p:sp>
        <p:nvSpPr>
          <p:cNvPr id="5" name="TextBox 4"/>
          <p:cNvSpPr txBox="1"/>
          <p:nvPr/>
        </p:nvSpPr>
        <p:spPr>
          <a:xfrm>
            <a:off x="914400" y="1905000"/>
            <a:ext cx="7543800" cy="3647152"/>
          </a:xfrm>
          <a:prstGeom prst="rect">
            <a:avLst/>
          </a:prstGeom>
          <a:noFill/>
        </p:spPr>
        <p:txBody>
          <a:bodyPr numCol="2">
            <a:spAutoFit/>
          </a:bodyPr>
          <a:lstStyle/>
          <a:p>
            <a:pPr defTabSz="914400" fontAlgn="base">
              <a:spcBef>
                <a:spcPct val="0"/>
              </a:spcBef>
              <a:spcAft>
                <a:spcPts val="600"/>
              </a:spcAft>
              <a:defRPr/>
            </a:pPr>
            <a:r>
              <a:rPr lang="en-US" sz="1600" b="1" dirty="0">
                <a:solidFill>
                  <a:prstClr val="black"/>
                </a:solidFill>
                <a:cs typeface="Arial" pitchFamily="34" charset="0"/>
              </a:rPr>
              <a:t>Hackensack University Medical Center</a:t>
            </a:r>
          </a:p>
          <a:p>
            <a:pPr marL="233363" defTabSz="914400" fontAlgn="base">
              <a:spcBef>
                <a:spcPct val="0"/>
              </a:spcBef>
              <a:spcAft>
                <a:spcPts val="600"/>
              </a:spcAft>
              <a:defRPr/>
            </a:pPr>
            <a:r>
              <a:rPr lang="en-US" sz="1600" dirty="0">
                <a:solidFill>
                  <a:prstClr val="black"/>
                </a:solidFill>
                <a:cs typeface="Arial" pitchFamily="34" charset="0"/>
              </a:rPr>
              <a:t>Irfan </a:t>
            </a:r>
            <a:r>
              <a:rPr lang="en-US" sz="1600" dirty="0" err="1">
                <a:solidFill>
                  <a:prstClr val="black"/>
                </a:solidFill>
                <a:cs typeface="Arial" pitchFamily="34" charset="0"/>
              </a:rPr>
              <a:t>Admani</a:t>
            </a: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a:solidFill>
                  <a:prstClr val="black"/>
                </a:solidFill>
                <a:cs typeface="Arial" pitchFamily="34" charset="0"/>
              </a:rPr>
              <a:t>Arvind Agarwal</a:t>
            </a:r>
          </a:p>
          <a:p>
            <a:pPr marL="233363" defTabSz="914400" fontAlgn="base">
              <a:spcBef>
                <a:spcPct val="0"/>
              </a:spcBef>
              <a:spcAft>
                <a:spcPts val="600"/>
              </a:spcAft>
              <a:defRPr/>
            </a:pPr>
            <a:r>
              <a:rPr lang="en-US" sz="1600" dirty="0">
                <a:solidFill>
                  <a:prstClr val="black"/>
                </a:solidFill>
                <a:cs typeface="Arial" pitchFamily="34" charset="0"/>
              </a:rPr>
              <a:t>Paul Andrews</a:t>
            </a:r>
          </a:p>
          <a:p>
            <a:pPr marL="233363" defTabSz="914400" fontAlgn="base">
              <a:spcBef>
                <a:spcPct val="0"/>
              </a:spcBef>
              <a:spcAft>
                <a:spcPts val="600"/>
              </a:spcAft>
              <a:defRPr/>
            </a:pPr>
            <a:r>
              <a:rPr lang="en-US" sz="1600" dirty="0">
                <a:solidFill>
                  <a:prstClr val="black"/>
                </a:solidFill>
                <a:cs typeface="Arial" pitchFamily="34" charset="0"/>
              </a:rPr>
              <a:t>Stephen </a:t>
            </a:r>
            <a:r>
              <a:rPr lang="en-US" sz="1600" dirty="0" err="1">
                <a:solidFill>
                  <a:prstClr val="black"/>
                </a:solidFill>
                <a:cs typeface="Arial" pitchFamily="34" charset="0"/>
              </a:rPr>
              <a:t>Angeli</a:t>
            </a: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a:solidFill>
                  <a:prstClr val="black"/>
                </a:solidFill>
                <a:cs typeface="Arial" pitchFamily="34" charset="0"/>
              </a:rPr>
              <a:t>Thomas </a:t>
            </a:r>
            <a:r>
              <a:rPr lang="en-US" sz="1600" dirty="0" err="1">
                <a:solidFill>
                  <a:prstClr val="black"/>
                </a:solidFill>
                <a:cs typeface="Arial" pitchFamily="34" charset="0"/>
              </a:rPr>
              <a:t>Cocke</a:t>
            </a: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a:solidFill>
                  <a:prstClr val="black"/>
                </a:solidFill>
                <a:cs typeface="Arial" pitchFamily="34" charset="0"/>
              </a:rPr>
              <a:t>Michael Cohen</a:t>
            </a:r>
          </a:p>
          <a:p>
            <a:pPr marL="233363" defTabSz="914400" fontAlgn="base">
              <a:spcBef>
                <a:spcPct val="0"/>
              </a:spcBef>
              <a:spcAft>
                <a:spcPts val="600"/>
              </a:spcAft>
              <a:defRPr/>
            </a:pPr>
            <a:r>
              <a:rPr lang="en-US" sz="1600" dirty="0">
                <a:solidFill>
                  <a:prstClr val="black"/>
                </a:solidFill>
                <a:cs typeface="Arial" pitchFamily="34" charset="0"/>
              </a:rPr>
              <a:t>Felix Dailey-Sterling</a:t>
            </a:r>
          </a:p>
          <a:p>
            <a:pPr marL="233363" defTabSz="914400" fontAlgn="base">
              <a:spcBef>
                <a:spcPct val="0"/>
              </a:spcBef>
              <a:spcAft>
                <a:spcPts val="600"/>
              </a:spcAft>
              <a:defRPr/>
            </a:pPr>
            <a:r>
              <a:rPr lang="en-US" sz="1600" dirty="0">
                <a:solidFill>
                  <a:prstClr val="black"/>
                </a:solidFill>
                <a:cs typeface="Arial" pitchFamily="34" charset="0"/>
              </a:rPr>
              <a:t>Gabriel </a:t>
            </a:r>
            <a:r>
              <a:rPr lang="en-US" sz="1600" dirty="0" err="1">
                <a:solidFill>
                  <a:prstClr val="black"/>
                </a:solidFill>
                <a:cs typeface="Arial" pitchFamily="34" charset="0"/>
              </a:rPr>
              <a:t>Diluozzo</a:t>
            </a: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a:solidFill>
                  <a:prstClr val="black"/>
                </a:solidFill>
                <a:cs typeface="Arial" pitchFamily="34" charset="0"/>
              </a:rPr>
              <a:t>Leonardo </a:t>
            </a:r>
            <a:r>
              <a:rPr lang="en-US" sz="1600" dirty="0" err="1">
                <a:solidFill>
                  <a:prstClr val="black"/>
                </a:solidFill>
                <a:cs typeface="Arial" pitchFamily="34" charset="0"/>
              </a:rPr>
              <a:t>Divagno</a:t>
            </a:r>
            <a:endParaRPr lang="en-US" sz="1600" dirty="0">
              <a:solidFill>
                <a:prstClr val="black"/>
              </a:solidFill>
              <a:cs typeface="Arial" pitchFamily="34" charset="0"/>
            </a:endParaRPr>
          </a:p>
          <a:p>
            <a:pPr marL="233363" defTabSz="914400" fontAlgn="base">
              <a:spcBef>
                <a:spcPct val="0"/>
              </a:spcBef>
              <a:spcAft>
                <a:spcPts val="600"/>
              </a:spcAft>
              <a:defRPr/>
            </a:pPr>
            <a:endParaRPr lang="en-US" sz="1600" dirty="0">
              <a:solidFill>
                <a:prstClr val="black"/>
              </a:solidFill>
              <a:cs typeface="Arial" pitchFamily="34" charset="0"/>
            </a:endParaRPr>
          </a:p>
          <a:p>
            <a:pPr marL="233363" defTabSz="914400" fontAlgn="base">
              <a:spcBef>
                <a:spcPct val="0"/>
              </a:spcBef>
              <a:spcAft>
                <a:spcPts val="600"/>
              </a:spcAft>
              <a:defRPr/>
            </a:pP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a:solidFill>
                  <a:prstClr val="black"/>
                </a:solidFill>
                <a:cs typeface="Arial" pitchFamily="34" charset="0"/>
              </a:rPr>
              <a:t>Haroon </a:t>
            </a:r>
            <a:r>
              <a:rPr lang="en-US" sz="1600" dirty="0" err="1">
                <a:solidFill>
                  <a:prstClr val="black"/>
                </a:solidFill>
                <a:cs typeface="Arial" pitchFamily="34" charset="0"/>
              </a:rPr>
              <a:t>Faraz</a:t>
            </a: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a:solidFill>
                  <a:prstClr val="black"/>
                </a:solidFill>
                <a:cs typeface="Arial" pitchFamily="34" charset="0"/>
              </a:rPr>
              <a:t>Neil Goyal</a:t>
            </a:r>
          </a:p>
          <a:p>
            <a:pPr marL="233363" defTabSz="914400" fontAlgn="base">
              <a:spcBef>
                <a:spcPct val="0"/>
              </a:spcBef>
              <a:spcAft>
                <a:spcPts val="600"/>
              </a:spcAft>
              <a:defRPr/>
            </a:pPr>
            <a:r>
              <a:rPr lang="en-US" sz="1600" dirty="0">
                <a:solidFill>
                  <a:prstClr val="black"/>
                </a:solidFill>
                <a:cs typeface="Arial" pitchFamily="34" charset="0"/>
              </a:rPr>
              <a:t>Kamran </a:t>
            </a:r>
            <a:r>
              <a:rPr lang="en-US" sz="1600" dirty="0" err="1">
                <a:solidFill>
                  <a:prstClr val="black"/>
                </a:solidFill>
                <a:cs typeface="Arial" pitchFamily="34" charset="0"/>
              </a:rPr>
              <a:t>Hamirani</a:t>
            </a: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a:solidFill>
                  <a:prstClr val="black"/>
                </a:solidFill>
                <a:cs typeface="Arial" pitchFamily="34" charset="0"/>
              </a:rPr>
              <a:t>Omar Hasan</a:t>
            </a:r>
          </a:p>
          <a:p>
            <a:pPr marL="233363" defTabSz="914400" fontAlgn="base">
              <a:spcBef>
                <a:spcPct val="0"/>
              </a:spcBef>
              <a:spcAft>
                <a:spcPts val="600"/>
              </a:spcAft>
              <a:defRPr/>
            </a:pPr>
            <a:r>
              <a:rPr lang="en-US" sz="1600" dirty="0">
                <a:solidFill>
                  <a:prstClr val="black"/>
                </a:solidFill>
                <a:cs typeface="Arial" pitchFamily="34" charset="0"/>
              </a:rPr>
              <a:t>Syed Husain</a:t>
            </a:r>
          </a:p>
          <a:p>
            <a:pPr marL="233363" defTabSz="914400" fontAlgn="base">
              <a:spcBef>
                <a:spcPct val="0"/>
              </a:spcBef>
              <a:spcAft>
                <a:spcPts val="600"/>
              </a:spcAft>
              <a:defRPr/>
            </a:pPr>
            <a:r>
              <a:rPr lang="en-US" sz="1600" dirty="0" err="1">
                <a:solidFill>
                  <a:prstClr val="black"/>
                </a:solidFill>
                <a:cs typeface="Arial" pitchFamily="34" charset="0"/>
              </a:rPr>
              <a:t>Umesh</a:t>
            </a:r>
            <a:r>
              <a:rPr lang="en-US" sz="1600" dirty="0">
                <a:solidFill>
                  <a:prstClr val="black"/>
                </a:solidFill>
                <a:cs typeface="Arial" pitchFamily="34" charset="0"/>
              </a:rPr>
              <a:t> </a:t>
            </a:r>
            <a:r>
              <a:rPr lang="en-US" sz="1600" dirty="0" err="1">
                <a:solidFill>
                  <a:prstClr val="black"/>
                </a:solidFill>
                <a:cs typeface="Arial" pitchFamily="34" charset="0"/>
              </a:rPr>
              <a:t>Katdare</a:t>
            </a: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a:solidFill>
                  <a:prstClr val="black"/>
                </a:solidFill>
                <a:cs typeface="Arial" pitchFamily="34" charset="0"/>
              </a:rPr>
              <a:t>Dennis Kelly</a:t>
            </a:r>
          </a:p>
          <a:p>
            <a:pPr marL="233363" defTabSz="914400" fontAlgn="base">
              <a:spcBef>
                <a:spcPct val="0"/>
              </a:spcBef>
              <a:spcAft>
                <a:spcPts val="600"/>
              </a:spcAft>
              <a:defRPr/>
            </a:pPr>
            <a:r>
              <a:rPr lang="en-US" sz="1600" dirty="0">
                <a:solidFill>
                  <a:prstClr val="black"/>
                </a:solidFill>
                <a:cs typeface="Arial" pitchFamily="34" charset="0"/>
              </a:rPr>
              <a:t>Steve Kim</a:t>
            </a:r>
          </a:p>
        </p:txBody>
      </p:sp>
      <p:sp>
        <p:nvSpPr>
          <p:cNvPr id="6"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rmAutofit fontScale="90000"/>
          </a:bodyPr>
          <a:lstStyle/>
          <a:p>
            <a:pPr eaLnBrk="1" hangingPunct="1">
              <a:defRPr/>
            </a:pPr>
            <a:r>
              <a:rPr lang="en-US" altLang="en-US" sz="3300" dirty="0"/>
              <a:t>BDC </a:t>
            </a:r>
            <a:r>
              <a:rPr lang="en-US" sz="3300" dirty="0"/>
              <a:t>Hospital and Specialists Match</a:t>
            </a:r>
            <a:endParaRPr lang="en-US" altLang="en-US" sz="3300" dirty="0"/>
          </a:p>
        </p:txBody>
      </p:sp>
    </p:spTree>
    <p:extLst>
      <p:ext uri="{BB962C8B-B14F-4D97-AF65-F5344CB8AC3E}">
        <p14:creationId xmlns:p14="http://schemas.microsoft.com/office/powerpoint/2010/main" val="19050915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552450"/>
          </a:xfrm>
        </p:spPr>
        <p:txBody>
          <a:bodyPr/>
          <a:lstStyle/>
          <a:p>
            <a:pPr algn="l"/>
            <a:r>
              <a:rPr lang="en-US" sz="2200" kern="0" dirty="0">
                <a:solidFill>
                  <a:schemeClr val="bg1"/>
                </a:solidFill>
                <a:latin typeface="Avenir Heavy"/>
                <a:ea typeface="+mn-ea"/>
                <a:cs typeface="Avenir Heavy"/>
              </a:rPr>
              <a:t>Policy Details</a:t>
            </a:r>
          </a:p>
        </p:txBody>
      </p:sp>
      <p:sp>
        <p:nvSpPr>
          <p:cNvPr id="3" name="Content Placeholder 2"/>
          <p:cNvSpPr>
            <a:spLocks noGrp="1"/>
          </p:cNvSpPr>
          <p:nvPr>
            <p:ph idx="1"/>
          </p:nvPr>
        </p:nvSpPr>
        <p:spPr>
          <a:xfrm>
            <a:off x="457199" y="1457324"/>
            <a:ext cx="8436429" cy="4724401"/>
          </a:xfrm>
        </p:spPr>
        <p:txBody>
          <a:bodyPr/>
          <a:lstStyle/>
          <a:p>
            <a:pPr marL="0" indent="0">
              <a:buNone/>
            </a:pPr>
            <a:endParaRPr lang="en-US" sz="2000" kern="0" dirty="0">
              <a:latin typeface="Avenir Heavy"/>
              <a:cs typeface="Avenir Heavy"/>
            </a:endParaRPr>
          </a:p>
          <a:p>
            <a:pPr marL="0" indent="0">
              <a:buNone/>
            </a:pPr>
            <a:endParaRPr lang="en-US" sz="2000" kern="0" dirty="0">
              <a:latin typeface="Avenir Heavy"/>
              <a:cs typeface="Avenir Heavy"/>
            </a:endParaRPr>
          </a:p>
        </p:txBody>
      </p:sp>
      <p:sp>
        <p:nvSpPr>
          <p:cNvPr id="6" name="Content Placeholder 2"/>
          <p:cNvSpPr txBox="1">
            <a:spLocks/>
          </p:cNvSpPr>
          <p:nvPr/>
        </p:nvSpPr>
        <p:spPr>
          <a:xfrm>
            <a:off x="457200" y="1266738"/>
            <a:ext cx="8248650" cy="5166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1800"/>
              </a:spcAft>
              <a:buNone/>
            </a:pPr>
            <a:r>
              <a:rPr lang="en-US" sz="2000" dirty="0">
                <a:latin typeface="Avenir Heavy"/>
              </a:rPr>
              <a:t>Site of Administration for Infusion &amp; Injectable Prescription Medications</a:t>
            </a:r>
          </a:p>
          <a:p>
            <a:pPr>
              <a:spcBef>
                <a:spcPts val="0"/>
              </a:spcBef>
              <a:spcAft>
                <a:spcPts val="1800"/>
              </a:spcAft>
            </a:pPr>
            <a:r>
              <a:rPr lang="en-US" sz="1600" dirty="0">
                <a:latin typeface="Avenir Heavy"/>
                <a:cs typeface="Lucida Sans Unicode" panose="020B0602030504020204" pitchFamily="34" charset="0"/>
              </a:rPr>
              <a:t>On February 5, 2018, Horizon BCBSNJ announced the coming implementation of a new medical policy to be implemented on </a:t>
            </a:r>
            <a:r>
              <a:rPr lang="en-US" sz="1600" b="1" dirty="0">
                <a:latin typeface="Avenir Heavy"/>
                <a:cs typeface="Lucida Sans Unicode" panose="020B0602030504020204" pitchFamily="34" charset="0"/>
              </a:rPr>
              <a:t>May 7, 2018</a:t>
            </a:r>
            <a:r>
              <a:rPr lang="en-US" sz="1600" dirty="0">
                <a:latin typeface="Avenir Heavy"/>
                <a:cs typeface="Lucida Sans Unicode" panose="020B0602030504020204" pitchFamily="34" charset="0"/>
              </a:rPr>
              <a:t>.</a:t>
            </a:r>
          </a:p>
          <a:p>
            <a:pPr>
              <a:spcBef>
                <a:spcPts val="0"/>
              </a:spcBef>
              <a:spcAft>
                <a:spcPts val="1800"/>
              </a:spcAft>
            </a:pPr>
            <a:r>
              <a:rPr lang="en-US" sz="1600" dirty="0">
                <a:latin typeface="Avenir Heavy"/>
                <a:cs typeface="Lucida Sans Unicode" panose="020B0602030504020204" pitchFamily="34" charset="0"/>
              </a:rPr>
              <a:t>This policy the medical necessity of the administration of certain infusion and injectable prescription drugs in a hospital outpatient setting.</a:t>
            </a:r>
          </a:p>
          <a:p>
            <a:pPr>
              <a:spcBef>
                <a:spcPts val="0"/>
              </a:spcBef>
              <a:spcAft>
                <a:spcPts val="1200"/>
              </a:spcAft>
            </a:pPr>
            <a:endParaRPr lang="en-US" sz="1600" dirty="0">
              <a:latin typeface="Avenir Heavy"/>
              <a:cs typeface="Lucida Sans Unicode" panose="020B0602030504020204" pitchFamily="34" charset="0"/>
            </a:endParaRPr>
          </a:p>
        </p:txBody>
      </p:sp>
      <p:sp>
        <p:nvSpPr>
          <p:cNvPr id="5" name="TextBox 4"/>
          <p:cNvSpPr txBox="1"/>
          <p:nvPr/>
        </p:nvSpPr>
        <p:spPr>
          <a:xfrm>
            <a:off x="910205" y="3333553"/>
            <a:ext cx="3208790" cy="2369880"/>
          </a:xfrm>
          <a:prstGeom prst="rect">
            <a:avLst/>
          </a:prstGeom>
          <a:noFill/>
        </p:spPr>
        <p:txBody>
          <a:bodyPr wrap="square" numCol="1" rtlCol="0">
            <a:spAutoFit/>
          </a:bodyPr>
          <a:lstStyle/>
          <a:p>
            <a:pPr marL="285750" lvl="0" indent="-285750">
              <a:spcAft>
                <a:spcPts val="1200"/>
              </a:spcAft>
              <a:buFont typeface="Arial" panose="020B0604020202020204" pitchFamily="34" charset="0"/>
              <a:buChar char="•"/>
            </a:pPr>
            <a:r>
              <a:rPr lang="en-US" sz="1600" dirty="0">
                <a:latin typeface="Avenir Heavy"/>
              </a:rPr>
              <a:t>infliximab (</a:t>
            </a:r>
            <a:r>
              <a:rPr lang="en-US" sz="1600" dirty="0" err="1">
                <a:latin typeface="Avenir Heavy"/>
              </a:rPr>
              <a:t>Remicade</a:t>
            </a:r>
            <a:r>
              <a:rPr lang="en-US" sz="1600" baseline="30000" dirty="0" err="1">
                <a:latin typeface="Avenir Heavy"/>
              </a:rPr>
              <a:t>TM</a:t>
            </a:r>
            <a:r>
              <a:rPr lang="en-US" sz="1600" dirty="0">
                <a:latin typeface="Avenir Heavy"/>
              </a:rPr>
              <a:t>) </a:t>
            </a:r>
          </a:p>
          <a:p>
            <a:pPr marL="285750" lvl="0" indent="-285750">
              <a:spcAft>
                <a:spcPts val="1200"/>
              </a:spcAft>
              <a:buFont typeface="Arial" panose="020B0604020202020204" pitchFamily="34" charset="0"/>
              <a:buChar char="•"/>
            </a:pPr>
            <a:r>
              <a:rPr lang="en-US" sz="1600" dirty="0">
                <a:latin typeface="Avenir Heavy"/>
              </a:rPr>
              <a:t>infliximab-</a:t>
            </a:r>
            <a:r>
              <a:rPr lang="en-US" sz="1600" dirty="0" err="1">
                <a:latin typeface="Avenir Heavy"/>
              </a:rPr>
              <a:t>dyyb</a:t>
            </a:r>
            <a:r>
              <a:rPr lang="en-US" sz="1600" dirty="0">
                <a:latin typeface="Avenir Heavy"/>
              </a:rPr>
              <a:t> (</a:t>
            </a:r>
            <a:r>
              <a:rPr lang="en-US" sz="1600" dirty="0" err="1">
                <a:latin typeface="Avenir Heavy"/>
              </a:rPr>
              <a:t>Inflectra</a:t>
            </a:r>
            <a:r>
              <a:rPr lang="en-US" sz="1600" baseline="30000" dirty="0" err="1">
                <a:latin typeface="Avenir Heavy"/>
              </a:rPr>
              <a:t>TM</a:t>
            </a:r>
            <a:r>
              <a:rPr lang="en-US" sz="1600" dirty="0">
                <a:latin typeface="Avenir Heavy"/>
              </a:rPr>
              <a:t>)</a:t>
            </a:r>
          </a:p>
          <a:p>
            <a:pPr marL="285750" lvl="0" indent="-285750">
              <a:spcAft>
                <a:spcPts val="1200"/>
              </a:spcAft>
              <a:buFont typeface="Arial" panose="020B0604020202020204" pitchFamily="34" charset="0"/>
              <a:buChar char="•"/>
            </a:pPr>
            <a:r>
              <a:rPr lang="en-US" sz="1600" dirty="0">
                <a:latin typeface="Avenir Heavy"/>
              </a:rPr>
              <a:t>infliximab-</a:t>
            </a:r>
            <a:r>
              <a:rPr lang="en-US" sz="1600" dirty="0" err="1">
                <a:latin typeface="Avenir Heavy"/>
              </a:rPr>
              <a:t>abda</a:t>
            </a:r>
            <a:r>
              <a:rPr lang="en-US" sz="1600" dirty="0">
                <a:latin typeface="Avenir Heavy"/>
              </a:rPr>
              <a:t> (</a:t>
            </a:r>
            <a:r>
              <a:rPr lang="en-US" sz="1600" dirty="0" err="1">
                <a:latin typeface="Avenir Heavy"/>
              </a:rPr>
              <a:t>Renflexis</a:t>
            </a:r>
            <a:r>
              <a:rPr lang="en-US" sz="1600" baseline="30000" dirty="0" err="1">
                <a:latin typeface="Avenir Heavy"/>
              </a:rPr>
              <a:t>TM</a:t>
            </a:r>
            <a:r>
              <a:rPr lang="en-US" sz="1600" dirty="0">
                <a:latin typeface="Avenir Heavy"/>
              </a:rPr>
              <a:t>)</a:t>
            </a:r>
          </a:p>
          <a:p>
            <a:pPr marL="285750" indent="-285750">
              <a:spcAft>
                <a:spcPts val="1200"/>
              </a:spcAft>
              <a:buFont typeface="Arial" panose="020B0604020202020204" pitchFamily="34" charset="0"/>
              <a:buChar char="•"/>
            </a:pPr>
            <a:r>
              <a:rPr lang="en-US" sz="1600" dirty="0">
                <a:latin typeface="Avenir Heavy"/>
              </a:rPr>
              <a:t>infliximab-</a:t>
            </a:r>
            <a:r>
              <a:rPr lang="en-US" sz="1600" dirty="0" err="1">
                <a:latin typeface="Avenir Heavy"/>
              </a:rPr>
              <a:t>qbtx</a:t>
            </a:r>
            <a:r>
              <a:rPr lang="en-US" sz="1600" dirty="0">
                <a:latin typeface="Avenir Heavy"/>
              </a:rPr>
              <a:t> (</a:t>
            </a:r>
            <a:r>
              <a:rPr lang="en-US" sz="1600" dirty="0" err="1">
                <a:latin typeface="Avenir Heavy"/>
              </a:rPr>
              <a:t>Ixifi</a:t>
            </a:r>
            <a:r>
              <a:rPr lang="en-US" sz="1600" baseline="30000" dirty="0" err="1">
                <a:latin typeface="Avenir Heavy"/>
              </a:rPr>
              <a:t>TM</a:t>
            </a:r>
            <a:r>
              <a:rPr lang="en-US" sz="1600" dirty="0">
                <a:latin typeface="Avenir Heavy"/>
              </a:rPr>
              <a:t>) </a:t>
            </a:r>
          </a:p>
          <a:p>
            <a:pPr marL="285750" indent="-285750">
              <a:spcAft>
                <a:spcPts val="1200"/>
              </a:spcAft>
              <a:buFont typeface="Arial" panose="020B0604020202020204" pitchFamily="34" charset="0"/>
              <a:buChar char="•"/>
            </a:pPr>
            <a:r>
              <a:rPr lang="en-US" sz="1600" dirty="0">
                <a:latin typeface="Avenir Heavy"/>
              </a:rPr>
              <a:t>tocilizumab (</a:t>
            </a:r>
            <a:r>
              <a:rPr lang="en-US" sz="1600" dirty="0" err="1">
                <a:latin typeface="Avenir Heavy"/>
              </a:rPr>
              <a:t>Actemra</a:t>
            </a:r>
            <a:r>
              <a:rPr lang="en-US" sz="1600" baseline="30000" dirty="0" err="1">
                <a:latin typeface="Avenir Heavy"/>
              </a:rPr>
              <a:t>TM</a:t>
            </a:r>
            <a:r>
              <a:rPr lang="en-US" sz="1600" dirty="0">
                <a:latin typeface="Avenir Heavy"/>
              </a:rPr>
              <a:t>)</a:t>
            </a:r>
          </a:p>
          <a:p>
            <a:pPr marL="285750" lvl="0" indent="-285750">
              <a:spcAft>
                <a:spcPts val="1200"/>
              </a:spcAft>
              <a:buClr>
                <a:schemeClr val="bg2">
                  <a:lumMod val="50000"/>
                </a:schemeClr>
              </a:buClr>
              <a:buFont typeface="Arial" panose="020B0604020202020204" pitchFamily="34" charset="0"/>
              <a:buChar char="•"/>
            </a:pPr>
            <a:endParaRPr lang="en-US" dirty="0"/>
          </a:p>
        </p:txBody>
      </p:sp>
      <p:sp>
        <p:nvSpPr>
          <p:cNvPr id="7" name="TextBox 6"/>
          <p:cNvSpPr txBox="1"/>
          <p:nvPr/>
        </p:nvSpPr>
        <p:spPr>
          <a:xfrm>
            <a:off x="4118995" y="3333553"/>
            <a:ext cx="4114800" cy="1938992"/>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sz="1600" dirty="0" err="1">
                <a:latin typeface="Avenir Heavy"/>
              </a:rPr>
              <a:t>certolizumab</a:t>
            </a:r>
            <a:r>
              <a:rPr lang="en-US" sz="1600" dirty="0">
                <a:latin typeface="Avenir Heavy"/>
              </a:rPr>
              <a:t> </a:t>
            </a:r>
            <a:r>
              <a:rPr lang="en-US" sz="1600" dirty="0" err="1">
                <a:latin typeface="Avenir Heavy"/>
              </a:rPr>
              <a:t>pegol</a:t>
            </a:r>
            <a:r>
              <a:rPr lang="en-US" sz="1600" dirty="0">
                <a:latin typeface="Avenir Heavy"/>
              </a:rPr>
              <a:t> (</a:t>
            </a:r>
            <a:r>
              <a:rPr lang="en-US" sz="1600" dirty="0" err="1">
                <a:latin typeface="Avenir Heavy"/>
              </a:rPr>
              <a:t>Cimzia</a:t>
            </a:r>
            <a:r>
              <a:rPr lang="en-US" sz="1600" baseline="30000" dirty="0" err="1">
                <a:latin typeface="Avenir Heavy"/>
              </a:rPr>
              <a:t>TM</a:t>
            </a:r>
            <a:r>
              <a:rPr lang="en-US" sz="1600" dirty="0">
                <a:latin typeface="Avenir Heavy"/>
              </a:rPr>
              <a:t>)</a:t>
            </a:r>
          </a:p>
          <a:p>
            <a:pPr marL="285750" lvl="0" indent="-285750">
              <a:spcAft>
                <a:spcPts val="1200"/>
              </a:spcAft>
              <a:buFont typeface="Arial" panose="020B0604020202020204" pitchFamily="34" charset="0"/>
              <a:buChar char="•"/>
            </a:pPr>
            <a:r>
              <a:rPr lang="en-US" sz="1600" dirty="0" err="1">
                <a:latin typeface="Avenir Heavy"/>
              </a:rPr>
              <a:t>abatacept</a:t>
            </a:r>
            <a:r>
              <a:rPr lang="en-US" sz="1600" dirty="0">
                <a:latin typeface="Avenir Heavy"/>
              </a:rPr>
              <a:t> (</a:t>
            </a:r>
            <a:r>
              <a:rPr lang="en-US" sz="1600" dirty="0" err="1">
                <a:latin typeface="Avenir Heavy"/>
              </a:rPr>
              <a:t>Orencia</a:t>
            </a:r>
            <a:r>
              <a:rPr lang="en-US" sz="1600" baseline="30000" dirty="0" err="1">
                <a:latin typeface="Avenir Heavy"/>
              </a:rPr>
              <a:t>TM</a:t>
            </a:r>
            <a:r>
              <a:rPr lang="en-US" sz="1600" dirty="0">
                <a:latin typeface="Avenir Heavy"/>
              </a:rPr>
              <a:t>)</a:t>
            </a:r>
          </a:p>
          <a:p>
            <a:pPr marL="285750" lvl="0" indent="-285750">
              <a:spcAft>
                <a:spcPts val="1200"/>
              </a:spcAft>
              <a:buFont typeface="Arial" panose="020B0604020202020204" pitchFamily="34" charset="0"/>
              <a:buChar char="•"/>
            </a:pPr>
            <a:r>
              <a:rPr lang="en-US" sz="1600" dirty="0" err="1">
                <a:latin typeface="Avenir Heavy"/>
              </a:rPr>
              <a:t>vedolizumab</a:t>
            </a:r>
            <a:r>
              <a:rPr lang="en-US" sz="1600" dirty="0">
                <a:latin typeface="Avenir Heavy"/>
              </a:rPr>
              <a:t> (</a:t>
            </a:r>
            <a:r>
              <a:rPr lang="en-US" sz="1600" dirty="0" err="1">
                <a:latin typeface="Avenir Heavy"/>
              </a:rPr>
              <a:t>Entyvio</a:t>
            </a:r>
            <a:r>
              <a:rPr lang="en-US" sz="1600" baseline="30000" dirty="0" err="1">
                <a:latin typeface="Avenir Heavy"/>
              </a:rPr>
              <a:t>TM</a:t>
            </a:r>
            <a:r>
              <a:rPr lang="en-US" sz="1600" dirty="0">
                <a:latin typeface="Avenir Heavy"/>
              </a:rPr>
              <a:t>)</a:t>
            </a:r>
          </a:p>
          <a:p>
            <a:pPr marL="285750" lvl="0" indent="-285750">
              <a:spcAft>
                <a:spcPts val="1200"/>
              </a:spcAft>
              <a:buFont typeface="Arial" panose="020B0604020202020204" pitchFamily="34" charset="0"/>
              <a:buChar char="•"/>
            </a:pPr>
            <a:r>
              <a:rPr lang="en-US" sz="1600" dirty="0" err="1">
                <a:latin typeface="Avenir Heavy"/>
              </a:rPr>
              <a:t>golimumab</a:t>
            </a:r>
            <a:r>
              <a:rPr lang="en-US" sz="1600" dirty="0">
                <a:latin typeface="Avenir Heavy"/>
              </a:rPr>
              <a:t> (</a:t>
            </a:r>
            <a:r>
              <a:rPr lang="en-US" sz="1600" dirty="0" err="1">
                <a:latin typeface="Avenir Heavy"/>
              </a:rPr>
              <a:t>Simponi</a:t>
            </a:r>
            <a:r>
              <a:rPr lang="en-US" sz="1600" dirty="0">
                <a:latin typeface="Avenir Heavy"/>
              </a:rPr>
              <a:t> </a:t>
            </a:r>
            <a:r>
              <a:rPr lang="en-US" sz="1600" dirty="0" err="1">
                <a:latin typeface="Avenir Heavy"/>
              </a:rPr>
              <a:t>Aria</a:t>
            </a:r>
            <a:r>
              <a:rPr lang="en-US" sz="1600" baseline="30000" dirty="0" err="1">
                <a:latin typeface="Avenir Heavy"/>
              </a:rPr>
              <a:t>TM</a:t>
            </a:r>
            <a:r>
              <a:rPr lang="en-US" sz="1600" dirty="0">
                <a:latin typeface="Avenir Heavy"/>
              </a:rPr>
              <a:t>)</a:t>
            </a:r>
          </a:p>
          <a:p>
            <a:pPr marL="285750" lvl="0" indent="-285750">
              <a:spcAft>
                <a:spcPts val="1200"/>
              </a:spcAft>
              <a:buFont typeface="Arial" panose="020B0604020202020204" pitchFamily="34" charset="0"/>
              <a:buChar char="•"/>
            </a:pPr>
            <a:r>
              <a:rPr lang="en-US" sz="1600" dirty="0" err="1">
                <a:latin typeface="Avenir Heavy"/>
              </a:rPr>
              <a:t>ustekinumab</a:t>
            </a:r>
            <a:r>
              <a:rPr lang="en-US" sz="1600" dirty="0">
                <a:latin typeface="Avenir Heavy"/>
              </a:rPr>
              <a:t> (</a:t>
            </a:r>
            <a:r>
              <a:rPr lang="en-US" sz="1600" dirty="0" err="1">
                <a:latin typeface="Avenir Heavy"/>
              </a:rPr>
              <a:t>Stelara</a:t>
            </a:r>
            <a:r>
              <a:rPr lang="en-US" sz="1600" baseline="30000" dirty="0" err="1">
                <a:latin typeface="Avenir Heavy"/>
              </a:rPr>
              <a:t>TM</a:t>
            </a:r>
            <a:r>
              <a:rPr lang="en-US" sz="1600" dirty="0">
                <a:latin typeface="Avenir Heavy"/>
              </a:rPr>
              <a:t>)</a:t>
            </a:r>
            <a:endParaRPr lang="en-US" sz="1600" b="1" dirty="0">
              <a:latin typeface="Avenir Heavy"/>
            </a:endParaRPr>
          </a:p>
        </p:txBody>
      </p:sp>
    </p:spTree>
    <p:extLst>
      <p:ext uri="{BB962C8B-B14F-4D97-AF65-F5344CB8AC3E}">
        <p14:creationId xmlns:p14="http://schemas.microsoft.com/office/powerpoint/2010/main" val="3570788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body" idx="1"/>
          </p:nvPr>
        </p:nvSpPr>
        <p:spPr>
          <a:xfrm>
            <a:off x="914400" y="1371600"/>
            <a:ext cx="8153400" cy="457200"/>
          </a:xfrm>
        </p:spPr>
        <p:txBody>
          <a:bodyPr lIns="0" tIns="0" anchor="t"/>
          <a:lstStyle/>
          <a:p>
            <a:pPr marL="58738" lvl="1" indent="0" eaLnBrk="1" hangingPunct="1">
              <a:spcBef>
                <a:spcPct val="0"/>
              </a:spcBef>
              <a:spcAft>
                <a:spcPts val="1200"/>
              </a:spcAft>
              <a:buClr>
                <a:schemeClr val="accent1"/>
              </a:buClr>
              <a:buFont typeface="Arial" pitchFamily="34" charset="0"/>
              <a:buNone/>
            </a:pPr>
            <a:r>
              <a:rPr lang="en-US" altLang="en-US" sz="2800" b="1">
                <a:solidFill>
                  <a:srgbClr val="0070C0"/>
                </a:solidFill>
              </a:rPr>
              <a:t>Cardiac Care </a:t>
            </a:r>
            <a:r>
              <a:rPr lang="en-US" altLang="en-US" sz="1800" i="1">
                <a:solidFill>
                  <a:srgbClr val="0070C0"/>
                </a:solidFill>
              </a:rPr>
              <a:t>(continued)</a:t>
            </a:r>
            <a:endParaRPr lang="en-US" altLang="en-US" sz="1800" b="1">
              <a:solidFill>
                <a:srgbClr val="0070C0"/>
              </a:solidFill>
            </a:endParaRPr>
          </a:p>
        </p:txBody>
      </p:sp>
      <p:sp>
        <p:nvSpPr>
          <p:cNvPr id="5" name="TextBox 4"/>
          <p:cNvSpPr txBox="1"/>
          <p:nvPr/>
        </p:nvSpPr>
        <p:spPr>
          <a:xfrm>
            <a:off x="914400" y="1905000"/>
            <a:ext cx="7543800" cy="3323987"/>
          </a:xfrm>
          <a:prstGeom prst="rect">
            <a:avLst/>
          </a:prstGeom>
          <a:noFill/>
        </p:spPr>
        <p:txBody>
          <a:bodyPr numCol="2">
            <a:spAutoFit/>
          </a:bodyPr>
          <a:lstStyle/>
          <a:p>
            <a:pPr defTabSz="914400" fontAlgn="base">
              <a:spcBef>
                <a:spcPct val="0"/>
              </a:spcBef>
              <a:spcAft>
                <a:spcPts val="600"/>
              </a:spcAft>
              <a:defRPr/>
            </a:pPr>
            <a:r>
              <a:rPr lang="en-US" sz="1600" b="1" dirty="0">
                <a:solidFill>
                  <a:prstClr val="black"/>
                </a:solidFill>
                <a:cs typeface="Arial" pitchFamily="34" charset="0"/>
              </a:rPr>
              <a:t>Hackensack University Medical Center</a:t>
            </a:r>
          </a:p>
          <a:p>
            <a:pPr marL="233363" defTabSz="914400" fontAlgn="base">
              <a:spcBef>
                <a:spcPct val="0"/>
              </a:spcBef>
              <a:spcAft>
                <a:spcPts val="600"/>
              </a:spcAft>
              <a:defRPr/>
            </a:pPr>
            <a:r>
              <a:rPr lang="en-US" sz="1600" dirty="0">
                <a:solidFill>
                  <a:prstClr val="black"/>
                </a:solidFill>
                <a:cs typeface="Arial" pitchFamily="34" charset="0"/>
              </a:rPr>
              <a:t>David Landers</a:t>
            </a:r>
          </a:p>
          <a:p>
            <a:pPr marL="233363" defTabSz="914400" fontAlgn="base">
              <a:spcBef>
                <a:spcPct val="0"/>
              </a:spcBef>
              <a:spcAft>
                <a:spcPts val="600"/>
              </a:spcAft>
              <a:defRPr/>
            </a:pPr>
            <a:r>
              <a:rPr lang="en-US" sz="1600" dirty="0">
                <a:solidFill>
                  <a:prstClr val="black"/>
                </a:solidFill>
                <a:cs typeface="Arial" pitchFamily="34" charset="0"/>
              </a:rPr>
              <a:t>Joel </a:t>
            </a:r>
            <a:r>
              <a:rPr lang="en-US" sz="1600" dirty="0" err="1">
                <a:solidFill>
                  <a:prstClr val="black"/>
                </a:solidFill>
                <a:cs typeface="Arial" pitchFamily="34" charset="0"/>
              </a:rPr>
              <a:t>Landzberg</a:t>
            </a: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a:solidFill>
                  <a:prstClr val="black"/>
                </a:solidFill>
                <a:cs typeface="Arial" pitchFamily="34" charset="0"/>
              </a:rPr>
              <a:t>Edward Julie</a:t>
            </a:r>
          </a:p>
          <a:p>
            <a:pPr marL="233363" defTabSz="914400" fontAlgn="base">
              <a:spcBef>
                <a:spcPct val="0"/>
              </a:spcBef>
              <a:spcAft>
                <a:spcPts val="600"/>
              </a:spcAft>
              <a:defRPr/>
            </a:pPr>
            <a:r>
              <a:rPr lang="en-US" sz="1600" dirty="0">
                <a:solidFill>
                  <a:prstClr val="black"/>
                </a:solidFill>
                <a:cs typeface="Arial" pitchFamily="34" charset="0"/>
              </a:rPr>
              <a:t>John </a:t>
            </a:r>
            <a:r>
              <a:rPr lang="en-US" sz="1600" dirty="0" err="1">
                <a:solidFill>
                  <a:prstClr val="black"/>
                </a:solidFill>
                <a:cs typeface="Arial" pitchFamily="34" charset="0"/>
              </a:rPr>
              <a:t>Luizzo</a:t>
            </a: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a:solidFill>
                  <a:prstClr val="black"/>
                </a:solidFill>
                <a:cs typeface="Arial" pitchFamily="34" charset="0"/>
              </a:rPr>
              <a:t>Angel </a:t>
            </a:r>
            <a:r>
              <a:rPr lang="en-US" sz="1600" dirty="0" err="1">
                <a:solidFill>
                  <a:prstClr val="black"/>
                </a:solidFill>
                <a:cs typeface="Arial" pitchFamily="34" charset="0"/>
              </a:rPr>
              <a:t>Mulkay</a:t>
            </a: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a:solidFill>
                  <a:prstClr val="black"/>
                </a:solidFill>
                <a:cs typeface="Arial" pitchFamily="34" charset="0"/>
              </a:rPr>
              <a:t>Rajeev Narayan</a:t>
            </a:r>
          </a:p>
          <a:p>
            <a:pPr marL="233363" defTabSz="914400" fontAlgn="base">
              <a:spcBef>
                <a:spcPct val="0"/>
              </a:spcBef>
              <a:spcAft>
                <a:spcPts val="600"/>
              </a:spcAft>
              <a:defRPr/>
            </a:pPr>
            <a:r>
              <a:rPr lang="en-US" sz="1600" dirty="0" err="1">
                <a:solidFill>
                  <a:prstClr val="black"/>
                </a:solidFill>
                <a:cs typeface="Arial" pitchFamily="34" charset="0"/>
              </a:rPr>
              <a:t>Ankitkumar</a:t>
            </a:r>
            <a:r>
              <a:rPr lang="en-US" sz="1600" dirty="0">
                <a:solidFill>
                  <a:prstClr val="black"/>
                </a:solidFill>
                <a:cs typeface="Arial" pitchFamily="34" charset="0"/>
              </a:rPr>
              <a:t> Patel</a:t>
            </a:r>
          </a:p>
          <a:p>
            <a:pPr marL="233363" defTabSz="914400" fontAlgn="base">
              <a:spcBef>
                <a:spcPct val="0"/>
              </a:spcBef>
              <a:spcAft>
                <a:spcPts val="600"/>
              </a:spcAft>
              <a:defRPr/>
            </a:pPr>
            <a:r>
              <a:rPr lang="en-US" sz="1600" dirty="0">
                <a:solidFill>
                  <a:prstClr val="black"/>
                </a:solidFill>
                <a:cs typeface="Arial" pitchFamily="34" charset="0"/>
              </a:rPr>
              <a:t>Kumar Satya</a:t>
            </a:r>
          </a:p>
          <a:p>
            <a:pPr marL="233363" defTabSz="914400" fontAlgn="base">
              <a:spcBef>
                <a:spcPct val="0"/>
              </a:spcBef>
              <a:spcAft>
                <a:spcPts val="600"/>
              </a:spcAft>
              <a:defRPr/>
            </a:pPr>
            <a:r>
              <a:rPr lang="en-US" sz="1600" dirty="0">
                <a:solidFill>
                  <a:prstClr val="black"/>
                </a:solidFill>
                <a:cs typeface="Arial" pitchFamily="34" charset="0"/>
              </a:rPr>
              <a:t>Fernando Segovia</a:t>
            </a:r>
          </a:p>
          <a:p>
            <a:pPr marL="233363" defTabSz="914400" fontAlgn="base">
              <a:spcBef>
                <a:spcPct val="0"/>
              </a:spcBef>
              <a:spcAft>
                <a:spcPts val="600"/>
              </a:spcAft>
              <a:defRPr/>
            </a:pP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a:solidFill>
                  <a:prstClr val="black"/>
                </a:solidFill>
                <a:cs typeface="Arial" pitchFamily="34" charset="0"/>
              </a:rPr>
              <a:t>Evan Sehgal</a:t>
            </a:r>
          </a:p>
          <a:p>
            <a:pPr marL="233363" defTabSz="914400" fontAlgn="base">
              <a:spcBef>
                <a:spcPct val="0"/>
              </a:spcBef>
              <a:spcAft>
                <a:spcPts val="600"/>
              </a:spcAft>
              <a:defRPr/>
            </a:pPr>
            <a:r>
              <a:rPr lang="en-US" sz="1600" dirty="0" err="1">
                <a:solidFill>
                  <a:prstClr val="black"/>
                </a:solidFill>
                <a:cs typeface="Arial" pitchFamily="34" charset="0"/>
              </a:rPr>
              <a:t>Virender</a:t>
            </a:r>
            <a:r>
              <a:rPr lang="en-US" sz="1600" dirty="0">
                <a:solidFill>
                  <a:prstClr val="black"/>
                </a:solidFill>
                <a:cs typeface="Arial" pitchFamily="34" charset="0"/>
              </a:rPr>
              <a:t> Sethi</a:t>
            </a:r>
          </a:p>
          <a:p>
            <a:pPr marL="233363" defTabSz="914400" fontAlgn="base">
              <a:spcBef>
                <a:spcPct val="0"/>
              </a:spcBef>
              <a:spcAft>
                <a:spcPts val="600"/>
              </a:spcAft>
              <a:defRPr/>
            </a:pPr>
            <a:r>
              <a:rPr lang="en-US" sz="1600" dirty="0">
                <a:solidFill>
                  <a:prstClr val="black"/>
                </a:solidFill>
                <a:cs typeface="Arial" pitchFamily="34" charset="0"/>
              </a:rPr>
              <a:t>Rajiv Singh</a:t>
            </a:r>
          </a:p>
          <a:p>
            <a:pPr marL="233363" defTabSz="914400" fontAlgn="base">
              <a:spcBef>
                <a:spcPct val="0"/>
              </a:spcBef>
              <a:spcAft>
                <a:spcPts val="600"/>
              </a:spcAft>
              <a:defRPr/>
            </a:pPr>
            <a:r>
              <a:rPr lang="en-US" sz="1600" dirty="0">
                <a:solidFill>
                  <a:prstClr val="black"/>
                </a:solidFill>
                <a:cs typeface="Arial" pitchFamily="34" charset="0"/>
              </a:rPr>
              <a:t>Bruce </a:t>
            </a:r>
            <a:r>
              <a:rPr lang="en-US" sz="1600" dirty="0" err="1">
                <a:solidFill>
                  <a:prstClr val="black"/>
                </a:solidFill>
                <a:cs typeface="Arial" pitchFamily="34" charset="0"/>
              </a:rPr>
              <a:t>Skilnick</a:t>
            </a: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a:solidFill>
                  <a:prstClr val="black"/>
                </a:solidFill>
                <a:cs typeface="Arial" pitchFamily="34" charset="0"/>
              </a:rPr>
              <a:t>George </a:t>
            </a:r>
            <a:r>
              <a:rPr lang="en-US" sz="1600" dirty="0" err="1">
                <a:solidFill>
                  <a:prstClr val="black"/>
                </a:solidFill>
                <a:cs typeface="Arial" pitchFamily="34" charset="0"/>
              </a:rPr>
              <a:t>Stoupakis</a:t>
            </a: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err="1">
                <a:solidFill>
                  <a:prstClr val="black"/>
                </a:solidFill>
                <a:cs typeface="Arial" pitchFamily="34" charset="0"/>
              </a:rPr>
              <a:t>Tariqshah</a:t>
            </a:r>
            <a:r>
              <a:rPr lang="en-US" sz="1600" dirty="0">
                <a:solidFill>
                  <a:prstClr val="black"/>
                </a:solidFill>
                <a:cs typeface="Arial" pitchFamily="34" charset="0"/>
              </a:rPr>
              <a:t> Syed</a:t>
            </a:r>
          </a:p>
          <a:p>
            <a:pPr marL="233363" defTabSz="914400" fontAlgn="base">
              <a:spcBef>
                <a:spcPct val="0"/>
              </a:spcBef>
              <a:spcAft>
                <a:spcPts val="600"/>
              </a:spcAft>
              <a:defRPr/>
            </a:pPr>
            <a:r>
              <a:rPr lang="en-US" sz="1600" dirty="0">
                <a:solidFill>
                  <a:prstClr val="black"/>
                </a:solidFill>
                <a:cs typeface="Arial" pitchFamily="34" charset="0"/>
              </a:rPr>
              <a:t>Stanley </a:t>
            </a:r>
            <a:r>
              <a:rPr lang="en-US" sz="1600" dirty="0" err="1">
                <a:solidFill>
                  <a:prstClr val="black"/>
                </a:solidFill>
                <a:cs typeface="Arial" pitchFamily="34" charset="0"/>
              </a:rPr>
              <a:t>Szwed</a:t>
            </a:r>
            <a:endParaRPr lang="en-US" sz="1600" dirty="0">
              <a:solidFill>
                <a:prstClr val="black"/>
              </a:solidFill>
              <a:cs typeface="Arial" pitchFamily="34" charset="0"/>
            </a:endParaRPr>
          </a:p>
          <a:p>
            <a:pPr marL="233363" defTabSz="914400" fontAlgn="base">
              <a:spcBef>
                <a:spcPct val="0"/>
              </a:spcBef>
              <a:spcAft>
                <a:spcPts val="600"/>
              </a:spcAft>
              <a:defRPr/>
            </a:pPr>
            <a:r>
              <a:rPr lang="en-US" sz="1600" dirty="0" err="1">
                <a:solidFill>
                  <a:prstClr val="black"/>
                </a:solidFill>
                <a:cs typeface="Arial" pitchFamily="34" charset="0"/>
              </a:rPr>
              <a:t>Pranaychangra</a:t>
            </a:r>
            <a:r>
              <a:rPr lang="en-US" sz="1600" dirty="0">
                <a:solidFill>
                  <a:prstClr val="black"/>
                </a:solidFill>
                <a:cs typeface="Arial" pitchFamily="34" charset="0"/>
              </a:rPr>
              <a:t> Vaidya</a:t>
            </a:r>
          </a:p>
        </p:txBody>
      </p:sp>
      <p:sp>
        <p:nvSpPr>
          <p:cNvPr id="6"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rmAutofit fontScale="90000"/>
          </a:bodyPr>
          <a:lstStyle/>
          <a:p>
            <a:pPr eaLnBrk="1" hangingPunct="1">
              <a:defRPr/>
            </a:pPr>
            <a:r>
              <a:rPr lang="en-US" altLang="en-US" sz="3300" dirty="0"/>
              <a:t>BDC </a:t>
            </a:r>
            <a:r>
              <a:rPr lang="en-US" sz="3300" dirty="0"/>
              <a:t>Hospital and Specialists Match</a:t>
            </a:r>
            <a:endParaRPr lang="en-US" altLang="en-US" sz="3300" dirty="0"/>
          </a:p>
        </p:txBody>
      </p:sp>
    </p:spTree>
    <p:extLst>
      <p:ext uri="{BB962C8B-B14F-4D97-AF65-F5344CB8AC3E}">
        <p14:creationId xmlns:p14="http://schemas.microsoft.com/office/powerpoint/2010/main" val="263303084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body" idx="1"/>
          </p:nvPr>
        </p:nvSpPr>
        <p:spPr>
          <a:xfrm>
            <a:off x="914400" y="1371600"/>
            <a:ext cx="8153400" cy="457200"/>
          </a:xfrm>
        </p:spPr>
        <p:txBody>
          <a:bodyPr lIns="0" tIns="0" anchor="t"/>
          <a:lstStyle/>
          <a:p>
            <a:pPr marL="0" lvl="1" indent="0" eaLnBrk="1" hangingPunct="1">
              <a:spcBef>
                <a:spcPct val="0"/>
              </a:spcBef>
              <a:spcAft>
                <a:spcPts val="1200"/>
              </a:spcAft>
              <a:buClr>
                <a:schemeClr val="accent1"/>
              </a:buClr>
              <a:buFont typeface="Arial" pitchFamily="34" charset="0"/>
              <a:buNone/>
            </a:pPr>
            <a:r>
              <a:rPr lang="en-US" altLang="en-US" sz="2800" b="1">
                <a:solidFill>
                  <a:srgbClr val="0070C0"/>
                </a:solidFill>
              </a:rPr>
              <a:t>Spine, Knee &amp; Hip</a:t>
            </a:r>
          </a:p>
        </p:txBody>
      </p:sp>
      <p:sp>
        <p:nvSpPr>
          <p:cNvPr id="5" name="TextBox 4"/>
          <p:cNvSpPr txBox="1"/>
          <p:nvPr/>
        </p:nvSpPr>
        <p:spPr>
          <a:xfrm>
            <a:off x="914400" y="1905000"/>
            <a:ext cx="7543800" cy="4939814"/>
          </a:xfrm>
          <a:prstGeom prst="rect">
            <a:avLst/>
          </a:prstGeom>
          <a:noFill/>
        </p:spPr>
        <p:txBody>
          <a:bodyPr numCol="2">
            <a:spAutoFit/>
          </a:bodyPr>
          <a:lstStyle/>
          <a:p>
            <a:pPr defTabSz="914400" fontAlgn="base">
              <a:spcBef>
                <a:spcPct val="0"/>
              </a:spcBef>
              <a:spcAft>
                <a:spcPts val="600"/>
              </a:spcAft>
              <a:defRPr/>
            </a:pPr>
            <a:r>
              <a:rPr lang="en-US" sz="1600" b="1" dirty="0" err="1">
                <a:solidFill>
                  <a:prstClr val="black"/>
                </a:solidFill>
                <a:cs typeface="Arial" pitchFamily="34" charset="0"/>
              </a:rPr>
              <a:t>AtlantiCare</a:t>
            </a:r>
            <a:r>
              <a:rPr lang="en-US" sz="1600" b="1" dirty="0">
                <a:solidFill>
                  <a:prstClr val="black"/>
                </a:solidFill>
                <a:cs typeface="Arial" pitchFamily="34" charset="0"/>
              </a:rPr>
              <a:t> Regional Medical Center</a:t>
            </a:r>
          </a:p>
          <a:p>
            <a:pPr marL="115888" defTabSz="914400" fontAlgn="base">
              <a:spcBef>
                <a:spcPct val="0"/>
              </a:spcBef>
              <a:spcAft>
                <a:spcPts val="600"/>
              </a:spcAft>
              <a:defRPr/>
            </a:pPr>
            <a:r>
              <a:rPr lang="en-US" sz="1600" dirty="0">
                <a:solidFill>
                  <a:prstClr val="black"/>
                </a:solidFill>
                <a:cs typeface="Arial" pitchFamily="34" charset="0"/>
              </a:rPr>
              <a:t>Frederick Dalzell</a:t>
            </a:r>
          </a:p>
          <a:p>
            <a:pPr marL="115888" defTabSz="914400" fontAlgn="base">
              <a:spcBef>
                <a:spcPct val="0"/>
              </a:spcBef>
              <a:spcAft>
                <a:spcPts val="600"/>
              </a:spcAft>
              <a:defRPr/>
            </a:pPr>
            <a:r>
              <a:rPr lang="en-US" sz="1600" dirty="0">
                <a:solidFill>
                  <a:prstClr val="black"/>
                </a:solidFill>
                <a:cs typeface="Arial" pitchFamily="34" charset="0"/>
              </a:rPr>
              <a:t>Joseph  </a:t>
            </a:r>
            <a:r>
              <a:rPr lang="en-US" sz="1600" dirty="0" err="1">
                <a:solidFill>
                  <a:prstClr val="black"/>
                </a:solidFill>
                <a:cs typeface="Arial" pitchFamily="34" charset="0"/>
              </a:rPr>
              <a:t>Harhay</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Alvin Ong</a:t>
            </a:r>
          </a:p>
          <a:p>
            <a:pPr marL="115888" defTabSz="914400" fontAlgn="base">
              <a:spcBef>
                <a:spcPct val="0"/>
              </a:spcBef>
              <a:spcAft>
                <a:spcPts val="600"/>
              </a:spcAft>
              <a:defRPr/>
            </a:pPr>
            <a:r>
              <a:rPr lang="en-US" sz="1600" dirty="0">
                <a:solidFill>
                  <a:prstClr val="black"/>
                </a:solidFill>
                <a:cs typeface="Arial" pitchFamily="34" charset="0"/>
              </a:rPr>
              <a:t>Fabio Orozco</a:t>
            </a:r>
          </a:p>
          <a:p>
            <a:pPr marL="115888" defTabSz="914400" fontAlgn="base">
              <a:spcBef>
                <a:spcPct val="0"/>
              </a:spcBef>
              <a:spcAft>
                <a:spcPts val="600"/>
              </a:spcAft>
              <a:defRPr/>
            </a:pPr>
            <a:r>
              <a:rPr lang="en-US" sz="1600" dirty="0">
                <a:solidFill>
                  <a:prstClr val="black"/>
                </a:solidFill>
                <a:cs typeface="Arial" pitchFamily="34" charset="0"/>
              </a:rPr>
              <a:t>Zachary  Post</a:t>
            </a:r>
          </a:p>
          <a:p>
            <a:pPr marL="115888" defTabSz="914400" fontAlgn="base">
              <a:spcBef>
                <a:spcPct val="0"/>
              </a:spcBef>
              <a:spcAft>
                <a:spcPts val="600"/>
              </a:spcAft>
              <a:defRPr/>
            </a:pPr>
            <a:r>
              <a:rPr lang="en-US" sz="1600" dirty="0">
                <a:solidFill>
                  <a:prstClr val="black"/>
                </a:solidFill>
                <a:cs typeface="Arial" pitchFamily="34" charset="0"/>
              </a:rPr>
              <a:t>Richard  Rothman</a:t>
            </a:r>
          </a:p>
          <a:p>
            <a:pPr marL="115888" defTabSz="914400" fontAlgn="base">
              <a:spcBef>
                <a:spcPct val="0"/>
              </a:spcBef>
              <a:spcAft>
                <a:spcPts val="600"/>
              </a:spcAft>
              <a:defRPr/>
            </a:pPr>
            <a:endParaRPr lang="en-US" sz="1600"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endParaRPr lang="en-US" sz="1600" b="1" dirty="0">
              <a:solidFill>
                <a:prstClr val="black"/>
              </a:solidFill>
              <a:cs typeface="Arial" pitchFamily="34" charset="0"/>
            </a:endParaRPr>
          </a:p>
          <a:p>
            <a:pPr defTabSz="914400" fontAlgn="base">
              <a:spcBef>
                <a:spcPct val="0"/>
              </a:spcBef>
              <a:spcAft>
                <a:spcPts val="600"/>
              </a:spcAft>
              <a:defRPr/>
            </a:pPr>
            <a:r>
              <a:rPr lang="en-US" sz="1600" b="1" dirty="0">
                <a:solidFill>
                  <a:prstClr val="black"/>
                </a:solidFill>
                <a:cs typeface="Arial" pitchFamily="34" charset="0"/>
              </a:rPr>
              <a:t>University Medical Center of Princeton </a:t>
            </a:r>
            <a:br>
              <a:rPr lang="en-US" sz="1600" b="1" dirty="0">
                <a:solidFill>
                  <a:prstClr val="black"/>
                </a:solidFill>
                <a:cs typeface="Arial" pitchFamily="34" charset="0"/>
              </a:rPr>
            </a:br>
            <a:r>
              <a:rPr lang="en-US" sz="1600" b="1" dirty="0">
                <a:solidFill>
                  <a:prstClr val="black"/>
                </a:solidFill>
                <a:cs typeface="Arial" pitchFamily="34" charset="0"/>
              </a:rPr>
              <a:t>at Plainsboro </a:t>
            </a:r>
          </a:p>
          <a:p>
            <a:pPr marL="115888" defTabSz="914400" fontAlgn="base">
              <a:spcBef>
                <a:spcPct val="0"/>
              </a:spcBef>
              <a:spcAft>
                <a:spcPts val="600"/>
              </a:spcAft>
              <a:defRPr/>
            </a:pPr>
            <a:r>
              <a:rPr lang="en-US" sz="1600" dirty="0">
                <a:solidFill>
                  <a:prstClr val="black"/>
                </a:solidFill>
                <a:cs typeface="Arial" pitchFamily="34" charset="0"/>
              </a:rPr>
              <a:t>Harvey </a:t>
            </a:r>
            <a:r>
              <a:rPr lang="en-US" sz="1600" dirty="0" err="1">
                <a:solidFill>
                  <a:prstClr val="black"/>
                </a:solidFill>
                <a:cs typeface="Arial" pitchFamily="34" charset="0"/>
              </a:rPr>
              <a:t>Smires</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Jeffrey Abrams</a:t>
            </a:r>
          </a:p>
          <a:p>
            <a:pPr marL="115888" defTabSz="914400" fontAlgn="base">
              <a:spcBef>
                <a:spcPct val="0"/>
              </a:spcBef>
              <a:spcAft>
                <a:spcPts val="600"/>
              </a:spcAft>
              <a:defRPr/>
            </a:pPr>
            <a:r>
              <a:rPr lang="en-US" sz="1600" dirty="0">
                <a:solidFill>
                  <a:prstClr val="black"/>
                </a:solidFill>
                <a:cs typeface="Arial" pitchFamily="34" charset="0"/>
              </a:rPr>
              <a:t>Hari Bezwada</a:t>
            </a:r>
          </a:p>
          <a:p>
            <a:pPr marL="115888" defTabSz="914400" fontAlgn="base">
              <a:spcBef>
                <a:spcPct val="0"/>
              </a:spcBef>
              <a:spcAft>
                <a:spcPts val="600"/>
              </a:spcAft>
              <a:defRPr/>
            </a:pPr>
            <a:r>
              <a:rPr lang="en-US" sz="1600" dirty="0">
                <a:solidFill>
                  <a:prstClr val="black"/>
                </a:solidFill>
                <a:cs typeface="Arial" pitchFamily="34" charset="0"/>
              </a:rPr>
              <a:t>W. Thomas </a:t>
            </a:r>
            <a:r>
              <a:rPr lang="en-US" sz="1600" dirty="0" err="1">
                <a:solidFill>
                  <a:prstClr val="black"/>
                </a:solidFill>
                <a:cs typeface="Arial" pitchFamily="34" charset="0"/>
              </a:rPr>
              <a:t>Gutowski</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Michael Jolley</a:t>
            </a:r>
          </a:p>
          <a:p>
            <a:pPr marL="115888" defTabSz="914400" fontAlgn="base">
              <a:spcBef>
                <a:spcPct val="0"/>
              </a:spcBef>
              <a:spcAft>
                <a:spcPts val="600"/>
              </a:spcAft>
              <a:defRPr/>
            </a:pPr>
            <a:r>
              <a:rPr lang="en-US" sz="1600" dirty="0">
                <a:solidFill>
                  <a:prstClr val="black"/>
                </a:solidFill>
                <a:cs typeface="Arial" pitchFamily="34" charset="0"/>
              </a:rPr>
              <a:t>Melan Patel</a:t>
            </a:r>
          </a:p>
          <a:p>
            <a:pPr marL="115888" defTabSz="914400" fontAlgn="base">
              <a:spcBef>
                <a:spcPct val="0"/>
              </a:spcBef>
              <a:spcAft>
                <a:spcPts val="600"/>
              </a:spcAft>
              <a:defRPr/>
            </a:pPr>
            <a:r>
              <a:rPr lang="en-US" sz="1600" dirty="0">
                <a:solidFill>
                  <a:prstClr val="black"/>
                </a:solidFill>
                <a:cs typeface="Arial" pitchFamily="34" charset="0"/>
              </a:rPr>
              <a:t>Mark Pressman</a:t>
            </a:r>
          </a:p>
          <a:p>
            <a:pPr marL="115888" defTabSz="914400" fontAlgn="base">
              <a:spcBef>
                <a:spcPct val="0"/>
              </a:spcBef>
              <a:spcAft>
                <a:spcPts val="600"/>
              </a:spcAft>
              <a:defRPr/>
            </a:pPr>
            <a:r>
              <a:rPr lang="en-US" sz="1600" dirty="0">
                <a:solidFill>
                  <a:prstClr val="black"/>
                </a:solidFill>
                <a:cs typeface="Arial" pitchFamily="34" charset="0"/>
              </a:rPr>
              <a:t>Frederick Song</a:t>
            </a:r>
          </a:p>
          <a:p>
            <a:pPr marL="115888" defTabSz="914400" fontAlgn="base">
              <a:spcBef>
                <a:spcPct val="0"/>
              </a:spcBef>
              <a:spcAft>
                <a:spcPts val="600"/>
              </a:spcAft>
              <a:defRPr/>
            </a:pPr>
            <a:r>
              <a:rPr lang="en-US" sz="1600" dirty="0">
                <a:solidFill>
                  <a:prstClr val="black"/>
                </a:solidFill>
                <a:cs typeface="Arial" pitchFamily="34" charset="0"/>
              </a:rPr>
              <a:t>David Lamb</a:t>
            </a:r>
          </a:p>
          <a:p>
            <a:pPr marL="115888" defTabSz="914400" fontAlgn="base">
              <a:spcBef>
                <a:spcPct val="0"/>
              </a:spcBef>
              <a:spcAft>
                <a:spcPts val="600"/>
              </a:spcAft>
              <a:defRPr/>
            </a:pPr>
            <a:r>
              <a:rPr lang="en-US" sz="1600" dirty="0" err="1">
                <a:solidFill>
                  <a:prstClr val="black"/>
                </a:solidFill>
                <a:cs typeface="Arial" pitchFamily="34" charset="0"/>
              </a:rPr>
              <a:t>Ronniel</a:t>
            </a:r>
            <a:r>
              <a:rPr lang="en-US" sz="1600" dirty="0">
                <a:solidFill>
                  <a:prstClr val="black"/>
                </a:solidFill>
                <a:cs typeface="Arial" pitchFamily="34" charset="0"/>
              </a:rPr>
              <a:t> </a:t>
            </a:r>
            <a:r>
              <a:rPr lang="en-US" sz="1600" dirty="0" err="1">
                <a:solidFill>
                  <a:prstClr val="black"/>
                </a:solidFill>
                <a:cs typeface="Arial" pitchFamily="34" charset="0"/>
              </a:rPr>
              <a:t>Nazarian</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err="1">
                <a:solidFill>
                  <a:prstClr val="black"/>
                </a:solidFill>
                <a:cs typeface="Arial" pitchFamily="34" charset="0"/>
              </a:rPr>
              <a:t>Nirav</a:t>
            </a:r>
            <a:r>
              <a:rPr lang="en-US" sz="1600" dirty="0">
                <a:solidFill>
                  <a:prstClr val="black"/>
                </a:solidFill>
                <a:cs typeface="Arial" pitchFamily="34" charset="0"/>
              </a:rPr>
              <a:t> Shah</a:t>
            </a:r>
          </a:p>
          <a:p>
            <a:pPr marL="115888" defTabSz="914400" fontAlgn="base">
              <a:spcBef>
                <a:spcPct val="0"/>
              </a:spcBef>
              <a:spcAft>
                <a:spcPts val="600"/>
              </a:spcAft>
              <a:defRPr/>
            </a:pPr>
            <a:r>
              <a:rPr lang="en-US" sz="1600" dirty="0">
                <a:solidFill>
                  <a:prstClr val="black"/>
                </a:solidFill>
                <a:cs typeface="Arial" pitchFamily="34" charset="0"/>
              </a:rPr>
              <a:t>Brian </a:t>
            </a:r>
            <a:r>
              <a:rPr lang="en-US" sz="1600" dirty="0" err="1">
                <a:solidFill>
                  <a:prstClr val="black"/>
                </a:solidFill>
                <a:cs typeface="Arial" pitchFamily="34" charset="0"/>
              </a:rPr>
              <a:t>Vannozzi</a:t>
            </a:r>
            <a:r>
              <a:rPr lang="en-US" sz="1600" dirty="0">
                <a:solidFill>
                  <a:prstClr val="black"/>
                </a:solidFill>
                <a:cs typeface="Arial" pitchFamily="34" charset="0"/>
              </a:rPr>
              <a:t> </a:t>
            </a:r>
          </a:p>
        </p:txBody>
      </p:sp>
      <p:sp>
        <p:nvSpPr>
          <p:cNvPr id="6"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rmAutofit fontScale="90000"/>
          </a:bodyPr>
          <a:lstStyle/>
          <a:p>
            <a:pPr eaLnBrk="1" hangingPunct="1">
              <a:defRPr/>
            </a:pPr>
            <a:r>
              <a:rPr lang="en-US" altLang="en-US" sz="3300" dirty="0"/>
              <a:t>BDC </a:t>
            </a:r>
            <a:r>
              <a:rPr lang="en-US" sz="3300" dirty="0"/>
              <a:t>Hospital and Specialists Match</a:t>
            </a:r>
            <a:endParaRPr lang="en-US" altLang="en-US" sz="3300" dirty="0"/>
          </a:p>
        </p:txBody>
      </p:sp>
    </p:spTree>
    <p:extLst>
      <p:ext uri="{BB962C8B-B14F-4D97-AF65-F5344CB8AC3E}">
        <p14:creationId xmlns:p14="http://schemas.microsoft.com/office/powerpoint/2010/main" val="73716137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body" idx="1"/>
          </p:nvPr>
        </p:nvSpPr>
        <p:spPr>
          <a:xfrm>
            <a:off x="914400" y="1371600"/>
            <a:ext cx="8153400" cy="457200"/>
          </a:xfrm>
        </p:spPr>
        <p:txBody>
          <a:bodyPr lIns="0" tIns="0" anchor="t"/>
          <a:lstStyle/>
          <a:p>
            <a:pPr marL="0" lvl="1" indent="0" eaLnBrk="1" hangingPunct="1">
              <a:spcBef>
                <a:spcPct val="0"/>
              </a:spcBef>
              <a:spcAft>
                <a:spcPts val="1200"/>
              </a:spcAft>
              <a:buClr>
                <a:schemeClr val="accent1"/>
              </a:buClr>
              <a:buFont typeface="Arial" pitchFamily="34" charset="0"/>
              <a:buNone/>
            </a:pPr>
            <a:r>
              <a:rPr lang="en-US" altLang="en-US" sz="2800" b="1">
                <a:solidFill>
                  <a:srgbClr val="0070C0"/>
                </a:solidFill>
              </a:rPr>
              <a:t>Spine, Knee &amp; Hip </a:t>
            </a:r>
            <a:r>
              <a:rPr lang="en-US" altLang="en-US" sz="1800" i="1">
                <a:solidFill>
                  <a:srgbClr val="0070C0"/>
                </a:solidFill>
              </a:rPr>
              <a:t>(continued)</a:t>
            </a:r>
            <a:endParaRPr lang="en-US" altLang="en-US" sz="1800" b="1">
              <a:solidFill>
                <a:srgbClr val="0070C0"/>
              </a:solidFill>
            </a:endParaRPr>
          </a:p>
          <a:p>
            <a:pPr marL="0" lvl="1" indent="0" eaLnBrk="1" hangingPunct="1">
              <a:spcBef>
                <a:spcPct val="0"/>
              </a:spcBef>
              <a:spcAft>
                <a:spcPts val="1200"/>
              </a:spcAft>
              <a:buClr>
                <a:schemeClr val="accent1"/>
              </a:buClr>
              <a:buFont typeface="Arial" pitchFamily="34" charset="0"/>
              <a:buNone/>
            </a:pPr>
            <a:endParaRPr lang="en-US" altLang="en-US" sz="2800" b="1">
              <a:solidFill>
                <a:srgbClr val="0070C0"/>
              </a:solidFill>
            </a:endParaRPr>
          </a:p>
        </p:txBody>
      </p:sp>
      <p:sp>
        <p:nvSpPr>
          <p:cNvPr id="5" name="TextBox 4"/>
          <p:cNvSpPr txBox="1"/>
          <p:nvPr/>
        </p:nvSpPr>
        <p:spPr>
          <a:xfrm>
            <a:off x="914400" y="1905000"/>
            <a:ext cx="7620000" cy="4862870"/>
          </a:xfrm>
          <a:prstGeom prst="rect">
            <a:avLst/>
          </a:prstGeom>
          <a:noFill/>
        </p:spPr>
        <p:txBody>
          <a:bodyPr numCol="2">
            <a:spAutoFit/>
          </a:bodyPr>
          <a:lstStyle/>
          <a:p>
            <a:pPr defTabSz="914400" fontAlgn="base">
              <a:spcBef>
                <a:spcPct val="0"/>
              </a:spcBef>
              <a:spcAft>
                <a:spcPts val="600"/>
              </a:spcAft>
              <a:defRPr/>
            </a:pPr>
            <a:r>
              <a:rPr lang="en-US" sz="1600" b="1" dirty="0">
                <a:solidFill>
                  <a:prstClr val="black"/>
                </a:solidFill>
                <a:cs typeface="Arial" pitchFamily="34" charset="0"/>
              </a:rPr>
              <a:t>Virtua Memorial Hospital </a:t>
            </a:r>
            <a:br>
              <a:rPr lang="en-US" sz="1600" b="1" dirty="0">
                <a:solidFill>
                  <a:prstClr val="black"/>
                </a:solidFill>
                <a:cs typeface="Arial" pitchFamily="34" charset="0"/>
              </a:rPr>
            </a:br>
            <a:r>
              <a:rPr lang="en-US" sz="1600" b="1" dirty="0">
                <a:solidFill>
                  <a:prstClr val="black"/>
                </a:solidFill>
                <a:cs typeface="Arial" pitchFamily="34" charset="0"/>
              </a:rPr>
              <a:t> of Burlington County</a:t>
            </a:r>
          </a:p>
          <a:p>
            <a:pPr marL="115888" defTabSz="914400" fontAlgn="base">
              <a:spcBef>
                <a:spcPct val="0"/>
              </a:spcBef>
              <a:spcAft>
                <a:spcPts val="600"/>
              </a:spcAft>
              <a:defRPr/>
            </a:pPr>
            <a:r>
              <a:rPr lang="en-US" sz="1600" dirty="0">
                <a:solidFill>
                  <a:prstClr val="black"/>
                </a:solidFill>
                <a:cs typeface="Arial" pitchFamily="34" charset="0"/>
              </a:rPr>
              <a:t>Orin Atlas</a:t>
            </a:r>
          </a:p>
          <a:p>
            <a:pPr marL="115888" defTabSz="914400" fontAlgn="base">
              <a:spcBef>
                <a:spcPct val="0"/>
              </a:spcBef>
              <a:spcAft>
                <a:spcPts val="600"/>
              </a:spcAft>
              <a:defRPr/>
            </a:pPr>
            <a:r>
              <a:rPr lang="en-US" sz="1600" dirty="0">
                <a:solidFill>
                  <a:prstClr val="black"/>
                </a:solidFill>
                <a:cs typeface="Arial" pitchFamily="34" charset="0"/>
              </a:rPr>
              <a:t>Gerald </a:t>
            </a:r>
            <a:r>
              <a:rPr lang="en-US" sz="1600" dirty="0" err="1">
                <a:solidFill>
                  <a:prstClr val="black"/>
                </a:solidFill>
                <a:cs typeface="Arial" pitchFamily="34" charset="0"/>
              </a:rPr>
              <a:t>Hayken</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James  </a:t>
            </a:r>
            <a:r>
              <a:rPr lang="en-US" sz="1600" dirty="0" err="1">
                <a:solidFill>
                  <a:prstClr val="black"/>
                </a:solidFill>
                <a:cs typeface="Arial" pitchFamily="34" charset="0"/>
              </a:rPr>
              <a:t>Sanfillipp</a:t>
            </a:r>
            <a:endParaRPr lang="en-US" sz="1600" dirty="0">
              <a:solidFill>
                <a:prstClr val="black"/>
              </a:solidFill>
              <a:cs typeface="Arial" pitchFamily="34" charset="0"/>
            </a:endParaRPr>
          </a:p>
          <a:p>
            <a:pPr marL="115888" defTabSz="914400" fontAlgn="base">
              <a:spcBef>
                <a:spcPct val="0"/>
              </a:spcBef>
              <a:spcAft>
                <a:spcPts val="600"/>
              </a:spcAft>
              <a:defRPr/>
            </a:pPr>
            <a:endParaRPr lang="en-US" sz="1600" dirty="0">
              <a:solidFill>
                <a:prstClr val="black"/>
              </a:solidFill>
              <a:cs typeface="Arial" pitchFamily="34" charset="0"/>
            </a:endParaRPr>
          </a:p>
          <a:p>
            <a:pPr marL="115888" defTabSz="914400" fontAlgn="base">
              <a:spcBef>
                <a:spcPct val="0"/>
              </a:spcBef>
              <a:spcAft>
                <a:spcPts val="600"/>
              </a:spcAft>
              <a:defRPr/>
            </a:pPr>
            <a:endParaRPr lang="en-US" sz="1600" dirty="0">
              <a:solidFill>
                <a:prstClr val="black"/>
              </a:solidFill>
              <a:cs typeface="Arial" pitchFamily="34" charset="0"/>
            </a:endParaRPr>
          </a:p>
          <a:p>
            <a:pPr marL="115888" defTabSz="914400" fontAlgn="base">
              <a:spcBef>
                <a:spcPct val="0"/>
              </a:spcBef>
              <a:spcAft>
                <a:spcPts val="600"/>
              </a:spcAft>
              <a:defRPr/>
            </a:pPr>
            <a:endParaRPr lang="en-US" sz="1600" dirty="0">
              <a:solidFill>
                <a:prstClr val="black"/>
              </a:solidFill>
              <a:cs typeface="Arial" pitchFamily="34" charset="0"/>
            </a:endParaRPr>
          </a:p>
          <a:p>
            <a:pPr marL="115888" defTabSz="914400" fontAlgn="base">
              <a:spcBef>
                <a:spcPct val="0"/>
              </a:spcBef>
              <a:spcAft>
                <a:spcPts val="600"/>
              </a:spcAft>
              <a:defRPr/>
            </a:pPr>
            <a:endParaRPr lang="en-US" sz="1600" dirty="0">
              <a:solidFill>
                <a:prstClr val="black"/>
              </a:solidFill>
              <a:cs typeface="Arial" pitchFamily="34" charset="0"/>
            </a:endParaRPr>
          </a:p>
          <a:p>
            <a:pPr marL="115888" defTabSz="914400" fontAlgn="base">
              <a:spcBef>
                <a:spcPct val="0"/>
              </a:spcBef>
              <a:spcAft>
                <a:spcPts val="600"/>
              </a:spcAft>
              <a:defRPr/>
            </a:pPr>
            <a:endParaRPr lang="en-US" sz="1600" dirty="0">
              <a:solidFill>
                <a:prstClr val="black"/>
              </a:solidFill>
              <a:cs typeface="Arial" pitchFamily="34" charset="0"/>
            </a:endParaRPr>
          </a:p>
          <a:p>
            <a:pPr marL="115888" defTabSz="914400" fontAlgn="base">
              <a:spcBef>
                <a:spcPct val="0"/>
              </a:spcBef>
              <a:spcAft>
                <a:spcPts val="600"/>
              </a:spcAft>
              <a:defRPr/>
            </a:pPr>
            <a:endParaRPr lang="en-US" sz="1600" dirty="0">
              <a:solidFill>
                <a:prstClr val="black"/>
              </a:solidFill>
              <a:cs typeface="Arial" pitchFamily="34" charset="0"/>
            </a:endParaRPr>
          </a:p>
          <a:p>
            <a:pPr marL="115888" defTabSz="914400" fontAlgn="base">
              <a:spcBef>
                <a:spcPct val="0"/>
              </a:spcBef>
              <a:spcAft>
                <a:spcPts val="600"/>
              </a:spcAft>
              <a:defRPr/>
            </a:pPr>
            <a:endParaRPr lang="en-US" sz="1600" dirty="0">
              <a:solidFill>
                <a:prstClr val="black"/>
              </a:solidFill>
              <a:cs typeface="Arial" pitchFamily="34" charset="0"/>
            </a:endParaRPr>
          </a:p>
          <a:p>
            <a:pPr marL="115888" defTabSz="914400" fontAlgn="base">
              <a:spcBef>
                <a:spcPct val="0"/>
              </a:spcBef>
              <a:spcAft>
                <a:spcPts val="600"/>
              </a:spcAft>
              <a:defRPr/>
            </a:pPr>
            <a:endParaRPr lang="en-US" sz="1600" dirty="0">
              <a:solidFill>
                <a:prstClr val="black"/>
              </a:solidFill>
              <a:cs typeface="Arial" pitchFamily="34" charset="0"/>
            </a:endParaRPr>
          </a:p>
          <a:p>
            <a:pPr marL="115888" defTabSz="914400" fontAlgn="base">
              <a:spcBef>
                <a:spcPct val="0"/>
              </a:spcBef>
              <a:spcAft>
                <a:spcPts val="600"/>
              </a:spcAft>
              <a:defRPr/>
            </a:pPr>
            <a:endParaRPr lang="en-US" sz="1600" dirty="0">
              <a:solidFill>
                <a:prstClr val="black"/>
              </a:solidFill>
              <a:cs typeface="Arial" pitchFamily="34" charset="0"/>
            </a:endParaRPr>
          </a:p>
          <a:p>
            <a:pPr defTabSz="914400" fontAlgn="base">
              <a:spcBef>
                <a:spcPct val="0"/>
              </a:spcBef>
              <a:spcAft>
                <a:spcPts val="600"/>
              </a:spcAft>
              <a:defRPr/>
            </a:pPr>
            <a:endParaRPr lang="en-US" sz="1600" dirty="0">
              <a:solidFill>
                <a:prstClr val="black"/>
              </a:solidFill>
              <a:cs typeface="Arial" pitchFamily="34" charset="0"/>
            </a:endParaRPr>
          </a:p>
          <a:p>
            <a:pPr defTabSz="914400" fontAlgn="base">
              <a:spcBef>
                <a:spcPct val="0"/>
              </a:spcBef>
              <a:spcAft>
                <a:spcPts val="600"/>
              </a:spcAft>
              <a:defRPr/>
            </a:pPr>
            <a:r>
              <a:rPr lang="en-US" sz="1600" b="1" dirty="0">
                <a:solidFill>
                  <a:prstClr val="black"/>
                </a:solidFill>
                <a:cs typeface="Arial" pitchFamily="34" charset="0"/>
              </a:rPr>
              <a:t>Virtua - West Jersey Health System (Marlton)</a:t>
            </a:r>
          </a:p>
          <a:p>
            <a:pPr marL="115888" defTabSz="914400" fontAlgn="base">
              <a:spcBef>
                <a:spcPct val="0"/>
              </a:spcBef>
              <a:spcAft>
                <a:spcPts val="600"/>
              </a:spcAft>
              <a:defRPr/>
            </a:pPr>
            <a:r>
              <a:rPr lang="en-US" sz="1600" dirty="0">
                <a:solidFill>
                  <a:prstClr val="black"/>
                </a:solidFill>
                <a:cs typeface="Arial" pitchFamily="34" charset="0"/>
              </a:rPr>
              <a:t>Jeffrey Daniels</a:t>
            </a:r>
          </a:p>
          <a:p>
            <a:pPr marL="115888" defTabSz="914400" fontAlgn="base">
              <a:spcBef>
                <a:spcPct val="0"/>
              </a:spcBef>
              <a:spcAft>
                <a:spcPts val="600"/>
              </a:spcAft>
              <a:defRPr/>
            </a:pPr>
            <a:r>
              <a:rPr lang="en-US" sz="1600" dirty="0">
                <a:solidFill>
                  <a:prstClr val="black"/>
                </a:solidFill>
                <a:cs typeface="Arial" pitchFamily="34" charset="0"/>
              </a:rPr>
              <a:t>Robert Greenleaf</a:t>
            </a:r>
          </a:p>
          <a:p>
            <a:pPr marL="115888" defTabSz="914400" fontAlgn="base">
              <a:spcBef>
                <a:spcPct val="0"/>
              </a:spcBef>
              <a:spcAft>
                <a:spcPts val="600"/>
              </a:spcAft>
              <a:defRPr/>
            </a:pPr>
            <a:r>
              <a:rPr lang="en-US" sz="1600" dirty="0">
                <a:solidFill>
                  <a:prstClr val="black"/>
                </a:solidFill>
                <a:cs typeface="Arial" pitchFamily="34" charset="0"/>
              </a:rPr>
              <a:t>Michael </a:t>
            </a:r>
            <a:r>
              <a:rPr lang="en-US" sz="1600" dirty="0" err="1">
                <a:solidFill>
                  <a:prstClr val="black"/>
                </a:solidFill>
                <a:cs typeface="Arial" pitchFamily="34" charset="0"/>
              </a:rPr>
              <a:t>Harrer</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Michael Levy</a:t>
            </a:r>
          </a:p>
          <a:p>
            <a:pPr marL="115888" defTabSz="914400" fontAlgn="base">
              <a:spcBef>
                <a:spcPct val="0"/>
              </a:spcBef>
              <a:spcAft>
                <a:spcPts val="600"/>
              </a:spcAft>
              <a:defRPr/>
            </a:pPr>
            <a:r>
              <a:rPr lang="en-US" sz="1600" dirty="0">
                <a:solidFill>
                  <a:prstClr val="black"/>
                </a:solidFill>
                <a:cs typeface="Arial" pitchFamily="34" charset="0"/>
              </a:rPr>
              <a:t>Todd </a:t>
            </a:r>
            <a:r>
              <a:rPr lang="en-US" sz="1600" dirty="0" err="1">
                <a:solidFill>
                  <a:prstClr val="black"/>
                </a:solidFill>
                <a:cs typeface="Arial" pitchFamily="34" charset="0"/>
              </a:rPr>
              <a:t>Lipschults</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Thomas O'Dowd</a:t>
            </a:r>
          </a:p>
          <a:p>
            <a:pPr marL="115888" defTabSz="914400" fontAlgn="base">
              <a:spcBef>
                <a:spcPct val="0"/>
              </a:spcBef>
              <a:spcAft>
                <a:spcPts val="600"/>
              </a:spcAft>
              <a:defRPr/>
            </a:pPr>
            <a:r>
              <a:rPr lang="en-US" sz="1600" dirty="0">
                <a:solidFill>
                  <a:prstClr val="black"/>
                </a:solidFill>
                <a:cs typeface="Arial" pitchFamily="34" charset="0"/>
              </a:rPr>
              <a:t>Joan O'Shea</a:t>
            </a:r>
          </a:p>
          <a:p>
            <a:pPr marL="115888" defTabSz="914400" fontAlgn="base">
              <a:spcBef>
                <a:spcPct val="0"/>
              </a:spcBef>
              <a:spcAft>
                <a:spcPts val="600"/>
              </a:spcAft>
              <a:defRPr/>
            </a:pPr>
            <a:r>
              <a:rPr lang="en-US" sz="1600" dirty="0">
                <a:solidFill>
                  <a:prstClr val="black"/>
                </a:solidFill>
                <a:cs typeface="Arial" pitchFamily="34" charset="0"/>
              </a:rPr>
              <a:t>Mark Reiner</a:t>
            </a:r>
          </a:p>
          <a:p>
            <a:pPr marL="115888" defTabSz="914400" fontAlgn="base">
              <a:spcBef>
                <a:spcPct val="0"/>
              </a:spcBef>
              <a:spcAft>
                <a:spcPts val="600"/>
              </a:spcAft>
              <a:defRPr/>
            </a:pPr>
            <a:r>
              <a:rPr lang="en-US" sz="1600" dirty="0">
                <a:solidFill>
                  <a:prstClr val="black"/>
                </a:solidFill>
                <a:cs typeface="Arial" pitchFamily="34" charset="0"/>
              </a:rPr>
              <a:t>Craig Rosen</a:t>
            </a:r>
          </a:p>
          <a:p>
            <a:pPr marL="115888" defTabSz="914400" fontAlgn="base">
              <a:spcBef>
                <a:spcPct val="0"/>
              </a:spcBef>
              <a:spcAft>
                <a:spcPts val="600"/>
              </a:spcAft>
              <a:defRPr/>
            </a:pPr>
            <a:r>
              <a:rPr lang="en-US" sz="1600" dirty="0">
                <a:solidFill>
                  <a:prstClr val="black"/>
                </a:solidFill>
                <a:cs typeface="Arial" pitchFamily="34" charset="0"/>
              </a:rPr>
              <a:t>Larry Rosenberg</a:t>
            </a:r>
          </a:p>
          <a:p>
            <a:pPr marL="115888" defTabSz="914400" fontAlgn="base">
              <a:spcBef>
                <a:spcPct val="0"/>
              </a:spcBef>
              <a:spcAft>
                <a:spcPts val="600"/>
              </a:spcAft>
              <a:defRPr/>
            </a:pPr>
            <a:r>
              <a:rPr lang="en-US" sz="1600" dirty="0">
                <a:solidFill>
                  <a:prstClr val="black"/>
                </a:solidFill>
                <a:cs typeface="Arial" pitchFamily="34" charset="0"/>
              </a:rPr>
              <a:t>Tariq Siddiqi</a:t>
            </a:r>
          </a:p>
          <a:p>
            <a:pPr marL="115888" defTabSz="914400" fontAlgn="base">
              <a:spcBef>
                <a:spcPct val="0"/>
              </a:spcBef>
              <a:spcAft>
                <a:spcPts val="600"/>
              </a:spcAft>
              <a:defRPr/>
            </a:pPr>
            <a:r>
              <a:rPr lang="en-US" sz="1600" dirty="0">
                <a:solidFill>
                  <a:prstClr val="black"/>
                </a:solidFill>
                <a:cs typeface="Arial" pitchFamily="34" charset="0"/>
              </a:rPr>
              <a:t>Mark Sobel</a:t>
            </a:r>
          </a:p>
          <a:p>
            <a:pPr marL="115888" defTabSz="914400" fontAlgn="base">
              <a:spcBef>
                <a:spcPct val="0"/>
              </a:spcBef>
              <a:spcAft>
                <a:spcPts val="600"/>
              </a:spcAft>
              <a:defRPr/>
            </a:pPr>
            <a:r>
              <a:rPr lang="en-US" sz="1600" dirty="0">
                <a:solidFill>
                  <a:prstClr val="black"/>
                </a:solidFill>
                <a:cs typeface="Arial" pitchFamily="34" charset="0"/>
              </a:rPr>
              <a:t>Merrick </a:t>
            </a:r>
            <a:r>
              <a:rPr lang="en-US" sz="1600" dirty="0" err="1">
                <a:solidFill>
                  <a:prstClr val="black"/>
                </a:solidFill>
                <a:cs typeface="Arial" pitchFamily="34" charset="0"/>
              </a:rPr>
              <a:t>Wetzler</a:t>
            </a:r>
            <a:endParaRPr lang="en-US" sz="1600" dirty="0">
              <a:solidFill>
                <a:prstClr val="black"/>
              </a:solidFill>
              <a:cs typeface="Arial" pitchFamily="34" charset="0"/>
            </a:endParaRPr>
          </a:p>
        </p:txBody>
      </p:sp>
      <p:sp>
        <p:nvSpPr>
          <p:cNvPr id="6"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rmAutofit fontScale="90000"/>
          </a:bodyPr>
          <a:lstStyle/>
          <a:p>
            <a:pPr eaLnBrk="1" hangingPunct="1">
              <a:defRPr/>
            </a:pPr>
            <a:r>
              <a:rPr lang="en-US" altLang="en-US" sz="3300" dirty="0"/>
              <a:t>BDC </a:t>
            </a:r>
            <a:r>
              <a:rPr lang="en-US" sz="3300" dirty="0"/>
              <a:t>Hospital and Specialists Match</a:t>
            </a:r>
            <a:endParaRPr lang="en-US" altLang="en-US" sz="3300" dirty="0"/>
          </a:p>
        </p:txBody>
      </p:sp>
    </p:spTree>
    <p:extLst>
      <p:ext uri="{BB962C8B-B14F-4D97-AF65-F5344CB8AC3E}">
        <p14:creationId xmlns:p14="http://schemas.microsoft.com/office/powerpoint/2010/main" val="361769811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body" idx="1"/>
          </p:nvPr>
        </p:nvSpPr>
        <p:spPr>
          <a:xfrm>
            <a:off x="914400" y="1371600"/>
            <a:ext cx="5486400" cy="457200"/>
          </a:xfrm>
        </p:spPr>
        <p:txBody>
          <a:bodyPr lIns="0" tIns="0" anchor="t"/>
          <a:lstStyle/>
          <a:p>
            <a:pPr marL="0" lvl="1" indent="0" eaLnBrk="1" hangingPunct="1">
              <a:spcBef>
                <a:spcPct val="0"/>
              </a:spcBef>
              <a:buClr>
                <a:schemeClr val="accent1"/>
              </a:buClr>
              <a:buFont typeface="Arial" pitchFamily="34" charset="0"/>
              <a:buNone/>
              <a:defRPr/>
            </a:pPr>
            <a:r>
              <a:rPr lang="en-US" altLang="en-US" sz="2800" b="1" dirty="0">
                <a:solidFill>
                  <a:srgbClr val="0070C0"/>
                </a:solidFill>
              </a:rPr>
              <a:t>Transplants</a:t>
            </a:r>
          </a:p>
          <a:p>
            <a:pPr marL="463550" lvl="1" indent="0" eaLnBrk="1" hangingPunct="1">
              <a:spcBef>
                <a:spcPct val="0"/>
              </a:spcBef>
              <a:buClr>
                <a:schemeClr val="accent1"/>
              </a:buClr>
              <a:buFont typeface="Arial" pitchFamily="34" charset="0"/>
              <a:buNone/>
              <a:defRPr/>
            </a:pPr>
            <a:endParaRPr lang="en-US" altLang="en-US" sz="2800" b="1" dirty="0">
              <a:solidFill>
                <a:srgbClr val="0070C0"/>
              </a:solidFill>
            </a:endParaRPr>
          </a:p>
        </p:txBody>
      </p:sp>
      <p:sp>
        <p:nvSpPr>
          <p:cNvPr id="6" name="TextBox 5"/>
          <p:cNvSpPr txBox="1"/>
          <p:nvPr/>
        </p:nvSpPr>
        <p:spPr>
          <a:xfrm>
            <a:off x="914400" y="1905000"/>
            <a:ext cx="7315200" cy="2600325"/>
          </a:xfrm>
          <a:prstGeom prst="rect">
            <a:avLst/>
          </a:prstGeom>
          <a:noFill/>
        </p:spPr>
        <p:txBody>
          <a:bodyPr>
            <a:spAutoFit/>
          </a:bodyPr>
          <a:lstStyle/>
          <a:p>
            <a:pPr defTabSz="914400" fontAlgn="base">
              <a:spcBef>
                <a:spcPct val="0"/>
              </a:spcBef>
              <a:spcAft>
                <a:spcPts val="600"/>
              </a:spcAft>
              <a:defRPr/>
            </a:pPr>
            <a:r>
              <a:rPr lang="en-US" sz="1600" b="1" dirty="0">
                <a:solidFill>
                  <a:prstClr val="black"/>
                </a:solidFill>
                <a:cs typeface="Arial" pitchFamily="34" charset="0"/>
              </a:rPr>
              <a:t>Hackensack University Medical Center</a:t>
            </a:r>
          </a:p>
          <a:p>
            <a:pPr marL="115888" defTabSz="914400" fontAlgn="base">
              <a:spcBef>
                <a:spcPct val="0"/>
              </a:spcBef>
              <a:spcAft>
                <a:spcPts val="600"/>
              </a:spcAft>
              <a:defRPr/>
            </a:pPr>
            <a:r>
              <a:rPr lang="en-US" sz="1600" dirty="0">
                <a:solidFill>
                  <a:prstClr val="black"/>
                </a:solidFill>
                <a:cs typeface="Arial" pitchFamily="34" charset="0"/>
              </a:rPr>
              <a:t>Michele Donato</a:t>
            </a:r>
          </a:p>
          <a:p>
            <a:pPr marL="115888" defTabSz="914400" fontAlgn="base">
              <a:spcBef>
                <a:spcPct val="0"/>
              </a:spcBef>
              <a:spcAft>
                <a:spcPts val="600"/>
              </a:spcAft>
              <a:defRPr/>
            </a:pPr>
            <a:r>
              <a:rPr lang="en-US" sz="1600" dirty="0">
                <a:solidFill>
                  <a:prstClr val="black"/>
                </a:solidFill>
                <a:cs typeface="Arial" pitchFamily="34" charset="0"/>
              </a:rPr>
              <a:t>Alfred  </a:t>
            </a:r>
            <a:r>
              <a:rPr lang="en-US" sz="1600" dirty="0" err="1">
                <a:solidFill>
                  <a:prstClr val="black"/>
                </a:solidFill>
                <a:cs typeface="Arial" pitchFamily="34" charset="0"/>
              </a:rPr>
              <a:t>Gillio</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Jennifer </a:t>
            </a:r>
            <a:r>
              <a:rPr lang="en-US" sz="1600" dirty="0" err="1">
                <a:solidFill>
                  <a:prstClr val="black"/>
                </a:solidFill>
                <a:cs typeface="Arial" pitchFamily="34" charset="0"/>
              </a:rPr>
              <a:t>Krajewski</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Andrew </a:t>
            </a:r>
            <a:r>
              <a:rPr lang="en-US" sz="1600" dirty="0" err="1">
                <a:solidFill>
                  <a:prstClr val="black"/>
                </a:solidFill>
                <a:cs typeface="Arial" pitchFamily="34" charset="0"/>
              </a:rPr>
              <a:t>Pecora</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Scott Rowley</a:t>
            </a:r>
          </a:p>
          <a:p>
            <a:pPr marL="115888" defTabSz="914400" fontAlgn="base">
              <a:spcBef>
                <a:spcPct val="0"/>
              </a:spcBef>
              <a:spcAft>
                <a:spcPts val="600"/>
              </a:spcAft>
              <a:defRPr/>
            </a:pPr>
            <a:r>
              <a:rPr lang="en-US" sz="1600" dirty="0">
                <a:solidFill>
                  <a:prstClr val="black"/>
                </a:solidFill>
                <a:cs typeface="Arial" pitchFamily="34" charset="0"/>
              </a:rPr>
              <a:t>Allen </a:t>
            </a:r>
            <a:r>
              <a:rPr lang="en-US" sz="1600" dirty="0" err="1">
                <a:solidFill>
                  <a:prstClr val="black"/>
                </a:solidFill>
                <a:cs typeface="Arial" pitchFamily="34" charset="0"/>
              </a:rPr>
              <a:t>Skarbnik</a:t>
            </a:r>
            <a:endParaRPr lang="en-US" sz="1600" dirty="0">
              <a:solidFill>
                <a:prstClr val="black"/>
              </a:solidFill>
              <a:cs typeface="Arial" pitchFamily="34" charset="0"/>
            </a:endParaRPr>
          </a:p>
          <a:p>
            <a:pPr marL="115888" defTabSz="914400" fontAlgn="base">
              <a:spcBef>
                <a:spcPct val="0"/>
              </a:spcBef>
              <a:spcAft>
                <a:spcPts val="600"/>
              </a:spcAft>
              <a:defRPr/>
            </a:pPr>
            <a:r>
              <a:rPr lang="en-US" sz="1600" dirty="0">
                <a:solidFill>
                  <a:prstClr val="black"/>
                </a:solidFill>
                <a:cs typeface="Arial" pitchFamily="34" charset="0"/>
              </a:rPr>
              <a:t>David  </a:t>
            </a:r>
            <a:r>
              <a:rPr lang="en-US" sz="1600" dirty="0" err="1">
                <a:solidFill>
                  <a:prstClr val="black"/>
                </a:solidFill>
                <a:cs typeface="Arial" pitchFamily="34" charset="0"/>
              </a:rPr>
              <a:t>Vesole</a:t>
            </a:r>
            <a:endParaRPr lang="en-US" sz="1600" dirty="0">
              <a:solidFill>
                <a:prstClr val="black"/>
              </a:solidFill>
              <a:cs typeface="Arial" pitchFamily="34" charset="0"/>
            </a:endParaRPr>
          </a:p>
        </p:txBody>
      </p:sp>
      <p:sp>
        <p:nvSpPr>
          <p:cNvPr id="7"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rmAutofit fontScale="90000"/>
          </a:bodyPr>
          <a:lstStyle/>
          <a:p>
            <a:pPr eaLnBrk="1" hangingPunct="1">
              <a:defRPr/>
            </a:pPr>
            <a:r>
              <a:rPr lang="en-US" altLang="en-US" sz="3300" dirty="0"/>
              <a:t>BDC </a:t>
            </a:r>
            <a:r>
              <a:rPr lang="en-US" sz="3300" dirty="0"/>
              <a:t>Hospital and Specialists Match</a:t>
            </a:r>
            <a:endParaRPr lang="en-US" altLang="en-US" sz="3300" dirty="0"/>
          </a:p>
        </p:txBody>
      </p:sp>
    </p:spTree>
    <p:extLst>
      <p:ext uri="{BB962C8B-B14F-4D97-AF65-F5344CB8AC3E}">
        <p14:creationId xmlns:p14="http://schemas.microsoft.com/office/powerpoint/2010/main" val="40164692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339975" y="1598613"/>
            <a:ext cx="5508625"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0"/>
              </a:spcBef>
              <a:spcAft>
                <a:spcPct val="0"/>
              </a:spcAft>
              <a:defRPr sz="2800">
                <a:solidFill>
                  <a:schemeClr val="tx1"/>
                </a:solidFill>
                <a:latin typeface="Arial" pitchFamily="34" charset="0"/>
              </a:defRPr>
            </a:lvl6pPr>
            <a:lvl7pPr marL="2971800" indent="-228600" algn="ctr" eaLnBrk="0" fontAlgn="base" hangingPunct="0">
              <a:spcBef>
                <a:spcPct val="0"/>
              </a:spcBef>
              <a:spcAft>
                <a:spcPct val="0"/>
              </a:spcAft>
              <a:defRPr sz="2800">
                <a:solidFill>
                  <a:schemeClr val="tx1"/>
                </a:solidFill>
                <a:latin typeface="Arial" pitchFamily="34" charset="0"/>
              </a:defRPr>
            </a:lvl7pPr>
            <a:lvl8pPr marL="3429000" indent="-228600" algn="ctr" eaLnBrk="0" fontAlgn="base" hangingPunct="0">
              <a:spcBef>
                <a:spcPct val="0"/>
              </a:spcBef>
              <a:spcAft>
                <a:spcPct val="0"/>
              </a:spcAft>
              <a:defRPr sz="2800">
                <a:solidFill>
                  <a:schemeClr val="tx1"/>
                </a:solidFill>
                <a:latin typeface="Arial" pitchFamily="34" charset="0"/>
              </a:defRPr>
            </a:lvl8pPr>
            <a:lvl9pPr marL="3886200" indent="-228600" algn="ctr" eaLnBrk="0" fontAlgn="base" hangingPunct="0">
              <a:spcBef>
                <a:spcPct val="0"/>
              </a:spcBef>
              <a:spcAft>
                <a:spcPct val="0"/>
              </a:spcAft>
              <a:defRPr sz="2800">
                <a:solidFill>
                  <a:schemeClr val="tx1"/>
                </a:solidFill>
                <a:latin typeface="Arial" pitchFamily="34" charset="0"/>
              </a:defRPr>
            </a:lvl9pPr>
          </a:lstStyle>
          <a:p>
            <a:pPr defTabSz="914400">
              <a:spcBef>
                <a:spcPct val="50000"/>
              </a:spcBef>
              <a:defRPr/>
            </a:pPr>
            <a:r>
              <a:rPr lang="en-US" sz="8000" dirty="0">
                <a:solidFill>
                  <a:srgbClr val="0070C0"/>
                </a:solidFill>
                <a:latin typeface="Calibri"/>
                <a:cs typeface="Arial" pitchFamily="34" charset="0"/>
              </a:rPr>
              <a:t>Questions:</a:t>
            </a:r>
          </a:p>
          <a:p>
            <a:pPr marL="917575" indent="-571500" defTabSz="914400">
              <a:spcBef>
                <a:spcPct val="50000"/>
              </a:spcBef>
              <a:buFont typeface="Arial" panose="020B0604020202020204" pitchFamily="34" charset="0"/>
              <a:buChar char="•"/>
              <a:defRPr/>
            </a:pPr>
            <a:r>
              <a:rPr lang="en-US" sz="4400" i="1" dirty="0">
                <a:solidFill>
                  <a:srgbClr val="0070C0"/>
                </a:solidFill>
                <a:latin typeface="Calibri"/>
                <a:cs typeface="Arial" pitchFamily="34" charset="0"/>
              </a:rPr>
              <a:t>You ask …</a:t>
            </a:r>
          </a:p>
          <a:p>
            <a:pPr marL="917575" indent="-571500" defTabSz="914400">
              <a:spcBef>
                <a:spcPct val="50000"/>
              </a:spcBef>
              <a:buFont typeface="Arial" panose="020B0604020202020204" pitchFamily="34" charset="0"/>
              <a:buChar char="•"/>
              <a:defRPr/>
            </a:pPr>
            <a:r>
              <a:rPr lang="en-US" sz="4400" i="1" dirty="0">
                <a:solidFill>
                  <a:srgbClr val="0070C0"/>
                </a:solidFill>
                <a:latin typeface="Calibri"/>
                <a:cs typeface="Arial" pitchFamily="34" charset="0"/>
              </a:rPr>
              <a:t>We’ll answer.</a:t>
            </a:r>
          </a:p>
        </p:txBody>
      </p:sp>
    </p:spTree>
    <p:extLst>
      <p:ext uri="{BB962C8B-B14F-4D97-AF65-F5344CB8AC3E}">
        <p14:creationId xmlns:p14="http://schemas.microsoft.com/office/powerpoint/2010/main" val="362920166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bwMode="auto">
          <a:xfrm>
            <a:off x="304800" y="304800"/>
            <a:ext cx="8610600" cy="457200"/>
          </a:xfrm>
        </p:spPr>
        <p:txBody>
          <a:bodyPr wrap="square" lIns="91440" tIns="0" rIns="0" bIns="0" numCol="1" anchor="t" anchorCtr="0" compatLnSpc="1">
            <a:prstTxWarp prst="textNoShape">
              <a:avLst/>
            </a:prstTxWarp>
            <a:noAutofit/>
          </a:bodyPr>
          <a:lstStyle/>
          <a:p>
            <a:pPr>
              <a:defRPr/>
            </a:pPr>
            <a:r>
              <a:rPr lang="en-US" altLang="en-US" sz="3000" dirty="0"/>
              <a:t>Contact information</a:t>
            </a:r>
          </a:p>
        </p:txBody>
      </p:sp>
      <p:sp>
        <p:nvSpPr>
          <p:cNvPr id="37891" name="TextBox 5"/>
          <p:cNvSpPr txBox="1">
            <a:spLocks noChangeArrowheads="1"/>
          </p:cNvSpPr>
          <p:nvPr/>
        </p:nvSpPr>
        <p:spPr bwMode="auto">
          <a:xfrm>
            <a:off x="3200400" y="5816600"/>
            <a:ext cx="594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400">
                <a:solidFill>
                  <a:schemeClr val="tx1"/>
                </a:solidFill>
                <a:latin typeface="Calibri" pitchFamily="34" charset="0"/>
              </a:defRPr>
            </a:lvl4pPr>
            <a:lvl5pPr marL="2057400" indent="-228600" eaLnBrk="0" hangingPunct="0">
              <a:spcBef>
                <a:spcPct val="20000"/>
              </a:spcBef>
              <a:buFont typeface="Arial" pitchFamily="34" charset="0"/>
              <a:buChar char="»"/>
              <a:defRPr sz="24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400">
                <a:solidFill>
                  <a:schemeClr val="tx1"/>
                </a:solidFill>
                <a:latin typeface="Calibri" pitchFamily="34" charset="0"/>
              </a:defRPr>
            </a:lvl9pPr>
          </a:lstStyle>
          <a:p>
            <a:pPr defTabSz="914400" eaLnBrk="1" fontAlgn="base" hangingPunct="1">
              <a:spcBef>
                <a:spcPct val="0"/>
              </a:spcBef>
              <a:spcAft>
                <a:spcPct val="0"/>
              </a:spcAft>
              <a:buFontTx/>
              <a:buNone/>
            </a:pPr>
            <a:r>
              <a:rPr lang="en-US" altLang="en-US" sz="800">
                <a:solidFill>
                  <a:prstClr val="black"/>
                </a:solidFill>
                <a:latin typeface="Avenir Light"/>
                <a:ea typeface="Avenir Light"/>
                <a:cs typeface="Avenir Light"/>
              </a:rPr>
              <a:t>Horizon Blue Cross Blue Shield of New Jersey is an independent licensee of the Blue Cross and Blue Shield Association. </a:t>
            </a:r>
            <a:br>
              <a:rPr lang="en-US" altLang="en-US" sz="800">
                <a:solidFill>
                  <a:prstClr val="black"/>
                </a:solidFill>
                <a:latin typeface="Avenir Light"/>
                <a:ea typeface="Avenir Light"/>
                <a:cs typeface="Avenir Light"/>
              </a:rPr>
            </a:br>
            <a:r>
              <a:rPr lang="en-US" altLang="en-US" sz="800">
                <a:solidFill>
                  <a:prstClr val="black"/>
                </a:solidFill>
                <a:latin typeface="Avenir Light"/>
                <a:ea typeface="Avenir Light"/>
                <a:cs typeface="Avenir Light"/>
              </a:rPr>
              <a:t>The Blue Cross® and Blue Shield® names and symbols are registered marks of the Blue Cross and Blue Shield Association. </a:t>
            </a:r>
            <a:br>
              <a:rPr lang="en-US" altLang="en-US" sz="800">
                <a:solidFill>
                  <a:prstClr val="black"/>
                </a:solidFill>
                <a:latin typeface="Avenir Light"/>
                <a:ea typeface="Avenir Light"/>
                <a:cs typeface="Avenir Light"/>
              </a:rPr>
            </a:br>
            <a:r>
              <a:rPr lang="en-US" altLang="en-US" sz="800">
                <a:solidFill>
                  <a:prstClr val="black"/>
                </a:solidFill>
                <a:latin typeface="Avenir Light"/>
                <a:ea typeface="Avenir Light"/>
                <a:cs typeface="Avenir Light"/>
              </a:rPr>
              <a:t>The Horizon® name and symbols are registered marks of Horizon Blue Cross Blue Shield of New Jersey. </a:t>
            </a:r>
            <a:br>
              <a:rPr lang="en-US" altLang="en-US" sz="800">
                <a:solidFill>
                  <a:prstClr val="black"/>
                </a:solidFill>
                <a:latin typeface="Avenir Light"/>
                <a:ea typeface="Avenir Light"/>
                <a:cs typeface="Avenir Light"/>
              </a:rPr>
            </a:br>
            <a:r>
              <a:rPr lang="en-US" altLang="en-US" sz="800">
                <a:solidFill>
                  <a:prstClr val="black"/>
                </a:solidFill>
                <a:latin typeface="Avenir Light"/>
                <a:ea typeface="Avenir Light"/>
                <a:cs typeface="Avenir Light"/>
              </a:rPr>
              <a:t>© 2018 Horizon Blue Cross Blue Shield of New Jersey. Three Penn Plaza East, Newark, New Jersey 07105.</a:t>
            </a:r>
          </a:p>
        </p:txBody>
      </p:sp>
      <p:sp>
        <p:nvSpPr>
          <p:cNvPr id="2" name="Rectangle 1"/>
          <p:cNvSpPr/>
          <p:nvPr/>
        </p:nvSpPr>
        <p:spPr>
          <a:xfrm>
            <a:off x="1143000" y="2057400"/>
            <a:ext cx="7162800" cy="2738438"/>
          </a:xfrm>
          <a:prstGeom prst="rect">
            <a:avLst/>
          </a:prstGeom>
        </p:spPr>
        <p:txBody>
          <a:bodyPr>
            <a:spAutoFit/>
          </a:bodyPr>
          <a:lstStyle/>
          <a:p>
            <a:pPr defTabSz="914400" fontAlgn="base">
              <a:lnSpc>
                <a:spcPct val="150000"/>
              </a:lnSpc>
              <a:spcBef>
                <a:spcPct val="0"/>
              </a:spcBef>
              <a:spcAft>
                <a:spcPts val="2400"/>
              </a:spcAft>
              <a:tabLst>
                <a:tab pos="1143000" algn="l"/>
              </a:tabLst>
              <a:defRPr/>
            </a:pPr>
            <a:r>
              <a:rPr lang="en-US" altLang="en-US" sz="3200" dirty="0">
                <a:solidFill>
                  <a:srgbClr val="0070C0"/>
                </a:solidFill>
                <a:cs typeface="Arial" pitchFamily="34" charset="0"/>
              </a:rPr>
              <a:t>Michelle Merchant</a:t>
            </a:r>
            <a:br>
              <a:rPr lang="en-US" altLang="en-US" sz="3200" dirty="0">
                <a:solidFill>
                  <a:srgbClr val="0070C0"/>
                </a:solidFill>
                <a:cs typeface="Arial" pitchFamily="34" charset="0"/>
              </a:rPr>
            </a:br>
            <a:r>
              <a:rPr lang="en-US" altLang="en-US" sz="2400" dirty="0">
                <a:solidFill>
                  <a:srgbClr val="0070C0"/>
                </a:solidFill>
                <a:cs typeface="Arial" pitchFamily="34" charset="0"/>
              </a:rPr>
              <a:t>Manager of Hospital Relations, Horizon BCBSNJ</a:t>
            </a:r>
          </a:p>
          <a:p>
            <a:pPr marL="228600" defTabSz="914400" fontAlgn="base">
              <a:spcBef>
                <a:spcPct val="0"/>
              </a:spcBef>
              <a:spcAft>
                <a:spcPts val="2400"/>
              </a:spcAft>
              <a:tabLst>
                <a:tab pos="1371600" algn="l"/>
              </a:tabLst>
              <a:defRPr/>
            </a:pPr>
            <a:r>
              <a:rPr lang="en-US" altLang="en-US" sz="2400" dirty="0">
                <a:solidFill>
                  <a:srgbClr val="0070C0"/>
                </a:solidFill>
                <a:cs typeface="Arial" pitchFamily="34" charset="0"/>
              </a:rPr>
              <a:t>Phone:	</a:t>
            </a:r>
            <a:r>
              <a:rPr lang="en-US" altLang="en-US" sz="2400" b="1" dirty="0">
                <a:solidFill>
                  <a:srgbClr val="0070C0"/>
                </a:solidFill>
                <a:cs typeface="Arial" pitchFamily="34" charset="0"/>
              </a:rPr>
              <a:t>1-973-466-4048</a:t>
            </a:r>
          </a:p>
          <a:p>
            <a:pPr marL="228600" defTabSz="914400" fontAlgn="base">
              <a:spcBef>
                <a:spcPct val="0"/>
              </a:spcBef>
              <a:spcAft>
                <a:spcPts val="600"/>
              </a:spcAft>
              <a:tabLst>
                <a:tab pos="1371600" algn="l"/>
              </a:tabLst>
              <a:defRPr/>
            </a:pPr>
            <a:r>
              <a:rPr lang="en-US" altLang="en-US" sz="2400" dirty="0">
                <a:solidFill>
                  <a:srgbClr val="0070C0"/>
                </a:solidFill>
                <a:cs typeface="Arial" pitchFamily="34" charset="0"/>
              </a:rPr>
              <a:t>Email:	michelle_merchant@horizonblue.com</a:t>
            </a:r>
          </a:p>
        </p:txBody>
      </p:sp>
    </p:spTree>
    <p:extLst>
      <p:ext uri="{BB962C8B-B14F-4D97-AF65-F5344CB8AC3E}">
        <p14:creationId xmlns:p14="http://schemas.microsoft.com/office/powerpoint/2010/main" val="1687003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552450"/>
          </a:xfrm>
        </p:spPr>
        <p:txBody>
          <a:bodyPr/>
          <a:lstStyle/>
          <a:p>
            <a:pPr algn="l"/>
            <a:r>
              <a:rPr lang="en-US" sz="2200" kern="0" dirty="0">
                <a:solidFill>
                  <a:schemeClr val="bg1"/>
                </a:solidFill>
                <a:latin typeface="Avenir Heavy"/>
                <a:ea typeface="+mn-ea"/>
                <a:cs typeface="Avenir Heavy"/>
              </a:rPr>
              <a:t>Policy Details</a:t>
            </a:r>
          </a:p>
        </p:txBody>
      </p:sp>
      <p:sp>
        <p:nvSpPr>
          <p:cNvPr id="3" name="Content Placeholder 2"/>
          <p:cNvSpPr>
            <a:spLocks noGrp="1"/>
          </p:cNvSpPr>
          <p:nvPr>
            <p:ph idx="1"/>
          </p:nvPr>
        </p:nvSpPr>
        <p:spPr>
          <a:xfrm>
            <a:off x="457199" y="1457324"/>
            <a:ext cx="8436429" cy="4724401"/>
          </a:xfrm>
        </p:spPr>
        <p:txBody>
          <a:bodyPr/>
          <a:lstStyle/>
          <a:p>
            <a:pPr marL="0" indent="0">
              <a:buNone/>
            </a:pPr>
            <a:endParaRPr lang="en-US" sz="2000" kern="0" dirty="0">
              <a:latin typeface="Avenir Heavy"/>
              <a:cs typeface="Avenir Heavy"/>
            </a:endParaRPr>
          </a:p>
          <a:p>
            <a:pPr marL="0" indent="0">
              <a:buNone/>
            </a:pPr>
            <a:endParaRPr lang="en-US" sz="2000" kern="0" dirty="0">
              <a:latin typeface="Avenir Heavy"/>
              <a:cs typeface="Avenir Heavy"/>
            </a:endParaRPr>
          </a:p>
        </p:txBody>
      </p:sp>
      <p:graphicFrame>
        <p:nvGraphicFramePr>
          <p:cNvPr id="4" name="Table 3"/>
          <p:cNvGraphicFramePr>
            <a:graphicFrameLocks noGrp="1"/>
          </p:cNvGraphicFramePr>
          <p:nvPr>
            <p:extLst>
              <p:ext uri="{D42A27DB-BD31-4B8C-83A1-F6EECF244321}">
                <p14:modId xmlns:p14="http://schemas.microsoft.com/office/powerpoint/2010/main" val="185939544"/>
              </p:ext>
            </p:extLst>
          </p:nvPr>
        </p:nvGraphicFramePr>
        <p:xfrm>
          <a:off x="390088" y="1354928"/>
          <a:ext cx="8462814" cy="4759452"/>
        </p:xfrm>
        <a:graphic>
          <a:graphicData uri="http://schemas.openxmlformats.org/drawingml/2006/table">
            <a:tbl>
              <a:tblPr firstRow="1" firstCol="1" bandRow="1">
                <a:tableStyleId>{5C22544A-7EE6-4342-B048-85BDC9FD1C3A}</a:tableStyleId>
              </a:tblPr>
              <a:tblGrid>
                <a:gridCol w="2336334">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tblGrid>
              <a:tr h="365760">
                <a:tc>
                  <a:txBody>
                    <a:bodyPr/>
                    <a:lstStyle/>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52754" marR="52754" marT="0" marB="0" anchor="ctr">
                    <a:solidFill>
                      <a:schemeClr val="bg1"/>
                    </a:solidFill>
                  </a:tcPr>
                </a:tc>
                <a:tc>
                  <a:txBody>
                    <a:bodyPr/>
                    <a:lstStyle/>
                    <a:p>
                      <a:pPr marL="0" marR="0" algn="ctr">
                        <a:lnSpc>
                          <a:spcPct val="115000"/>
                        </a:lnSpc>
                        <a:spcBef>
                          <a:spcPts val="0"/>
                        </a:spcBef>
                        <a:spcAft>
                          <a:spcPts val="0"/>
                        </a:spcAft>
                      </a:pPr>
                      <a:r>
                        <a:rPr lang="en-US" sz="1050" b="1" kern="1200" dirty="0">
                          <a:solidFill>
                            <a:schemeClr val="lt1"/>
                          </a:solidFill>
                          <a:effectLst/>
                          <a:latin typeface="Arial Narrow" panose="020B0606020202030204" pitchFamily="34" charset="0"/>
                          <a:ea typeface="+mn-ea"/>
                          <a:cs typeface="+mn-cs"/>
                        </a:rPr>
                        <a:t>infliximab</a:t>
                      </a:r>
                    </a:p>
                  </a:txBody>
                  <a:tcPr marL="52754" marR="52754"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kern="1200" dirty="0">
                          <a:solidFill>
                            <a:schemeClr val="lt1"/>
                          </a:solidFill>
                          <a:effectLst/>
                          <a:latin typeface="Arial Narrow" panose="020B0606020202030204" pitchFamily="34" charset="0"/>
                          <a:ea typeface="+mn-ea"/>
                          <a:cs typeface="+mn-cs"/>
                        </a:rPr>
                        <a:t>tocilizumab</a:t>
                      </a:r>
                    </a:p>
                  </a:txBody>
                  <a:tcPr marL="52754" marR="52754"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kern="1200" dirty="0" err="1">
                          <a:solidFill>
                            <a:schemeClr val="lt1"/>
                          </a:solidFill>
                          <a:effectLst/>
                          <a:latin typeface="Arial Narrow" panose="020B0606020202030204" pitchFamily="34" charset="0"/>
                          <a:ea typeface="+mn-ea"/>
                          <a:cs typeface="+mn-cs"/>
                        </a:rPr>
                        <a:t>certolizumab</a:t>
                      </a:r>
                      <a:r>
                        <a:rPr lang="en-US" sz="1050" b="1" kern="1200" dirty="0">
                          <a:solidFill>
                            <a:schemeClr val="lt1"/>
                          </a:solidFill>
                          <a:effectLst/>
                          <a:latin typeface="Arial Narrow" panose="020B0606020202030204" pitchFamily="34" charset="0"/>
                          <a:ea typeface="+mn-ea"/>
                          <a:cs typeface="+mn-cs"/>
                        </a:rPr>
                        <a:t> </a:t>
                      </a:r>
                      <a:r>
                        <a:rPr lang="en-US" sz="1050" b="1" kern="1200" dirty="0" err="1">
                          <a:solidFill>
                            <a:schemeClr val="lt1"/>
                          </a:solidFill>
                          <a:effectLst/>
                          <a:latin typeface="Arial Narrow" panose="020B0606020202030204" pitchFamily="34" charset="0"/>
                          <a:ea typeface="+mn-ea"/>
                          <a:cs typeface="+mn-cs"/>
                        </a:rPr>
                        <a:t>pegol</a:t>
                      </a:r>
                      <a:endParaRPr lang="en-US" sz="1050" b="1" kern="1200" dirty="0">
                        <a:solidFill>
                          <a:schemeClr val="lt1"/>
                        </a:solidFill>
                        <a:effectLst/>
                        <a:latin typeface="Arial Narrow" panose="020B0606020202030204" pitchFamily="34" charset="0"/>
                        <a:ea typeface="+mn-ea"/>
                        <a:cs typeface="+mn-cs"/>
                      </a:endParaRPr>
                    </a:p>
                  </a:txBody>
                  <a:tcPr marL="52754" marR="52754"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kern="1200" dirty="0" err="1">
                          <a:solidFill>
                            <a:schemeClr val="lt1"/>
                          </a:solidFill>
                          <a:effectLst/>
                          <a:latin typeface="Arial Narrow" panose="020B0606020202030204" pitchFamily="34" charset="0"/>
                          <a:ea typeface="+mn-ea"/>
                          <a:cs typeface="+mn-cs"/>
                        </a:rPr>
                        <a:t>abatacept</a:t>
                      </a:r>
                      <a:endParaRPr lang="en-US" sz="1050" b="1" kern="1200" dirty="0">
                        <a:solidFill>
                          <a:schemeClr val="lt1"/>
                        </a:solidFill>
                        <a:effectLst/>
                        <a:latin typeface="Arial Narrow" panose="020B0606020202030204" pitchFamily="34" charset="0"/>
                        <a:ea typeface="+mn-ea"/>
                        <a:cs typeface="+mn-cs"/>
                      </a:endParaRPr>
                    </a:p>
                  </a:txBody>
                  <a:tcPr marL="52754" marR="52754"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kern="1200" dirty="0" err="1">
                          <a:solidFill>
                            <a:schemeClr val="lt1"/>
                          </a:solidFill>
                          <a:effectLst/>
                          <a:latin typeface="Arial Narrow" panose="020B0606020202030204" pitchFamily="34" charset="0"/>
                          <a:ea typeface="+mn-ea"/>
                          <a:cs typeface="+mn-cs"/>
                        </a:rPr>
                        <a:t>vedolizumab</a:t>
                      </a:r>
                      <a:endParaRPr lang="en-US" sz="1050" b="1" kern="1200" dirty="0">
                        <a:solidFill>
                          <a:schemeClr val="lt1"/>
                        </a:solidFill>
                        <a:effectLst/>
                        <a:latin typeface="Arial Narrow" panose="020B0606020202030204" pitchFamily="34" charset="0"/>
                        <a:ea typeface="+mn-ea"/>
                        <a:cs typeface="+mn-cs"/>
                      </a:endParaRPr>
                    </a:p>
                  </a:txBody>
                  <a:tcPr marL="52754" marR="52754"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kern="1200" dirty="0" err="1">
                          <a:solidFill>
                            <a:schemeClr val="lt1"/>
                          </a:solidFill>
                          <a:effectLst/>
                          <a:latin typeface="Arial Narrow" panose="020B0606020202030204" pitchFamily="34" charset="0"/>
                          <a:ea typeface="+mn-ea"/>
                          <a:cs typeface="+mn-cs"/>
                        </a:rPr>
                        <a:t>golimumab</a:t>
                      </a:r>
                      <a:endParaRPr lang="en-US" sz="1050" b="1" kern="1200" dirty="0">
                        <a:solidFill>
                          <a:schemeClr val="lt1"/>
                        </a:solidFill>
                        <a:effectLst/>
                        <a:latin typeface="Arial Narrow" panose="020B0606020202030204" pitchFamily="34" charset="0"/>
                        <a:ea typeface="+mn-ea"/>
                        <a:cs typeface="+mn-cs"/>
                      </a:endParaRPr>
                    </a:p>
                  </a:txBody>
                  <a:tcPr marL="52754" marR="52754" marT="0" marB="0" anchor="ctr">
                    <a:lnB w="12700" cap="flat" cmpd="sng" algn="ctr">
                      <a:no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kern="1200" dirty="0" err="1">
                          <a:solidFill>
                            <a:schemeClr val="lt1"/>
                          </a:solidFill>
                          <a:effectLst/>
                          <a:latin typeface="Arial Narrow" panose="020B0606020202030204" pitchFamily="34" charset="0"/>
                          <a:ea typeface="+mn-ea"/>
                          <a:cs typeface="+mn-cs"/>
                        </a:rPr>
                        <a:t>ustekinumab</a:t>
                      </a:r>
                      <a:endParaRPr lang="en-US" sz="1050" b="1" kern="1200" dirty="0">
                        <a:solidFill>
                          <a:schemeClr val="lt1"/>
                        </a:solidFill>
                        <a:effectLst/>
                        <a:latin typeface="Arial Narrow" panose="020B0606020202030204" pitchFamily="34" charset="0"/>
                        <a:ea typeface="+mn-ea"/>
                        <a:cs typeface="+mn-cs"/>
                      </a:endParaRPr>
                    </a:p>
                  </a:txBody>
                  <a:tcPr marL="52754" marR="52754"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65760">
                <a:tc>
                  <a:txBody>
                    <a:bodyPr/>
                    <a:lstStyle/>
                    <a:p>
                      <a:pPr marL="0" marR="0">
                        <a:lnSpc>
                          <a:spcPct val="115000"/>
                        </a:lnSpc>
                        <a:spcBef>
                          <a:spcPts val="0"/>
                        </a:spcBef>
                        <a:spcAft>
                          <a:spcPts val="0"/>
                        </a:spcAft>
                      </a:pPr>
                      <a:r>
                        <a:rPr lang="en-US" sz="1050" dirty="0">
                          <a:effectLst/>
                          <a:latin typeface="Arial Narrow" panose="020B0606020202030204" pitchFamily="34" charset="0"/>
                        </a:rPr>
                        <a:t>Rheumatoid Arthritis</a:t>
                      </a:r>
                      <a:endParaRPr lang="en-US" sz="105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tabLst>
                          <a:tab pos="1085215" algn="ctr"/>
                        </a:tabLst>
                      </a:pPr>
                      <a:r>
                        <a:rPr lang="en-US" sz="1200" dirty="0">
                          <a:effectLst/>
                          <a:latin typeface="Arial Narrow" panose="020B0606020202030204" pitchFamily="34" charset="0"/>
                        </a:rPr>
                        <a:t>X</a:t>
                      </a:r>
                      <a:endParaRPr lang="en-US" sz="1200" dirty="0">
                        <a:effectLst/>
                        <a:latin typeface="Arial Narrow" panose="020B0606020202030204" pitchFamily="34" charset="0"/>
                        <a:ea typeface="Calibri"/>
                        <a:cs typeface="Times New Roman"/>
                      </a:endParaRPr>
                    </a:p>
                  </a:txBody>
                  <a:tcPr marL="52754" marR="52754"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X</a:t>
                      </a:r>
                      <a:endParaRPr lang="en-US" sz="1200" dirty="0">
                        <a:effectLst/>
                        <a:latin typeface="Arial Narrow" panose="020B0606020202030204" pitchFamily="34" charset="0"/>
                        <a:ea typeface="Calibri"/>
                        <a:cs typeface="Times New Roman"/>
                      </a:endParaRPr>
                    </a:p>
                  </a:txBody>
                  <a:tcPr marL="52754" marR="52754"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X</a:t>
                      </a:r>
                      <a:endParaRPr lang="en-US" sz="1200" dirty="0">
                        <a:effectLst/>
                        <a:latin typeface="Arial Narrow" panose="020B0606020202030204" pitchFamily="34" charset="0"/>
                        <a:ea typeface="Calibri"/>
                        <a:cs typeface="Times New Roman"/>
                      </a:endParaRPr>
                    </a:p>
                  </a:txBody>
                  <a:tcPr marL="52754" marR="52754"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X</a:t>
                      </a:r>
                      <a:endParaRPr lang="en-US" sz="1200" dirty="0">
                        <a:effectLst/>
                        <a:latin typeface="Arial Narrow" panose="020B0606020202030204" pitchFamily="34" charset="0"/>
                        <a:ea typeface="Calibri"/>
                        <a:cs typeface="Times New Roman"/>
                      </a:endParaRPr>
                    </a:p>
                  </a:txBody>
                  <a:tcPr marL="52754" marR="52754" marT="0" marB="0" anchor="ctr">
                    <a:lnT w="12700" cap="flat" cmpd="sng" algn="ctr">
                      <a:noFill/>
                      <a:prstDash val="solid"/>
                      <a:round/>
                      <a:headEnd type="none" w="med" len="med"/>
                      <a:tailEnd type="none" w="med" len="med"/>
                    </a:lnT>
                  </a:tcP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365760">
                <a:tc>
                  <a:txBody>
                    <a:bodyPr/>
                    <a:lstStyle/>
                    <a:p>
                      <a:pPr marL="0" marR="0">
                        <a:lnSpc>
                          <a:spcPct val="115000"/>
                        </a:lnSpc>
                        <a:spcBef>
                          <a:spcPts val="0"/>
                        </a:spcBef>
                        <a:spcAft>
                          <a:spcPts val="0"/>
                        </a:spcAft>
                      </a:pPr>
                      <a:r>
                        <a:rPr lang="en-US" sz="1050" dirty="0">
                          <a:effectLst/>
                          <a:latin typeface="Arial Narrow" panose="020B0606020202030204" pitchFamily="34" charset="0"/>
                        </a:rPr>
                        <a:t>Psoriatic Arthritis</a:t>
                      </a:r>
                      <a:endParaRPr lang="en-US" sz="105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tabLst>
                          <a:tab pos="1085215" algn="ctr"/>
                        </a:tabLst>
                      </a:pPr>
                      <a:r>
                        <a:rPr lang="en-US" sz="1200" dirty="0">
                          <a:effectLst/>
                          <a:latin typeface="Arial Narrow" panose="020B0606020202030204" pitchFamily="34" charset="0"/>
                        </a:rPr>
                        <a:t>X</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X</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X</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extLst>
                  <a:ext uri="{0D108BD9-81ED-4DB2-BD59-A6C34878D82A}">
                    <a16:rowId xmlns:a16="http://schemas.microsoft.com/office/drawing/2014/main" val="10002"/>
                  </a:ext>
                </a:extLst>
              </a:tr>
              <a:tr h="365760">
                <a:tc>
                  <a:txBody>
                    <a:bodyPr/>
                    <a:lstStyle/>
                    <a:p>
                      <a:pPr marL="0" marR="0">
                        <a:lnSpc>
                          <a:spcPct val="115000"/>
                        </a:lnSpc>
                        <a:spcBef>
                          <a:spcPts val="0"/>
                        </a:spcBef>
                        <a:spcAft>
                          <a:spcPts val="0"/>
                        </a:spcAft>
                      </a:pPr>
                      <a:r>
                        <a:rPr lang="en-US" sz="1050" dirty="0">
                          <a:effectLst/>
                          <a:latin typeface="Arial Narrow" panose="020B0606020202030204" pitchFamily="34" charset="0"/>
                        </a:rPr>
                        <a:t>Crohn’s Disease</a:t>
                      </a:r>
                      <a:endParaRPr lang="en-US" sz="105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X</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X</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extLst>
                  <a:ext uri="{0D108BD9-81ED-4DB2-BD59-A6C34878D82A}">
                    <a16:rowId xmlns:a16="http://schemas.microsoft.com/office/drawing/2014/main" val="10003"/>
                  </a:ext>
                </a:extLst>
              </a:tr>
              <a:tr h="365760">
                <a:tc>
                  <a:txBody>
                    <a:bodyPr/>
                    <a:lstStyle/>
                    <a:p>
                      <a:pPr marL="0" marR="0">
                        <a:lnSpc>
                          <a:spcPct val="115000"/>
                        </a:lnSpc>
                        <a:spcBef>
                          <a:spcPts val="0"/>
                        </a:spcBef>
                        <a:spcAft>
                          <a:spcPts val="0"/>
                        </a:spcAft>
                      </a:pPr>
                      <a:r>
                        <a:rPr lang="en-US" sz="1050" dirty="0">
                          <a:effectLst/>
                          <a:latin typeface="Arial Narrow" panose="020B0606020202030204" pitchFamily="34" charset="0"/>
                        </a:rPr>
                        <a:t>Ankylosing Spondylitis</a:t>
                      </a:r>
                      <a:endParaRPr lang="en-US" sz="105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X</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extLst>
                  <a:ext uri="{0D108BD9-81ED-4DB2-BD59-A6C34878D82A}">
                    <a16:rowId xmlns:a16="http://schemas.microsoft.com/office/drawing/2014/main" val="10004"/>
                  </a:ext>
                </a:extLst>
              </a:tr>
              <a:tr h="365760">
                <a:tc>
                  <a:txBody>
                    <a:bodyPr/>
                    <a:lstStyle/>
                    <a:p>
                      <a:pPr marL="0" marR="0">
                        <a:lnSpc>
                          <a:spcPct val="115000"/>
                        </a:lnSpc>
                        <a:spcBef>
                          <a:spcPts val="0"/>
                        </a:spcBef>
                        <a:spcAft>
                          <a:spcPts val="0"/>
                        </a:spcAft>
                      </a:pPr>
                      <a:r>
                        <a:rPr lang="en-US" sz="1050" dirty="0">
                          <a:effectLst/>
                          <a:latin typeface="Arial Narrow" panose="020B0606020202030204" pitchFamily="34" charset="0"/>
                        </a:rPr>
                        <a:t>Ulcerative Colitis</a:t>
                      </a:r>
                      <a:endParaRPr lang="en-US" sz="105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tabLst>
                          <a:tab pos="1085215" algn="ctr"/>
                        </a:tabLs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X</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extLst>
                  <a:ext uri="{0D108BD9-81ED-4DB2-BD59-A6C34878D82A}">
                    <a16:rowId xmlns:a16="http://schemas.microsoft.com/office/drawing/2014/main" val="10005"/>
                  </a:ext>
                </a:extLst>
              </a:tr>
              <a:tr h="365760">
                <a:tc>
                  <a:txBody>
                    <a:bodyPr/>
                    <a:lstStyle/>
                    <a:p>
                      <a:pPr marL="0" marR="0">
                        <a:lnSpc>
                          <a:spcPct val="115000"/>
                        </a:lnSpc>
                        <a:spcBef>
                          <a:spcPts val="0"/>
                        </a:spcBef>
                        <a:spcAft>
                          <a:spcPts val="0"/>
                        </a:spcAft>
                      </a:pPr>
                      <a:r>
                        <a:rPr lang="en-US" sz="1050" dirty="0">
                          <a:effectLst/>
                          <a:latin typeface="Arial Narrow" panose="020B0606020202030204" pitchFamily="34" charset="0"/>
                        </a:rPr>
                        <a:t>Plaque Psoriasis</a:t>
                      </a:r>
                      <a:endParaRPr lang="en-US" sz="105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extLst>
                  <a:ext uri="{0D108BD9-81ED-4DB2-BD59-A6C34878D82A}">
                    <a16:rowId xmlns:a16="http://schemas.microsoft.com/office/drawing/2014/main" val="10006"/>
                  </a:ext>
                </a:extLst>
              </a:tr>
              <a:tr h="365760">
                <a:tc>
                  <a:txBody>
                    <a:bodyPr/>
                    <a:lstStyle/>
                    <a:p>
                      <a:pPr marL="0" marR="0">
                        <a:lnSpc>
                          <a:spcPct val="115000"/>
                        </a:lnSpc>
                        <a:spcBef>
                          <a:spcPts val="0"/>
                        </a:spcBef>
                        <a:spcAft>
                          <a:spcPts val="0"/>
                        </a:spcAft>
                      </a:pPr>
                      <a:r>
                        <a:rPr lang="en-US" sz="1050" dirty="0">
                          <a:effectLst/>
                          <a:latin typeface="Arial Narrow" panose="020B0606020202030204" pitchFamily="34" charset="0"/>
                        </a:rPr>
                        <a:t>Uveitis Associated with </a:t>
                      </a:r>
                      <a:br>
                        <a:rPr lang="en-US" sz="1050" dirty="0">
                          <a:effectLst/>
                          <a:latin typeface="Arial Narrow" panose="020B0606020202030204" pitchFamily="34" charset="0"/>
                        </a:rPr>
                      </a:br>
                      <a:r>
                        <a:rPr lang="en-US" sz="1050" dirty="0" err="1">
                          <a:effectLst/>
                          <a:latin typeface="Arial Narrow" panose="020B0606020202030204" pitchFamily="34" charset="0"/>
                        </a:rPr>
                        <a:t>Behcet’s</a:t>
                      </a:r>
                      <a:r>
                        <a:rPr lang="en-US" sz="1050" dirty="0">
                          <a:effectLst/>
                          <a:latin typeface="Arial Narrow" panose="020B0606020202030204" pitchFamily="34" charset="0"/>
                        </a:rPr>
                        <a:t> Syndrome</a:t>
                      </a:r>
                      <a:endParaRPr lang="en-US" sz="105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tabLst>
                          <a:tab pos="1085215" algn="ctr"/>
                        </a:tabLs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extLst>
                  <a:ext uri="{0D108BD9-81ED-4DB2-BD59-A6C34878D82A}">
                    <a16:rowId xmlns:a16="http://schemas.microsoft.com/office/drawing/2014/main" val="10007"/>
                  </a:ext>
                </a:extLst>
              </a:tr>
              <a:tr h="365760">
                <a:tc>
                  <a:txBody>
                    <a:bodyPr/>
                    <a:lstStyle/>
                    <a:p>
                      <a:pPr marL="0" marR="0">
                        <a:lnSpc>
                          <a:spcPct val="115000"/>
                        </a:lnSpc>
                        <a:spcBef>
                          <a:spcPts val="0"/>
                        </a:spcBef>
                        <a:spcAft>
                          <a:spcPts val="0"/>
                        </a:spcAft>
                      </a:pPr>
                      <a:r>
                        <a:rPr lang="en-US" sz="1050" dirty="0" err="1">
                          <a:effectLst/>
                          <a:latin typeface="Arial Narrow" panose="020B0606020202030204" pitchFamily="34" charset="0"/>
                        </a:rPr>
                        <a:t>Polyarticular</a:t>
                      </a:r>
                      <a:r>
                        <a:rPr lang="en-US" sz="1050" dirty="0">
                          <a:effectLst/>
                          <a:latin typeface="Arial Narrow" panose="020B0606020202030204" pitchFamily="34" charset="0"/>
                        </a:rPr>
                        <a:t> Juvenile Idiopathic Arthritis</a:t>
                      </a:r>
                      <a:endParaRPr lang="en-US" sz="105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extLst>
                  <a:ext uri="{0D108BD9-81ED-4DB2-BD59-A6C34878D82A}">
                    <a16:rowId xmlns:a16="http://schemas.microsoft.com/office/drawing/2014/main" val="10008"/>
                  </a:ext>
                </a:extLst>
              </a:tr>
              <a:tr h="365760">
                <a:tc>
                  <a:txBody>
                    <a:bodyPr/>
                    <a:lstStyle/>
                    <a:p>
                      <a:pPr marL="0" marR="0">
                        <a:lnSpc>
                          <a:spcPct val="115000"/>
                        </a:lnSpc>
                        <a:spcBef>
                          <a:spcPts val="0"/>
                        </a:spcBef>
                        <a:spcAft>
                          <a:spcPts val="0"/>
                        </a:spcAft>
                      </a:pPr>
                      <a:r>
                        <a:rPr lang="en-US" sz="1050" dirty="0">
                          <a:effectLst/>
                          <a:latin typeface="Arial Narrow" panose="020B0606020202030204" pitchFamily="34" charset="0"/>
                        </a:rPr>
                        <a:t>Systemic Juvenile Idiopathic Arthritis</a:t>
                      </a:r>
                      <a:endParaRPr lang="en-US" sz="105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extLst>
                  <a:ext uri="{0D108BD9-81ED-4DB2-BD59-A6C34878D82A}">
                    <a16:rowId xmlns:a16="http://schemas.microsoft.com/office/drawing/2014/main" val="10009"/>
                  </a:ext>
                </a:extLst>
              </a:tr>
              <a:tr h="365760">
                <a:tc>
                  <a:txBody>
                    <a:bodyPr/>
                    <a:lstStyle/>
                    <a:p>
                      <a:pPr marL="0" marR="0">
                        <a:lnSpc>
                          <a:spcPct val="115000"/>
                        </a:lnSpc>
                        <a:spcBef>
                          <a:spcPts val="0"/>
                        </a:spcBef>
                        <a:spcAft>
                          <a:spcPts val="0"/>
                        </a:spcAft>
                      </a:pPr>
                      <a:r>
                        <a:rPr lang="en-US" sz="1050" dirty="0">
                          <a:effectLst/>
                          <a:latin typeface="Arial Narrow" panose="020B0606020202030204" pitchFamily="34" charset="0"/>
                        </a:rPr>
                        <a:t>Giant Cell Arteritis</a:t>
                      </a:r>
                      <a:endParaRPr lang="en-US" sz="105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tabLst>
                          <a:tab pos="674370" algn="l"/>
                        </a:tabLs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X</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extLst>
                  <a:ext uri="{0D108BD9-81ED-4DB2-BD59-A6C34878D82A}">
                    <a16:rowId xmlns:a16="http://schemas.microsoft.com/office/drawing/2014/main" val="10010"/>
                  </a:ext>
                </a:extLst>
              </a:tr>
              <a:tr h="365760">
                <a:tc>
                  <a:txBody>
                    <a:bodyPr/>
                    <a:lstStyle/>
                    <a:p>
                      <a:pPr marL="0" marR="0">
                        <a:lnSpc>
                          <a:spcPct val="115000"/>
                        </a:lnSpc>
                        <a:spcBef>
                          <a:spcPts val="0"/>
                        </a:spcBef>
                        <a:spcAft>
                          <a:spcPts val="0"/>
                        </a:spcAft>
                      </a:pPr>
                      <a:r>
                        <a:rPr lang="en-US" sz="1050" dirty="0">
                          <a:effectLst/>
                          <a:latin typeface="Arial Narrow" panose="020B0606020202030204" pitchFamily="34" charset="0"/>
                        </a:rPr>
                        <a:t>Refractory Granulomatosis </a:t>
                      </a:r>
                      <a:br>
                        <a:rPr lang="en-US" sz="1050" dirty="0">
                          <a:effectLst/>
                          <a:latin typeface="Arial Narrow" panose="020B0606020202030204" pitchFamily="34" charset="0"/>
                        </a:rPr>
                      </a:br>
                      <a:r>
                        <a:rPr lang="en-US" sz="1050" dirty="0">
                          <a:effectLst/>
                          <a:latin typeface="Arial Narrow" panose="020B0606020202030204" pitchFamily="34" charset="0"/>
                        </a:rPr>
                        <a:t>with </a:t>
                      </a:r>
                      <a:r>
                        <a:rPr lang="en-US" sz="1050" dirty="0" err="1">
                          <a:effectLst/>
                          <a:latin typeface="Arial Narrow" panose="020B0606020202030204" pitchFamily="34" charset="0"/>
                        </a:rPr>
                        <a:t>Polyangiitis</a:t>
                      </a:r>
                      <a:endParaRPr lang="en-US" sz="105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tabLst>
                          <a:tab pos="1085215" algn="ctr"/>
                        </a:tabLst>
                      </a:pPr>
                      <a:r>
                        <a:rPr lang="en-US" sz="1200" dirty="0">
                          <a:effectLst/>
                          <a:latin typeface="Arial Narrow" panose="020B0606020202030204" pitchFamily="34" charset="0"/>
                        </a:rPr>
                        <a:t>X </a:t>
                      </a:r>
                      <a:br>
                        <a:rPr lang="en-US" sz="1200" dirty="0">
                          <a:effectLst/>
                          <a:latin typeface="Arial Narrow" panose="020B0606020202030204" pitchFamily="34" charset="0"/>
                        </a:rPr>
                      </a:br>
                      <a:r>
                        <a:rPr lang="en-US" sz="800" dirty="0">
                          <a:effectLst/>
                          <a:latin typeface="Arial Narrow" panose="020B0606020202030204" pitchFamily="34" charset="0"/>
                        </a:rPr>
                        <a:t>(off label)</a:t>
                      </a:r>
                      <a:endParaRPr lang="en-US" sz="8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extLst>
                  <a:ext uri="{0D108BD9-81ED-4DB2-BD59-A6C34878D82A}">
                    <a16:rowId xmlns:a16="http://schemas.microsoft.com/office/drawing/2014/main" val="10011"/>
                  </a:ext>
                </a:extLst>
              </a:tr>
              <a:tr h="365760">
                <a:tc>
                  <a:txBody>
                    <a:bodyPr/>
                    <a:lstStyle/>
                    <a:p>
                      <a:pPr marL="0" marR="0">
                        <a:lnSpc>
                          <a:spcPct val="115000"/>
                        </a:lnSpc>
                        <a:spcBef>
                          <a:spcPts val="0"/>
                        </a:spcBef>
                        <a:spcAft>
                          <a:spcPts val="0"/>
                        </a:spcAft>
                      </a:pPr>
                      <a:r>
                        <a:rPr lang="en-US" sz="1050" dirty="0">
                          <a:effectLst/>
                          <a:latin typeface="Arial Narrow" panose="020B0606020202030204" pitchFamily="34" charset="0"/>
                        </a:rPr>
                        <a:t>NHL - </a:t>
                      </a:r>
                      <a:r>
                        <a:rPr lang="en-US" sz="1050" dirty="0" err="1">
                          <a:effectLst/>
                          <a:latin typeface="Arial Narrow" panose="020B0606020202030204" pitchFamily="34" charset="0"/>
                        </a:rPr>
                        <a:t>Castleman's</a:t>
                      </a:r>
                      <a:r>
                        <a:rPr lang="en-US" sz="1050" dirty="0">
                          <a:effectLst/>
                          <a:latin typeface="Arial Narrow" panose="020B0606020202030204" pitchFamily="34" charset="0"/>
                        </a:rPr>
                        <a:t> Disease</a:t>
                      </a:r>
                      <a:endParaRPr lang="en-US" sz="105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tabLst>
                          <a:tab pos="1085215" algn="ctr"/>
                        </a:tabLs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X </a:t>
                      </a:r>
                      <a:br>
                        <a:rPr lang="en-US" sz="1200" dirty="0">
                          <a:effectLst/>
                          <a:latin typeface="Arial Narrow" panose="020B0606020202030204" pitchFamily="34" charset="0"/>
                        </a:rPr>
                      </a:br>
                      <a:r>
                        <a:rPr lang="en-US" sz="800" dirty="0">
                          <a:effectLst/>
                          <a:latin typeface="Arial Narrow" panose="020B0606020202030204" pitchFamily="34" charset="0"/>
                        </a:rPr>
                        <a:t>(off label)</a:t>
                      </a:r>
                      <a:endParaRPr lang="en-US" sz="8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a:effectLst/>
                          <a:latin typeface="Arial Narrow" panose="020B0606020202030204" pitchFamily="34" charset="0"/>
                        </a:rPr>
                        <a:t> </a:t>
                      </a:r>
                      <a:endParaRPr lang="en-US" sz="120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tc>
                  <a:txBody>
                    <a:bodyPr/>
                    <a:lstStyle/>
                    <a:p>
                      <a:pPr marL="0" marR="0" algn="ctr">
                        <a:lnSpc>
                          <a:spcPct val="115000"/>
                        </a:lnSpc>
                        <a:spcBef>
                          <a:spcPts val="0"/>
                        </a:spcBef>
                        <a:spcAft>
                          <a:spcPts val="0"/>
                        </a:spcAft>
                      </a:pPr>
                      <a:r>
                        <a:rPr lang="en-US" sz="1200" dirty="0">
                          <a:effectLst/>
                          <a:latin typeface="Arial Narrow" panose="020B0606020202030204" pitchFamily="34" charset="0"/>
                        </a:rPr>
                        <a:t> </a:t>
                      </a:r>
                      <a:endParaRPr lang="en-US" sz="1200" dirty="0">
                        <a:effectLst/>
                        <a:latin typeface="Arial Narrow" panose="020B0606020202030204" pitchFamily="34" charset="0"/>
                        <a:ea typeface="Calibri"/>
                        <a:cs typeface="Times New Roman"/>
                      </a:endParaRPr>
                    </a:p>
                  </a:txBody>
                  <a:tcPr marL="52754" marR="52754"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29737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552450"/>
          </a:xfrm>
        </p:spPr>
        <p:txBody>
          <a:bodyPr/>
          <a:lstStyle/>
          <a:p>
            <a:pPr algn="l"/>
            <a:r>
              <a:rPr lang="en-US" sz="2200" kern="0" dirty="0">
                <a:solidFill>
                  <a:schemeClr val="bg1"/>
                </a:solidFill>
                <a:latin typeface="Avenir Heavy"/>
                <a:ea typeface="+mn-ea"/>
                <a:cs typeface="Avenir Heavy"/>
              </a:rPr>
              <a:t>Policy Guidelines</a:t>
            </a:r>
          </a:p>
        </p:txBody>
      </p:sp>
      <p:sp>
        <p:nvSpPr>
          <p:cNvPr id="3" name="Content Placeholder 2"/>
          <p:cNvSpPr>
            <a:spLocks noGrp="1"/>
          </p:cNvSpPr>
          <p:nvPr>
            <p:ph idx="1"/>
          </p:nvPr>
        </p:nvSpPr>
        <p:spPr>
          <a:xfrm>
            <a:off x="457199" y="1457324"/>
            <a:ext cx="8436429" cy="4724401"/>
          </a:xfrm>
        </p:spPr>
        <p:txBody>
          <a:bodyPr/>
          <a:lstStyle/>
          <a:p>
            <a:pPr marL="0" indent="0">
              <a:buNone/>
            </a:pPr>
            <a:endParaRPr lang="en-US" sz="2000" kern="0" dirty="0">
              <a:latin typeface="Avenir Heavy"/>
              <a:cs typeface="Avenir Heavy"/>
            </a:endParaRPr>
          </a:p>
          <a:p>
            <a:pPr marL="0" indent="0">
              <a:buNone/>
            </a:pPr>
            <a:endParaRPr lang="en-US" sz="2000" kern="0" dirty="0">
              <a:latin typeface="Avenir Heavy"/>
              <a:cs typeface="Avenir Heavy"/>
            </a:endParaRPr>
          </a:p>
        </p:txBody>
      </p:sp>
      <p:sp>
        <p:nvSpPr>
          <p:cNvPr id="6" name="Content Placeholder 2"/>
          <p:cNvSpPr txBox="1">
            <a:spLocks/>
          </p:cNvSpPr>
          <p:nvPr/>
        </p:nvSpPr>
        <p:spPr>
          <a:xfrm>
            <a:off x="457200" y="1266738"/>
            <a:ext cx="8248650" cy="5166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800"/>
              </a:spcAft>
            </a:pPr>
            <a:r>
              <a:rPr lang="en-US" sz="1600" dirty="0">
                <a:latin typeface="Avenir Heavy"/>
                <a:cs typeface="Lucida Sans Unicode" panose="020B0602030504020204" pitchFamily="34" charset="0"/>
              </a:rPr>
              <a:t>According the guidelines of this policy, hospital outpatient administration of these infusion and/or injectable drugs is considered medically necessary for up to a 60-day duration for:  </a:t>
            </a:r>
          </a:p>
          <a:p>
            <a:pPr marL="687388" indent="-334963">
              <a:spcBef>
                <a:spcPts val="0"/>
              </a:spcBef>
              <a:spcAft>
                <a:spcPts val="1800"/>
              </a:spcAft>
            </a:pPr>
            <a:r>
              <a:rPr lang="en-US" sz="1600" dirty="0">
                <a:latin typeface="Avenir Heavy"/>
                <a:cs typeface="Lucida Sans Unicode" panose="020B0602030504020204" pitchFamily="34" charset="0"/>
              </a:rPr>
              <a:t>Initial treatment of patients new to this type of treatment, or</a:t>
            </a:r>
          </a:p>
          <a:p>
            <a:pPr marL="687388">
              <a:spcBef>
                <a:spcPts val="0"/>
              </a:spcBef>
              <a:spcAft>
                <a:spcPts val="1800"/>
              </a:spcAft>
            </a:pPr>
            <a:r>
              <a:rPr lang="en-US" sz="1600" dirty="0">
                <a:latin typeface="Avenir Heavy"/>
                <a:cs typeface="Lucida Sans Unicode" panose="020B0602030504020204" pitchFamily="34" charset="0"/>
              </a:rPr>
              <a:t>Patients re-initiating therapy after a period of at least six months of discontinuation of therapy unless a patient meets certain criteria as identified in the medical policy.</a:t>
            </a:r>
          </a:p>
        </p:txBody>
      </p:sp>
    </p:spTree>
    <p:extLst>
      <p:ext uri="{BB962C8B-B14F-4D97-AF65-F5344CB8AC3E}">
        <p14:creationId xmlns:p14="http://schemas.microsoft.com/office/powerpoint/2010/main" val="368557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552450"/>
          </a:xfrm>
        </p:spPr>
        <p:txBody>
          <a:bodyPr/>
          <a:lstStyle/>
          <a:p>
            <a:pPr algn="l"/>
            <a:r>
              <a:rPr lang="en-US" sz="2200" kern="0" dirty="0">
                <a:solidFill>
                  <a:schemeClr val="bg1"/>
                </a:solidFill>
                <a:latin typeface="Avenir Heavy"/>
                <a:ea typeface="+mn-ea"/>
                <a:cs typeface="Avenir Heavy"/>
              </a:rPr>
              <a:t>Policy Guidelines</a:t>
            </a:r>
          </a:p>
        </p:txBody>
      </p:sp>
      <p:sp>
        <p:nvSpPr>
          <p:cNvPr id="3" name="Content Placeholder 2"/>
          <p:cNvSpPr>
            <a:spLocks noGrp="1"/>
          </p:cNvSpPr>
          <p:nvPr>
            <p:ph idx="1"/>
          </p:nvPr>
        </p:nvSpPr>
        <p:spPr>
          <a:xfrm>
            <a:off x="457199" y="1457324"/>
            <a:ext cx="8436429" cy="4724401"/>
          </a:xfrm>
        </p:spPr>
        <p:txBody>
          <a:bodyPr/>
          <a:lstStyle/>
          <a:p>
            <a:pPr marL="0" indent="0">
              <a:buNone/>
            </a:pPr>
            <a:endParaRPr lang="en-US" sz="2000" kern="0" dirty="0">
              <a:latin typeface="Avenir Heavy"/>
              <a:cs typeface="Avenir Heavy"/>
            </a:endParaRPr>
          </a:p>
          <a:p>
            <a:pPr marL="0" indent="0">
              <a:buNone/>
            </a:pPr>
            <a:endParaRPr lang="en-US" sz="2000" kern="0" dirty="0">
              <a:latin typeface="Avenir Heavy"/>
              <a:cs typeface="Avenir Heavy"/>
            </a:endParaRPr>
          </a:p>
        </p:txBody>
      </p:sp>
      <p:sp>
        <p:nvSpPr>
          <p:cNvPr id="6" name="Content Placeholder 2"/>
          <p:cNvSpPr txBox="1">
            <a:spLocks/>
          </p:cNvSpPr>
          <p:nvPr/>
        </p:nvSpPr>
        <p:spPr>
          <a:xfrm>
            <a:off x="457200" y="1266738"/>
            <a:ext cx="8248650" cy="5166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600" dirty="0">
                <a:latin typeface="Avenir Heavy"/>
                <a:cs typeface="Lucida Sans Unicode" panose="020B0602030504020204" pitchFamily="34" charset="0"/>
              </a:rPr>
              <a:t>According the guidelines of this policy, hospital outpatient administration of these infusion and/or injectable drugs is considered medically necessary for 6 months when </a:t>
            </a:r>
            <a:r>
              <a:rPr lang="en-US" sz="1600" u="sng" dirty="0">
                <a:latin typeface="Avenir Heavy"/>
                <a:cs typeface="Lucida Sans Unicode" panose="020B0602030504020204" pitchFamily="34" charset="0"/>
              </a:rPr>
              <a:t>all</a:t>
            </a:r>
            <a:r>
              <a:rPr lang="en-US" sz="1600" dirty="0">
                <a:latin typeface="Avenir Heavy"/>
                <a:cs typeface="Lucida Sans Unicode" panose="020B0602030504020204" pitchFamily="34" charset="0"/>
              </a:rPr>
              <a:t> of the following are present: </a:t>
            </a:r>
          </a:p>
          <a:p>
            <a:pPr marL="687388">
              <a:spcBef>
                <a:spcPts val="0"/>
              </a:spcBef>
              <a:spcAft>
                <a:spcPts val="800"/>
              </a:spcAft>
            </a:pPr>
            <a:r>
              <a:rPr lang="en-US" sz="1400" dirty="0">
                <a:latin typeface="Avenir Heavy"/>
              </a:rPr>
              <a:t>Inherent complexity of the infusion is such that it can be performed safely &amp; effectively </a:t>
            </a:r>
            <a:br>
              <a:rPr lang="en-US" sz="1400" dirty="0">
                <a:latin typeface="Avenir Heavy"/>
              </a:rPr>
            </a:br>
            <a:r>
              <a:rPr lang="en-US" sz="1400" dirty="0">
                <a:latin typeface="Avenir Heavy"/>
              </a:rPr>
              <a:t>only by or under the supervision of physician; </a:t>
            </a:r>
            <a:r>
              <a:rPr lang="en-US" sz="1400" b="1" dirty="0">
                <a:latin typeface="Avenir Heavy"/>
              </a:rPr>
              <a:t>AND</a:t>
            </a:r>
          </a:p>
          <a:p>
            <a:pPr marL="687388">
              <a:spcBef>
                <a:spcPts val="0"/>
              </a:spcBef>
              <a:spcAft>
                <a:spcPts val="600"/>
              </a:spcAft>
            </a:pPr>
            <a:r>
              <a:rPr lang="en-US" sz="1400" dirty="0">
                <a:latin typeface="Avenir Heavy"/>
              </a:rPr>
              <a:t>Immediate access to services within a hospital setting is necessary because the patient is at significant risk of sudden life-threatening changes in medical status based on clinical conditions including, but not limited to:</a:t>
            </a:r>
          </a:p>
          <a:p>
            <a:pPr marL="1031875" indent="-344488">
              <a:spcBef>
                <a:spcPts val="0"/>
              </a:spcBef>
              <a:spcAft>
                <a:spcPts val="600"/>
              </a:spcAft>
            </a:pPr>
            <a:r>
              <a:rPr lang="en-US" sz="1300" dirty="0">
                <a:latin typeface="Avenir Heavy"/>
              </a:rPr>
              <a:t>Intolerable fluid overload, including impaired or unstable renal function, </a:t>
            </a:r>
            <a:r>
              <a:rPr lang="en-US" sz="1300" b="1" dirty="0">
                <a:latin typeface="Avenir Heavy"/>
              </a:rPr>
              <a:t>or</a:t>
            </a:r>
          </a:p>
          <a:p>
            <a:pPr marL="1031875" indent="-344488">
              <a:spcBef>
                <a:spcPts val="0"/>
              </a:spcBef>
              <a:spcAft>
                <a:spcPts val="600"/>
              </a:spcAft>
            </a:pPr>
            <a:r>
              <a:rPr lang="en-US" sz="1300" dirty="0">
                <a:latin typeface="Avenir Heavy"/>
              </a:rPr>
              <a:t>History of anaphylaxis to prior infusion therapy with a related pharmacologic or biologic agent despite standard premedication, </a:t>
            </a:r>
            <a:r>
              <a:rPr lang="en-US" sz="1300" b="1" dirty="0">
                <a:latin typeface="Avenir Heavy"/>
              </a:rPr>
              <a:t>or</a:t>
            </a:r>
          </a:p>
          <a:p>
            <a:pPr marL="1031875" indent="-344488">
              <a:spcBef>
                <a:spcPts val="0"/>
              </a:spcBef>
              <a:spcAft>
                <a:spcPts val="600"/>
              </a:spcAft>
            </a:pPr>
            <a:r>
              <a:rPr lang="en-US" sz="1300" dirty="0">
                <a:latin typeface="Avenir Heavy"/>
              </a:rPr>
              <a:t>Acute mental status/cognitive changes or physical impairment AND no home caregiver available; </a:t>
            </a:r>
            <a:r>
              <a:rPr lang="en-US" sz="1300" b="1" dirty="0">
                <a:latin typeface="Avenir Heavy"/>
              </a:rPr>
              <a:t>or</a:t>
            </a:r>
          </a:p>
          <a:p>
            <a:pPr marL="1031875" indent="-344488">
              <a:spcBef>
                <a:spcPts val="0"/>
              </a:spcBef>
              <a:spcAft>
                <a:spcPts val="600"/>
              </a:spcAft>
            </a:pPr>
            <a:r>
              <a:rPr lang="en-US" sz="1300" dirty="0">
                <a:latin typeface="Avenir Heavy"/>
              </a:rPr>
              <a:t>Vascular access not stable; </a:t>
            </a:r>
            <a:r>
              <a:rPr lang="en-US" sz="1300" b="1" dirty="0">
                <a:latin typeface="Avenir Heavy"/>
              </a:rPr>
              <a:t>or</a:t>
            </a:r>
          </a:p>
          <a:p>
            <a:pPr marL="1031875" indent="-344488">
              <a:spcBef>
                <a:spcPts val="0"/>
              </a:spcBef>
              <a:spcAft>
                <a:spcPts val="600"/>
              </a:spcAft>
            </a:pPr>
            <a:r>
              <a:rPr lang="en-US" sz="1300" dirty="0">
                <a:latin typeface="Avenir Heavy"/>
              </a:rPr>
              <a:t>Documented clinical history of cardiopulmonary conditions that may cause an increased risk </a:t>
            </a:r>
            <a:br>
              <a:rPr lang="en-US" sz="1300" dirty="0">
                <a:latin typeface="Avenir Heavy"/>
              </a:rPr>
            </a:br>
            <a:r>
              <a:rPr lang="en-US" sz="1300" dirty="0">
                <a:latin typeface="Avenir Heavy"/>
              </a:rPr>
              <a:t>of severe adverse reactions; </a:t>
            </a:r>
            <a:r>
              <a:rPr lang="en-US" sz="1300" b="1" dirty="0">
                <a:latin typeface="Avenir Heavy"/>
              </a:rPr>
              <a:t>or</a:t>
            </a:r>
            <a:r>
              <a:rPr lang="en-US" sz="1300" dirty="0">
                <a:latin typeface="Avenir Heavy"/>
              </a:rPr>
              <a:t> </a:t>
            </a:r>
          </a:p>
          <a:p>
            <a:pPr marL="1031875" indent="-344488">
              <a:spcBef>
                <a:spcPts val="0"/>
              </a:spcBef>
              <a:spcAft>
                <a:spcPts val="800"/>
              </a:spcAft>
            </a:pPr>
            <a:r>
              <a:rPr lang="en-US" sz="1300" dirty="0">
                <a:latin typeface="Avenir Heavy"/>
              </a:rPr>
              <a:t>The member does not have access to home infusion AND the hospital-outpatient center is </a:t>
            </a:r>
            <a:br>
              <a:rPr lang="en-US" sz="1300" dirty="0">
                <a:latin typeface="Avenir Heavy"/>
              </a:rPr>
            </a:br>
            <a:r>
              <a:rPr lang="en-US" sz="1300" dirty="0">
                <a:latin typeface="Avenir Heavy"/>
              </a:rPr>
              <a:t>45 miles closer (no more than 60 min. away) than the nearest office based provider who can provide that service </a:t>
            </a:r>
            <a:r>
              <a:rPr lang="en-US" sz="1300" b="1" dirty="0">
                <a:latin typeface="Avenir Heavy"/>
              </a:rPr>
              <a:t>OR</a:t>
            </a:r>
          </a:p>
          <a:p>
            <a:pPr marL="687388">
              <a:spcBef>
                <a:spcPts val="0"/>
              </a:spcBef>
              <a:spcAft>
                <a:spcPts val="600"/>
              </a:spcAft>
            </a:pPr>
            <a:r>
              <a:rPr lang="en-US" sz="1300" dirty="0">
                <a:latin typeface="Avenir Heavy"/>
              </a:rPr>
              <a:t>The prescribed drug has a site-of-administration restriction based on the FDA-approved label.</a:t>
            </a:r>
            <a:endParaRPr lang="en-US" sz="1400" dirty="0">
              <a:latin typeface="Avenir Heavy"/>
              <a:cs typeface="Lucida Sans Unicode" panose="020B0602030504020204" pitchFamily="34" charset="0"/>
            </a:endParaRPr>
          </a:p>
        </p:txBody>
      </p:sp>
    </p:spTree>
    <p:extLst>
      <p:ext uri="{BB962C8B-B14F-4D97-AF65-F5344CB8AC3E}">
        <p14:creationId xmlns:p14="http://schemas.microsoft.com/office/powerpoint/2010/main" val="172815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552450"/>
          </a:xfrm>
        </p:spPr>
        <p:txBody>
          <a:bodyPr/>
          <a:lstStyle/>
          <a:p>
            <a:pPr algn="l"/>
            <a:r>
              <a:rPr lang="en-US" sz="2200" kern="0" dirty="0">
                <a:solidFill>
                  <a:schemeClr val="bg1"/>
                </a:solidFill>
                <a:latin typeface="Avenir Heavy"/>
                <a:ea typeface="+mn-ea"/>
                <a:cs typeface="Avenir Heavy"/>
              </a:rPr>
              <a:t>Policy Scope</a:t>
            </a:r>
          </a:p>
        </p:txBody>
      </p:sp>
      <p:sp>
        <p:nvSpPr>
          <p:cNvPr id="3" name="Content Placeholder 2"/>
          <p:cNvSpPr>
            <a:spLocks noGrp="1"/>
          </p:cNvSpPr>
          <p:nvPr>
            <p:ph idx="1"/>
          </p:nvPr>
        </p:nvSpPr>
        <p:spPr>
          <a:xfrm>
            <a:off x="457199" y="1456363"/>
            <a:ext cx="8436429" cy="4724401"/>
          </a:xfrm>
        </p:spPr>
        <p:txBody>
          <a:bodyPr/>
          <a:lstStyle/>
          <a:p>
            <a:pPr marL="0" indent="0">
              <a:buNone/>
            </a:pPr>
            <a:endParaRPr lang="en-US" sz="2000" kern="0" dirty="0">
              <a:latin typeface="Avenir Heavy"/>
              <a:cs typeface="Avenir Heavy"/>
            </a:endParaRPr>
          </a:p>
          <a:p>
            <a:pPr marL="0" indent="0">
              <a:buNone/>
            </a:pPr>
            <a:endParaRPr lang="en-US" sz="2000" kern="0" dirty="0">
              <a:latin typeface="Avenir Heavy"/>
              <a:cs typeface="Avenir Heavy"/>
            </a:endParaRPr>
          </a:p>
        </p:txBody>
      </p:sp>
      <p:sp>
        <p:nvSpPr>
          <p:cNvPr id="6" name="Content Placeholder 2"/>
          <p:cNvSpPr txBox="1">
            <a:spLocks/>
          </p:cNvSpPr>
          <p:nvPr/>
        </p:nvSpPr>
        <p:spPr>
          <a:xfrm>
            <a:off x="457200" y="1266738"/>
            <a:ext cx="8248650" cy="5166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800"/>
              </a:spcAft>
            </a:pPr>
            <a:r>
              <a:rPr lang="en-US" sz="1600" dirty="0">
                <a:latin typeface="Avenir Heavy"/>
              </a:rPr>
              <a:t>This new policy applies to Horizon BCBSNJ members who reside in New Jersey &amp; who receive outpatient services at a Horizon Network Hospital.</a:t>
            </a:r>
          </a:p>
          <a:p>
            <a:pPr>
              <a:spcBef>
                <a:spcPts val="0"/>
              </a:spcBef>
              <a:spcAft>
                <a:spcPts val="1800"/>
              </a:spcAft>
            </a:pPr>
            <a:r>
              <a:rPr lang="en-US" sz="1600" dirty="0">
                <a:latin typeface="Avenir Heavy"/>
                <a:cs typeface="Lucida Sans Unicode" panose="020B0602030504020204" pitchFamily="34" charset="0"/>
              </a:rPr>
              <a:t>This policy will not apply to patients enrolled in:</a:t>
            </a:r>
          </a:p>
          <a:p>
            <a:pPr marL="687388" indent="-334963">
              <a:spcBef>
                <a:spcPts val="0"/>
              </a:spcBef>
              <a:spcAft>
                <a:spcPts val="1200"/>
              </a:spcAft>
            </a:pPr>
            <a:r>
              <a:rPr lang="en-US" sz="1600" dirty="0">
                <a:latin typeface="Avenir Heavy"/>
                <a:cs typeface="Lucida Sans Unicode" panose="020B0602030504020204" pitchFamily="34" charset="0"/>
              </a:rPr>
              <a:t>BlueCard® plans</a:t>
            </a:r>
          </a:p>
          <a:p>
            <a:pPr marL="687388" indent="-334963">
              <a:spcBef>
                <a:spcPts val="0"/>
              </a:spcBef>
              <a:spcAft>
                <a:spcPts val="1200"/>
              </a:spcAft>
            </a:pPr>
            <a:r>
              <a:rPr lang="en-US" sz="1600" dirty="0">
                <a:latin typeface="Avenir Heavy"/>
                <a:cs typeface="Lucida Sans Unicode" panose="020B0602030504020204" pitchFamily="34" charset="0"/>
              </a:rPr>
              <a:t>Federal Employee Program®</a:t>
            </a:r>
          </a:p>
          <a:p>
            <a:pPr marL="687388" indent="-334963">
              <a:spcBef>
                <a:spcPts val="0"/>
              </a:spcBef>
              <a:spcAft>
                <a:spcPts val="1200"/>
              </a:spcAft>
            </a:pPr>
            <a:r>
              <a:rPr lang="en-US" sz="1600" dirty="0">
                <a:latin typeface="Avenir Heavy"/>
                <a:cs typeface="Lucida Sans Unicode" panose="020B0602030504020204" pitchFamily="34" charset="0"/>
              </a:rPr>
              <a:t>Horizon NJ Health plans </a:t>
            </a:r>
            <a:br>
              <a:rPr lang="en-US" sz="1600" dirty="0">
                <a:latin typeface="Avenir Heavy"/>
                <a:cs typeface="Lucida Sans Unicode" panose="020B0602030504020204" pitchFamily="34" charset="0"/>
              </a:rPr>
            </a:br>
            <a:r>
              <a:rPr lang="en-US" sz="1600" dirty="0">
                <a:latin typeface="Avenir Heavy"/>
                <a:cs typeface="Lucida Sans Unicode" panose="020B0602030504020204" pitchFamily="34" charset="0"/>
              </a:rPr>
              <a:t>[Medicaid Managed Care, NJ Family Care, Horizon NJ TotalCare (HMO SNP), Managed Long Term Services and Supports program]</a:t>
            </a:r>
          </a:p>
          <a:p>
            <a:pPr marL="687388" indent="-334963">
              <a:spcBef>
                <a:spcPts val="0"/>
              </a:spcBef>
              <a:spcAft>
                <a:spcPts val="1800"/>
              </a:spcAft>
            </a:pPr>
            <a:r>
              <a:rPr lang="en-US" sz="1600" dirty="0">
                <a:latin typeface="Avenir Heavy"/>
                <a:cs typeface="Lucida Sans Unicode" panose="020B0602030504020204" pitchFamily="34" charset="0"/>
              </a:rPr>
              <a:t>Medicare Advantage plans, including State Health Benefits Program Medicare Advantage (MA) PPO</a:t>
            </a:r>
          </a:p>
        </p:txBody>
      </p:sp>
    </p:spTree>
    <p:extLst>
      <p:ext uri="{BB962C8B-B14F-4D97-AF65-F5344CB8AC3E}">
        <p14:creationId xmlns:p14="http://schemas.microsoft.com/office/powerpoint/2010/main" val="3685572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552450"/>
          </a:xfrm>
        </p:spPr>
        <p:txBody>
          <a:bodyPr/>
          <a:lstStyle/>
          <a:p>
            <a:pPr algn="l"/>
            <a:r>
              <a:rPr lang="en-US" sz="2200" kern="0" dirty="0">
                <a:solidFill>
                  <a:schemeClr val="bg1"/>
                </a:solidFill>
                <a:latin typeface="Avenir Heavy"/>
                <a:ea typeface="+mn-ea"/>
                <a:cs typeface="Avenir Heavy"/>
              </a:rPr>
              <a:t>Authorizations &amp; Claims</a:t>
            </a:r>
          </a:p>
        </p:txBody>
      </p:sp>
      <p:sp>
        <p:nvSpPr>
          <p:cNvPr id="3" name="Content Placeholder 2"/>
          <p:cNvSpPr>
            <a:spLocks noGrp="1"/>
          </p:cNvSpPr>
          <p:nvPr>
            <p:ph idx="1"/>
          </p:nvPr>
        </p:nvSpPr>
        <p:spPr>
          <a:xfrm>
            <a:off x="457199" y="1456363"/>
            <a:ext cx="8436429" cy="4724401"/>
          </a:xfrm>
        </p:spPr>
        <p:txBody>
          <a:bodyPr/>
          <a:lstStyle/>
          <a:p>
            <a:pPr marL="0" indent="0">
              <a:buNone/>
            </a:pPr>
            <a:endParaRPr lang="en-US" sz="2000" kern="0" dirty="0">
              <a:latin typeface="Avenir Heavy"/>
              <a:cs typeface="Avenir Heavy"/>
            </a:endParaRPr>
          </a:p>
          <a:p>
            <a:pPr marL="0" indent="0">
              <a:buNone/>
            </a:pPr>
            <a:endParaRPr lang="en-US" sz="2000" kern="0" dirty="0">
              <a:latin typeface="Avenir Heavy"/>
              <a:cs typeface="Avenir Heavy"/>
            </a:endParaRPr>
          </a:p>
        </p:txBody>
      </p:sp>
      <p:sp>
        <p:nvSpPr>
          <p:cNvPr id="6" name="Content Placeholder 2"/>
          <p:cNvSpPr txBox="1">
            <a:spLocks/>
          </p:cNvSpPr>
          <p:nvPr/>
        </p:nvSpPr>
        <p:spPr>
          <a:xfrm>
            <a:off x="457200" y="1266738"/>
            <a:ext cx="8248650" cy="5166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1800"/>
              </a:spcAft>
            </a:pPr>
            <a:r>
              <a:rPr lang="en-US" sz="1600" dirty="0">
                <a:latin typeface="Avenir Heavy"/>
              </a:rPr>
              <a:t>Ordering physicians are responsible for submitting requests to Magellan Rx Management for patients to receive one of these infusion/injectable drugs in a hospital outpatient setting.</a:t>
            </a:r>
          </a:p>
          <a:p>
            <a:pPr>
              <a:spcBef>
                <a:spcPts val="0"/>
              </a:spcBef>
              <a:spcAft>
                <a:spcPts val="1800"/>
              </a:spcAft>
            </a:pPr>
            <a:r>
              <a:rPr lang="en-US" sz="1600" dirty="0">
                <a:latin typeface="Avenir Heavy"/>
                <a:cs typeface="Lucida Sans Unicode" panose="020B0602030504020204" pitchFamily="34" charset="0"/>
              </a:rPr>
              <a:t>MRxM will review the request and determine the medical necessity of both the </a:t>
            </a:r>
            <a:r>
              <a:rPr lang="en-US" sz="1600" dirty="0">
                <a:latin typeface="Avenir Heavy"/>
              </a:rPr>
              <a:t>infusion/injectable drug and the site of that drug’s administration. </a:t>
            </a:r>
            <a:endParaRPr lang="en-US" sz="1600" dirty="0">
              <a:latin typeface="Avenir Heavy"/>
              <a:cs typeface="Lucida Sans Unicode" panose="020B0602030504020204" pitchFamily="34" charset="0"/>
            </a:endParaRPr>
          </a:p>
          <a:p>
            <a:pPr marL="344488" indent="-344488" defTabSz="403225">
              <a:spcBef>
                <a:spcPts val="0"/>
              </a:spcBef>
              <a:spcAft>
                <a:spcPts val="1800"/>
              </a:spcAft>
            </a:pPr>
            <a:r>
              <a:rPr lang="en-US" sz="1600" dirty="0">
                <a:latin typeface="Avenir Heavy"/>
              </a:rPr>
              <a:t>Hospitals at which a patient is seeking to have one of these infusion/injectable drugs administered should ensure that a MRxM authorization has been approved.</a:t>
            </a:r>
          </a:p>
          <a:p>
            <a:pPr marL="344488" indent="-344488" defTabSz="403225">
              <a:spcBef>
                <a:spcPts val="0"/>
              </a:spcBef>
              <a:spcAft>
                <a:spcPts val="1800"/>
              </a:spcAft>
            </a:pPr>
            <a:r>
              <a:rPr lang="en-US" sz="1600" dirty="0">
                <a:latin typeface="Avenir Heavy"/>
              </a:rPr>
              <a:t>Claims received for services without an authorization on file will pend while MRxM requests &amp; reviews information from the rendering physician to conduct a medical necessity review.</a:t>
            </a:r>
          </a:p>
          <a:p>
            <a:pPr marL="344488" indent="-344488" defTabSz="403225">
              <a:spcBef>
                <a:spcPts val="0"/>
              </a:spcBef>
              <a:spcAft>
                <a:spcPts val="1800"/>
              </a:spcAft>
            </a:pPr>
            <a:r>
              <a:rPr lang="en-US" sz="1600" dirty="0">
                <a:latin typeface="Avenir Heavy"/>
              </a:rPr>
              <a:t>Authorizations of injectable medications that are approved before the </a:t>
            </a:r>
            <a:r>
              <a:rPr lang="en-US" sz="1600" b="1" dirty="0">
                <a:latin typeface="Avenir Heavy"/>
              </a:rPr>
              <a:t>May 7, 2018</a:t>
            </a:r>
            <a:r>
              <a:rPr lang="en-US" sz="1600" dirty="0">
                <a:latin typeface="Avenir Heavy"/>
              </a:rPr>
              <a:t> effective date of this policy will be honored through the period approved.</a:t>
            </a:r>
            <a:endParaRPr lang="en-US" sz="1600" dirty="0">
              <a:latin typeface="Avenir Heavy"/>
              <a:cs typeface="Lucida Sans Unicode" panose="020B0602030504020204" pitchFamily="34" charset="0"/>
            </a:endParaRPr>
          </a:p>
        </p:txBody>
      </p:sp>
    </p:spTree>
    <p:extLst>
      <p:ext uri="{BB962C8B-B14F-4D97-AF65-F5344CB8AC3E}">
        <p14:creationId xmlns:p14="http://schemas.microsoft.com/office/powerpoint/2010/main" val="2500612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12"/>
          </p:nvPr>
        </p:nvSpPr>
        <p:spPr>
          <a:xfrm>
            <a:off x="0" y="6535481"/>
            <a:ext cx="9144000" cy="322524"/>
          </a:xfrm>
          <a:prstGeom prst="rect">
            <a:avLst/>
          </a:prstGeom>
        </p:spPr>
        <p:txBody>
          <a:bodyPr vert="horz" lIns="91440" tIns="45720" rIns="91440" bIns="45720" rtlCol="0" anchor="ctr"/>
          <a:lstStyle>
            <a:lvl1pPr algn="r">
              <a:defRPr sz="1000" b="1" i="0">
                <a:solidFill>
                  <a:schemeClr val="tx1">
                    <a:tint val="75000"/>
                  </a:schemeClr>
                </a:solidFill>
                <a:latin typeface="Arial"/>
                <a:cs typeface="Arial"/>
              </a:defRPr>
            </a:lvl1pPr>
          </a:lstStyle>
          <a:p>
            <a:pPr algn="ctr"/>
            <a:endParaRPr lang="en-US" sz="900" b="0" dirty="0">
              <a:solidFill>
                <a:prstClr val="black">
                  <a:tint val="75000"/>
                </a:prstClr>
              </a:solidFill>
              <a:latin typeface="Avenir Heavy"/>
              <a:cs typeface="Avenir Heavy"/>
            </a:endParaRPr>
          </a:p>
        </p:txBody>
      </p:sp>
      <p:sp>
        <p:nvSpPr>
          <p:cNvPr id="16" name="TextBox 15"/>
          <p:cNvSpPr txBox="1"/>
          <p:nvPr/>
        </p:nvSpPr>
        <p:spPr>
          <a:xfrm>
            <a:off x="401301" y="6630350"/>
            <a:ext cx="1122700" cy="184666"/>
          </a:xfrm>
          <a:prstGeom prst="rect">
            <a:avLst/>
          </a:prstGeom>
          <a:noFill/>
        </p:spPr>
        <p:txBody>
          <a:bodyPr wrap="square" lIns="0" tIns="0" rIns="0" bIns="0" rtlCol="0">
            <a:spAutoFit/>
          </a:bodyPr>
          <a:lstStyle/>
          <a:p>
            <a:r>
              <a:rPr lang="en-US" sz="600" dirty="0">
                <a:solidFill>
                  <a:prstClr val="black">
                    <a:lumMod val="95000"/>
                    <a:lumOff val="5000"/>
                  </a:prstClr>
                </a:solidFill>
                <a:latin typeface="Avenir Heavy"/>
                <a:cs typeface="Avenir Heavy"/>
              </a:rPr>
              <a:t>Proprietary &amp; Confidential</a:t>
            </a:r>
          </a:p>
          <a:p>
            <a:endParaRPr lang="en-US" sz="600" dirty="0">
              <a:solidFill>
                <a:srgbClr val="636463"/>
              </a:solidFill>
              <a:latin typeface="Arial"/>
            </a:endParaRPr>
          </a:p>
        </p:txBody>
      </p:sp>
      <p:sp>
        <p:nvSpPr>
          <p:cNvPr id="7" name="Text Box 4"/>
          <p:cNvSpPr txBox="1">
            <a:spLocks noChangeArrowheads="1"/>
          </p:cNvSpPr>
          <p:nvPr/>
        </p:nvSpPr>
        <p:spPr bwMode="auto">
          <a:xfrm>
            <a:off x="1807030" y="2140871"/>
            <a:ext cx="550817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algn="ctr" eaLnBrk="0" fontAlgn="base" hangingPunct="0">
              <a:spcBef>
                <a:spcPct val="0"/>
              </a:spcBef>
              <a:spcAft>
                <a:spcPct val="0"/>
              </a:spcAft>
              <a:defRPr sz="2800">
                <a:solidFill>
                  <a:schemeClr val="tx1"/>
                </a:solidFill>
                <a:latin typeface="Arial" pitchFamily="34" charset="0"/>
              </a:defRPr>
            </a:lvl6pPr>
            <a:lvl7pPr marL="2971800" indent="-228600" algn="ctr" eaLnBrk="0" fontAlgn="base" hangingPunct="0">
              <a:spcBef>
                <a:spcPct val="0"/>
              </a:spcBef>
              <a:spcAft>
                <a:spcPct val="0"/>
              </a:spcAft>
              <a:defRPr sz="2800">
                <a:solidFill>
                  <a:schemeClr val="tx1"/>
                </a:solidFill>
                <a:latin typeface="Arial" pitchFamily="34" charset="0"/>
              </a:defRPr>
            </a:lvl7pPr>
            <a:lvl8pPr marL="3429000" indent="-228600" algn="ctr" eaLnBrk="0" fontAlgn="base" hangingPunct="0">
              <a:spcBef>
                <a:spcPct val="0"/>
              </a:spcBef>
              <a:spcAft>
                <a:spcPct val="0"/>
              </a:spcAft>
              <a:defRPr sz="2800">
                <a:solidFill>
                  <a:schemeClr val="tx1"/>
                </a:solidFill>
                <a:latin typeface="Arial" pitchFamily="34" charset="0"/>
              </a:defRPr>
            </a:lvl8pPr>
            <a:lvl9pPr marL="3886200" indent="-228600" algn="ctr" eaLnBrk="0" fontAlgn="base" hangingPunct="0">
              <a:spcBef>
                <a:spcPct val="0"/>
              </a:spcBef>
              <a:spcAft>
                <a:spcPct val="0"/>
              </a:spcAft>
              <a:defRPr sz="2800">
                <a:solidFill>
                  <a:schemeClr val="tx1"/>
                </a:solidFill>
                <a:latin typeface="Arial" pitchFamily="34" charset="0"/>
              </a:defRPr>
            </a:lvl9pPr>
          </a:lstStyle>
          <a:p>
            <a:pPr algn="ctr" fontAlgn="auto">
              <a:spcBef>
                <a:spcPct val="50000"/>
              </a:spcBef>
              <a:spcAft>
                <a:spcPts val="0"/>
              </a:spcAft>
              <a:defRPr/>
            </a:pPr>
            <a:r>
              <a:rPr lang="en-US" sz="7200" b="1" dirty="0">
                <a:solidFill>
                  <a:srgbClr val="0F6FC6"/>
                </a:solidFill>
                <a:effectLst>
                  <a:outerShdw blurRad="38100" dist="38100" dir="2700000" algn="tl">
                    <a:srgbClr val="000000">
                      <a:alpha val="43137"/>
                    </a:srgbClr>
                  </a:outerShdw>
                </a:effectLst>
                <a:latin typeface="Andalus" pitchFamily="18" charset="-78"/>
                <a:cs typeface="Andalus" pitchFamily="18" charset="-78"/>
              </a:rPr>
              <a:t>Questions?</a:t>
            </a:r>
          </a:p>
          <a:p>
            <a:pPr marL="1601788" indent="-460375" fontAlgn="auto">
              <a:spcBef>
                <a:spcPct val="50000"/>
              </a:spcBef>
              <a:spcAft>
                <a:spcPts val="0"/>
              </a:spcAft>
              <a:buFont typeface="Arial" panose="020B0604020202020204" pitchFamily="34" charset="0"/>
              <a:buChar char="•"/>
              <a:defRPr/>
            </a:pPr>
            <a:r>
              <a:rPr lang="en-US" sz="4000" dirty="0">
                <a:solidFill>
                  <a:srgbClr val="1966B3"/>
                </a:solidFill>
                <a:effectLst>
                  <a:outerShdw blurRad="38100" dist="38100" dir="2700000" algn="tl">
                    <a:srgbClr val="000000">
                      <a:alpha val="43137"/>
                    </a:srgbClr>
                  </a:outerShdw>
                </a:effectLst>
                <a:latin typeface="Avenir Light"/>
              </a:rPr>
              <a:t>You ask …</a:t>
            </a:r>
          </a:p>
          <a:p>
            <a:pPr marL="1601788" indent="-460375" fontAlgn="auto">
              <a:spcBef>
                <a:spcPct val="50000"/>
              </a:spcBef>
              <a:spcAft>
                <a:spcPts val="0"/>
              </a:spcAft>
              <a:buFont typeface="Arial" panose="020B0604020202020204" pitchFamily="34" charset="0"/>
              <a:buChar char="•"/>
              <a:defRPr/>
            </a:pPr>
            <a:r>
              <a:rPr lang="en-US" sz="4000" dirty="0">
                <a:solidFill>
                  <a:srgbClr val="1966B3"/>
                </a:solidFill>
                <a:effectLst>
                  <a:outerShdw blurRad="38100" dist="38100" dir="2700000" algn="tl">
                    <a:srgbClr val="000000">
                      <a:alpha val="43137"/>
                    </a:srgbClr>
                  </a:outerShdw>
                </a:effectLst>
                <a:latin typeface="Avenir Light"/>
              </a:rPr>
              <a:t>I’ll answer.</a:t>
            </a:r>
            <a:endParaRPr lang="en-US" sz="7200" b="1" dirty="0">
              <a:solidFill>
                <a:srgbClr val="1966B3"/>
              </a:solidFill>
              <a:effectLst>
                <a:outerShdw blurRad="38100" dist="38100" dir="2700000" algn="tl">
                  <a:srgbClr val="000000">
                    <a:alpha val="43137"/>
                  </a:srgbClr>
                </a:outerShdw>
              </a:effectLst>
              <a:latin typeface="Avenir Light"/>
              <a:cs typeface="Andalus" pitchFamily="18" charset="-78"/>
            </a:endParaRPr>
          </a:p>
        </p:txBody>
      </p:sp>
      <p:sp>
        <p:nvSpPr>
          <p:cNvPr id="8" name="Title 1"/>
          <p:cNvSpPr txBox="1">
            <a:spLocks/>
          </p:cNvSpPr>
          <p:nvPr/>
        </p:nvSpPr>
        <p:spPr>
          <a:xfrm>
            <a:off x="457200" y="361950"/>
            <a:ext cx="8229600" cy="5524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kern="0" dirty="0">
                <a:solidFill>
                  <a:schemeClr val="bg1"/>
                </a:solidFill>
                <a:latin typeface="Avenir Heavy"/>
                <a:ea typeface="+mn-ea"/>
                <a:cs typeface="Avenir Heavy"/>
              </a:rPr>
              <a:t>Questions</a:t>
            </a:r>
          </a:p>
        </p:txBody>
      </p:sp>
    </p:spTree>
    <p:extLst>
      <p:ext uri="{BB962C8B-B14F-4D97-AF65-F5344CB8AC3E}">
        <p14:creationId xmlns:p14="http://schemas.microsoft.com/office/powerpoint/2010/main" val="366430413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4156</TotalTime>
  <Words>2329</Words>
  <Application>Microsoft Office PowerPoint</Application>
  <PresentationFormat>On-screen Show (4:3)</PresentationFormat>
  <Paragraphs>440</Paragraphs>
  <Slides>35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Andalus</vt:lpstr>
      <vt:lpstr>Arial</vt:lpstr>
      <vt:lpstr>Arial Narrow</vt:lpstr>
      <vt:lpstr>Avenir Heavy</vt:lpstr>
      <vt:lpstr>Avenir Light</vt:lpstr>
      <vt:lpstr>Calibri</vt:lpstr>
      <vt:lpstr>Wingdings</vt:lpstr>
      <vt:lpstr>Custom Design</vt:lpstr>
      <vt:lpstr>1_Office Theme</vt:lpstr>
      <vt:lpstr>PowerPoint Presentation</vt:lpstr>
      <vt:lpstr>Background</vt:lpstr>
      <vt:lpstr>Policy Details</vt:lpstr>
      <vt:lpstr>Policy Details</vt:lpstr>
      <vt:lpstr>Policy Guidelines</vt:lpstr>
      <vt:lpstr>Policy Guidelines</vt:lpstr>
      <vt:lpstr>Policy Scope</vt:lpstr>
      <vt:lpstr>Authorizations &amp; Claims</vt:lpstr>
      <vt:lpstr>PowerPoint Presentation</vt:lpstr>
      <vt:lpstr>PowerPoint Presentation</vt:lpstr>
      <vt:lpstr>PowerPoint Presentation</vt:lpstr>
      <vt:lpstr>What is a Blue Distinction Center (BDC)?</vt:lpstr>
      <vt:lpstr>Blue Distinction Center (BDC &amp; BDC+)</vt:lpstr>
      <vt:lpstr>Blue Distinction Center Specialty Care Programs</vt:lpstr>
      <vt:lpstr>Benefits of Blue Distinction Center Designation</vt:lpstr>
      <vt:lpstr>Overview of the Designation Process </vt:lpstr>
      <vt:lpstr>PowerPoint Presentation</vt:lpstr>
      <vt:lpstr>Evaluation Components for Designation </vt:lpstr>
      <vt:lpstr>Evaluation Components for Designation </vt:lpstr>
      <vt:lpstr>Evaluation Components for Designation </vt:lpstr>
      <vt:lpstr>Evaluation Components for Designation </vt:lpstr>
      <vt:lpstr>Sample Application/Survey</vt:lpstr>
      <vt:lpstr>Components of the Feedback Report</vt:lpstr>
      <vt:lpstr>Components of the Feedback Report</vt:lpstr>
      <vt:lpstr>Sample Feedback Report</vt:lpstr>
      <vt:lpstr>Horizon BCBSNJ’s BDC/BDC+ Network Hospitals</vt:lpstr>
      <vt:lpstr>BDC Hospital and Specialists Match</vt:lpstr>
      <vt:lpstr>BDC Hospital and Specialists Match</vt:lpstr>
      <vt:lpstr>BDC Hospital and Specialists Match</vt:lpstr>
      <vt:lpstr>BDC Hospital and Specialists Match</vt:lpstr>
      <vt:lpstr>BDC Hospital and Specialists Match</vt:lpstr>
      <vt:lpstr>BDC Hospital and Specialists Match</vt:lpstr>
      <vt:lpstr>BDC Hospital and Specialists Match</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Bertothy</dc:creator>
  <cp:lastModifiedBy>Sarah Miller</cp:lastModifiedBy>
  <cp:revision>285</cp:revision>
  <dcterms:created xsi:type="dcterms:W3CDTF">2015-03-17T14:05:18Z</dcterms:created>
  <dcterms:modified xsi:type="dcterms:W3CDTF">2022-07-18T18:48:48Z</dcterms:modified>
</cp:coreProperties>
</file>