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 id="2147483720" r:id="rId5"/>
    <p:sldMasterId id="2147483732" r:id="rId6"/>
    <p:sldMasterId id="2147483744" r:id="rId7"/>
  </p:sldMasterIdLst>
  <p:notesMasterIdLst>
    <p:notesMasterId r:id="rId55"/>
  </p:notesMasterIdLst>
  <p:sldIdLst>
    <p:sldId id="341" r:id="rId8"/>
    <p:sldId id="256" r:id="rId9"/>
    <p:sldId id="258" r:id="rId10"/>
    <p:sldId id="259" r:id="rId11"/>
    <p:sldId id="324" r:id="rId12"/>
    <p:sldId id="326" r:id="rId13"/>
    <p:sldId id="343" r:id="rId14"/>
    <p:sldId id="344" r:id="rId15"/>
    <p:sldId id="345" r:id="rId16"/>
    <p:sldId id="346" r:id="rId17"/>
    <p:sldId id="321" r:id="rId18"/>
    <p:sldId id="325" r:id="rId19"/>
    <p:sldId id="300" r:id="rId20"/>
    <p:sldId id="348" r:id="rId21"/>
    <p:sldId id="349" r:id="rId22"/>
    <p:sldId id="350" r:id="rId23"/>
    <p:sldId id="336" r:id="rId24"/>
    <p:sldId id="337" r:id="rId25"/>
    <p:sldId id="338" r:id="rId26"/>
    <p:sldId id="339" r:id="rId27"/>
    <p:sldId id="265" r:id="rId28"/>
    <p:sldId id="328" r:id="rId29"/>
    <p:sldId id="329" r:id="rId30"/>
    <p:sldId id="335" r:id="rId31"/>
    <p:sldId id="266" r:id="rId32"/>
    <p:sldId id="314" r:id="rId33"/>
    <p:sldId id="315" r:id="rId34"/>
    <p:sldId id="267" r:id="rId35"/>
    <p:sldId id="272" r:id="rId36"/>
    <p:sldId id="273" r:id="rId37"/>
    <p:sldId id="274" r:id="rId38"/>
    <p:sldId id="275" r:id="rId39"/>
    <p:sldId id="276" r:id="rId40"/>
    <p:sldId id="279" r:id="rId41"/>
    <p:sldId id="280" r:id="rId42"/>
    <p:sldId id="281" r:id="rId43"/>
    <p:sldId id="311" r:id="rId44"/>
    <p:sldId id="282" r:id="rId45"/>
    <p:sldId id="283" r:id="rId46"/>
    <p:sldId id="284" r:id="rId47"/>
    <p:sldId id="351" r:id="rId48"/>
    <p:sldId id="352" r:id="rId49"/>
    <p:sldId id="353" r:id="rId50"/>
    <p:sldId id="354" r:id="rId51"/>
    <p:sldId id="355" r:id="rId52"/>
    <p:sldId id="319" r:id="rId53"/>
    <p:sldId id="34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44" autoAdjust="0"/>
    <p:restoredTop sz="75506" autoAdjust="0"/>
  </p:normalViewPr>
  <p:slideViewPr>
    <p:cSldViewPr>
      <p:cViewPr varScale="1">
        <p:scale>
          <a:sx n="65" d="100"/>
          <a:sy n="65" d="100"/>
        </p:scale>
        <p:origin x="1459"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9118D-3026-46D4-ACAC-A5BEC7315331}" type="datetimeFigureOut">
              <a:rPr lang="en-US" smtClean="0"/>
              <a:t>7/18/2022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0C601-327D-43EA-BEC5-89EB78B654EA}" type="slidenum">
              <a:rPr lang="en-US" smtClean="0"/>
              <a:t>‹#›</a:t>
            </a:fld>
            <a:endParaRPr lang="en-US"/>
          </a:p>
        </p:txBody>
      </p:sp>
    </p:spTree>
    <p:extLst>
      <p:ext uri="{BB962C8B-B14F-4D97-AF65-F5344CB8AC3E}">
        <p14:creationId xmlns:p14="http://schemas.microsoft.com/office/powerpoint/2010/main" val="302470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0C601-327D-43EA-BEC5-89EB78B654EA}" type="slidenum">
              <a:rPr lang="en-US" smtClean="0"/>
              <a:t>1</a:t>
            </a:fld>
            <a:endParaRPr lang="en-US"/>
          </a:p>
        </p:txBody>
      </p:sp>
    </p:spTree>
    <p:extLst>
      <p:ext uri="{BB962C8B-B14F-4D97-AF65-F5344CB8AC3E}">
        <p14:creationId xmlns:p14="http://schemas.microsoft.com/office/powerpoint/2010/main" val="1318165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Client in Los Angeles:</a:t>
            </a:r>
          </a:p>
          <a:p>
            <a:pPr marL="171450" indent="-171450">
              <a:buFont typeface="Arial" pitchFamily="34" charset="0"/>
              <a:buChar char="•"/>
            </a:pPr>
            <a:r>
              <a:rPr lang="en-US" dirty="0"/>
              <a:t>Felt stuck in her job</a:t>
            </a:r>
          </a:p>
          <a:p>
            <a:pPr marL="171450" indent="-171450">
              <a:buFont typeface="Arial" pitchFamily="34" charset="0"/>
              <a:buChar char="•"/>
            </a:pPr>
            <a:r>
              <a:rPr lang="en-US" dirty="0"/>
              <a:t>Always struggling with money</a:t>
            </a:r>
          </a:p>
          <a:p>
            <a:pPr marL="171450" indent="-171450">
              <a:buFont typeface="Arial" pitchFamily="34" charset="0"/>
              <a:buChar char="•"/>
            </a:pPr>
            <a:r>
              <a:rPr lang="en-US" dirty="0"/>
              <a:t>Worked on Being present, Living in the NOW…</a:t>
            </a:r>
          </a:p>
          <a:p>
            <a:pPr marL="628650" lvl="1" indent="-171450">
              <a:buFont typeface="Arial" pitchFamily="34" charset="0"/>
              <a:buChar char="•"/>
            </a:pPr>
            <a:r>
              <a:rPr lang="en-US" dirty="0"/>
              <a:t>recognized</a:t>
            </a:r>
            <a:r>
              <a:rPr lang="en-US" baseline="0" dirty="0"/>
              <a:t> she had a JUDGE &amp; DREAMER at battle inside of her and the JUDGE was winning</a:t>
            </a:r>
            <a:r>
              <a:rPr lang="en-US" dirty="0"/>
              <a:t>.  </a:t>
            </a:r>
          </a:p>
          <a:p>
            <a:pPr marL="628650" lvl="1" indent="-171450">
              <a:buFont typeface="Arial" pitchFamily="34" charset="0"/>
              <a:buChar char="•"/>
            </a:pPr>
            <a:r>
              <a:rPr lang="en-US" dirty="0"/>
              <a:t>Was never just enjoying life</a:t>
            </a:r>
          </a:p>
          <a:p>
            <a:pPr marL="628650" lvl="1" indent="-171450">
              <a:buFont typeface="Arial" pitchFamily="34" charset="0"/>
              <a:buChar char="•"/>
            </a:pPr>
            <a:r>
              <a:rPr lang="en-US" dirty="0"/>
              <a:t>Next day she sent this in an email to me…I want to dream</a:t>
            </a:r>
            <a:r>
              <a:rPr lang="en-US" baseline="0" dirty="0"/>
              <a:t> again.</a:t>
            </a:r>
          </a:p>
          <a:p>
            <a:pPr marL="628650" lvl="1" indent="-171450">
              <a:buFont typeface="Arial" pitchFamily="34" charset="0"/>
              <a:buChar char="•"/>
            </a:pPr>
            <a:endParaRPr lang="en-US" baseline="0" dirty="0"/>
          </a:p>
          <a:p>
            <a:pPr marL="457200" lvl="1" indent="0">
              <a:buFont typeface="Arial" pitchFamily="34" charset="0"/>
              <a:buNone/>
            </a:pPr>
            <a:r>
              <a:rPr lang="en-US" baseline="0" dirty="0"/>
              <a:t>Coaching her husband:</a:t>
            </a:r>
          </a:p>
          <a:p>
            <a:pPr marL="628650" lvl="1" indent="-171450">
              <a:buFont typeface="Arial" charset="0"/>
              <a:buChar char="•"/>
            </a:pPr>
            <a:r>
              <a:rPr lang="en-US" baseline="0" dirty="0"/>
              <a:t>“Never make more than $60K</a:t>
            </a:r>
          </a:p>
          <a:p>
            <a:pPr marL="628650" lvl="1" indent="-171450">
              <a:buFont typeface="Arial" charset="0"/>
              <a:buChar char="•"/>
            </a:pPr>
            <a:r>
              <a:rPr lang="en-US" baseline="0" dirty="0"/>
              <a:t>2 years later he is on pace to triple his income.</a:t>
            </a:r>
          </a:p>
          <a:p>
            <a:pPr marL="628650" lvl="1" indent="-171450">
              <a:buFont typeface="Arial" charset="0"/>
              <a:buChar char="•"/>
            </a:pPr>
            <a:r>
              <a:rPr lang="en-US" baseline="0" dirty="0"/>
              <a:t>HOW? Overcame his “constraints to growth”. Changed his story or internal narrative. </a:t>
            </a:r>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66336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propose to you that none of us would recommend for this kid was exactly what he needed to BE who he was to BECOME!</a:t>
            </a:r>
          </a:p>
        </p:txBody>
      </p:sp>
      <p:sp>
        <p:nvSpPr>
          <p:cNvPr id="4" name="Slide Number Placeholder 3"/>
          <p:cNvSpPr>
            <a:spLocks noGrp="1"/>
          </p:cNvSpPr>
          <p:nvPr>
            <p:ph type="sldNum" sz="quarter" idx="10"/>
          </p:nvPr>
        </p:nvSpPr>
        <p:spPr/>
        <p:txBody>
          <a:bodyPr/>
          <a:lstStyle/>
          <a:p>
            <a:fld id="{DED0C601-327D-43EA-BEC5-89EB78B654E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9696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Have a “tough boss”…</a:t>
            </a:r>
            <a:r>
              <a:rPr lang="en-US" baseline="0" dirty="0"/>
              <a:t> a story may be getting in your way.</a:t>
            </a:r>
          </a:p>
          <a:p>
            <a:pPr marL="228600" indent="-228600">
              <a:buFont typeface="+mj-lt"/>
              <a:buAutoNum type="arabicPeriod"/>
            </a:pPr>
            <a:r>
              <a:rPr lang="en-US" baseline="0" dirty="0"/>
              <a:t>He was once “Cowboy Dave”…and still may be.</a:t>
            </a:r>
          </a:p>
          <a:p>
            <a:pPr marL="228600" indent="-228600">
              <a:buFont typeface="+mj-lt"/>
              <a:buAutoNum type="arabicPeriod"/>
            </a:pPr>
            <a:r>
              <a:rPr lang="en-US" baseline="0" dirty="0"/>
              <a:t>Recently a </a:t>
            </a:r>
            <a:r>
              <a:rPr lang="en-US" u="sng" baseline="0" dirty="0"/>
              <a:t>Financial Healthcare Executive was FRUSTRATED…Can you believe that?</a:t>
            </a:r>
          </a:p>
          <a:p>
            <a:pPr marL="628650" lvl="1" indent="-171450">
              <a:buFont typeface="Courier New" pitchFamily="49" charset="0"/>
              <a:buChar char="o"/>
            </a:pPr>
            <a:r>
              <a:rPr lang="en-US" baseline="0" dirty="0"/>
              <a:t>Was making presentation for needed software the CEO was denying.</a:t>
            </a:r>
          </a:p>
          <a:p>
            <a:pPr marL="628650" lvl="1" indent="-171450">
              <a:buFont typeface="Courier New" pitchFamily="49" charset="0"/>
              <a:buChar char="o"/>
            </a:pPr>
            <a:r>
              <a:rPr lang="en-US" baseline="0" dirty="0"/>
              <a:t>There had been some conflict.</a:t>
            </a:r>
          </a:p>
          <a:p>
            <a:pPr marL="628650" lvl="1" indent="-171450">
              <a:buFont typeface="Courier New" pitchFamily="49" charset="0"/>
              <a:buChar char="o"/>
            </a:pPr>
            <a:r>
              <a:rPr lang="en-US" baseline="0" dirty="0"/>
              <a:t>Exec was Blue-Green, CEO was Red-Yellow</a:t>
            </a:r>
          </a:p>
          <a:p>
            <a:pPr marL="628650" lvl="1" indent="-171450">
              <a:buFont typeface="Courier New" pitchFamily="49" charset="0"/>
              <a:buChar char="o"/>
            </a:pPr>
            <a:r>
              <a:rPr lang="en-US" baseline="0" dirty="0"/>
              <a:t>We designed a Red-Yellow Presentation… every one is happy and back on the same team again.</a:t>
            </a:r>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014876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Wants to be successful so that her dad will know that at least one</a:t>
            </a:r>
            <a:r>
              <a:rPr lang="en-US" baseline="0" dirty="0"/>
              <a:t> of his kids has done something with their life.</a:t>
            </a:r>
          </a:p>
          <a:p>
            <a:pPr marL="228600" indent="-228600">
              <a:buFont typeface="+mj-lt"/>
              <a:buAutoNum type="arabicPeriod"/>
            </a:pPr>
            <a:r>
              <a:rPr lang="en-US" baseline="0" dirty="0"/>
              <a:t>Have her permission for all of this.</a:t>
            </a:r>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t>18</a:t>
            </a:fld>
            <a:endParaRPr lang="en-US"/>
          </a:p>
        </p:txBody>
      </p:sp>
    </p:spTree>
    <p:extLst>
      <p:ext uri="{BB962C8B-B14F-4D97-AF65-F5344CB8AC3E}">
        <p14:creationId xmlns:p14="http://schemas.microsoft.com/office/powerpoint/2010/main" val="2627323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Does</a:t>
            </a:r>
            <a:r>
              <a:rPr lang="en-US" baseline="0" dirty="0"/>
              <a:t> this work show talent?</a:t>
            </a:r>
          </a:p>
          <a:p>
            <a:pPr marL="228600" indent="-228600">
              <a:buFont typeface="+mj-lt"/>
              <a:buAutoNum type="arabicPeriod"/>
            </a:pPr>
            <a:r>
              <a:rPr lang="en-US" baseline="0" dirty="0"/>
              <a:t>I think she is a success now.  Still needs and wants training but she does not have to wait to feel “successful”.</a:t>
            </a:r>
          </a:p>
          <a:p>
            <a:pPr marL="228600" indent="-228600">
              <a:buFont typeface="+mj-lt"/>
              <a:buAutoNum type="arabicPeriod"/>
            </a:pPr>
            <a:r>
              <a:rPr lang="en-US" baseline="0" dirty="0"/>
              <a:t>She can feel this all along the way.</a:t>
            </a:r>
          </a:p>
          <a:p>
            <a:pPr marL="228600" indent="-228600">
              <a:buFont typeface="+mj-lt"/>
              <a:buAutoNum type="arabicPeriod"/>
            </a:pPr>
            <a:r>
              <a:rPr lang="en-US" baseline="0" dirty="0"/>
              <a:t>BTW, I told her what I was going to do and she said… “I think I’m going to cry” (flapping with her hands)</a:t>
            </a:r>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78756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Drew and painted this from a picture</a:t>
            </a:r>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4349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F2BE9-81A5-4367-BFE3-19A44A38412F}" type="slidenum">
              <a:rPr lang="en-US" smtClean="0"/>
              <a:t>21</a:t>
            </a:fld>
            <a:endParaRPr lang="en-US"/>
          </a:p>
        </p:txBody>
      </p:sp>
    </p:spTree>
    <p:extLst>
      <p:ext uri="{BB962C8B-B14F-4D97-AF65-F5344CB8AC3E}">
        <p14:creationId xmlns:p14="http://schemas.microsoft.com/office/powerpoint/2010/main" val="95223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intentional to break out of the pack.</a:t>
            </a:r>
          </a:p>
        </p:txBody>
      </p:sp>
      <p:sp>
        <p:nvSpPr>
          <p:cNvPr id="4" name="Slide Number Placeholder 3"/>
          <p:cNvSpPr>
            <a:spLocks noGrp="1"/>
          </p:cNvSpPr>
          <p:nvPr>
            <p:ph type="sldNum" sz="quarter" idx="10"/>
          </p:nvPr>
        </p:nvSpPr>
        <p:spPr/>
        <p:txBody>
          <a:bodyPr/>
          <a:lstStyle/>
          <a:p>
            <a:fld id="{C89F2BE9-81A5-4367-BFE3-19A44A38412F}" type="slidenum">
              <a:rPr lang="en-US" smtClean="0"/>
              <a:t>25</a:t>
            </a:fld>
            <a:endParaRPr lang="en-US"/>
          </a:p>
        </p:txBody>
      </p:sp>
    </p:spTree>
    <p:extLst>
      <p:ext uri="{BB962C8B-B14F-4D97-AF65-F5344CB8AC3E}">
        <p14:creationId xmlns:p14="http://schemas.microsoft.com/office/powerpoint/2010/main" val="952239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HAVE PATTERNS IN HOW WE SEE THINGS.</a:t>
            </a:r>
          </a:p>
          <a:p>
            <a:pPr marL="0" indent="0">
              <a:buNone/>
            </a:pPr>
            <a:endParaRPr lang="en-US" dirty="0"/>
          </a:p>
          <a:p>
            <a:r>
              <a:rPr lang="en-US" dirty="0"/>
              <a:t>7,9, 53, 68, 101, 27,</a:t>
            </a:r>
            <a:r>
              <a:rPr lang="en-US" baseline="0" dirty="0"/>
              <a:t> </a:t>
            </a:r>
            <a:r>
              <a:rPr lang="en-US" dirty="0"/>
              <a:t>34</a:t>
            </a:r>
          </a:p>
          <a:p>
            <a:r>
              <a:rPr lang="en-US" dirty="0"/>
              <a:t>Write down the first color that comes to your mind?</a:t>
            </a:r>
          </a:p>
          <a:p>
            <a:r>
              <a:rPr lang="en-US" dirty="0"/>
              <a:t>RED…..Blue, green, yellow</a:t>
            </a:r>
          </a:p>
          <a:p>
            <a:endParaRPr lang="en-US" dirty="0"/>
          </a:p>
          <a:p>
            <a:r>
              <a:rPr lang="en-US" dirty="0"/>
              <a:t>27, 78, 93, 6, 61, 5, 24</a:t>
            </a:r>
          </a:p>
          <a:p>
            <a:r>
              <a:rPr lang="en-US" dirty="0"/>
              <a:t>Write down the first piece of furniture that comes to mind?</a:t>
            </a:r>
          </a:p>
          <a:p>
            <a:r>
              <a:rPr lang="en-US" dirty="0"/>
              <a:t>Chair, sofa, bed, table</a:t>
            </a:r>
          </a:p>
          <a:p>
            <a:endParaRPr lang="en-US" dirty="0"/>
          </a:p>
          <a:p>
            <a:r>
              <a:rPr lang="en-US" dirty="0"/>
              <a:t>Draw a picture of a flying horse?</a:t>
            </a:r>
          </a:p>
          <a:p>
            <a:endParaRPr lang="en-US" dirty="0"/>
          </a:p>
        </p:txBody>
      </p:sp>
      <p:sp>
        <p:nvSpPr>
          <p:cNvPr id="4" name="Slide Number Placeholder 3"/>
          <p:cNvSpPr>
            <a:spLocks noGrp="1"/>
          </p:cNvSpPr>
          <p:nvPr>
            <p:ph type="sldNum" sz="quarter" idx="10"/>
          </p:nvPr>
        </p:nvSpPr>
        <p:spPr/>
        <p:txBody>
          <a:bodyPr/>
          <a:lstStyle/>
          <a:p>
            <a:fld id="{C89F2BE9-81A5-4367-BFE3-19A44A38412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001630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7,9, 53, 68, 101, 27,</a:t>
            </a:r>
            <a:r>
              <a:rPr lang="en-US" baseline="0" dirty="0"/>
              <a:t> </a:t>
            </a:r>
            <a:r>
              <a:rPr lang="en-US" dirty="0"/>
              <a:t>34</a:t>
            </a:r>
          </a:p>
          <a:p>
            <a:r>
              <a:rPr lang="en-US" dirty="0"/>
              <a:t>Write down the first color that comes to your mind?</a:t>
            </a:r>
          </a:p>
          <a:p>
            <a:r>
              <a:rPr lang="en-US" dirty="0"/>
              <a:t>RED…..Blue, green, yellow</a:t>
            </a:r>
          </a:p>
          <a:p>
            <a:endParaRPr lang="en-US" dirty="0"/>
          </a:p>
          <a:p>
            <a:r>
              <a:rPr lang="en-US" dirty="0"/>
              <a:t>27, 78, 93, 6, 61, 5, 24</a:t>
            </a:r>
          </a:p>
          <a:p>
            <a:r>
              <a:rPr lang="en-US" dirty="0"/>
              <a:t>Write down the first piece of furniture that comes to mind?</a:t>
            </a:r>
          </a:p>
          <a:p>
            <a:r>
              <a:rPr lang="en-US" dirty="0"/>
              <a:t>Chair, sofa, bed, table</a:t>
            </a:r>
          </a:p>
          <a:p>
            <a:endParaRPr lang="en-US" dirty="0"/>
          </a:p>
          <a:p>
            <a:r>
              <a:rPr lang="en-US" dirty="0"/>
              <a:t>Draw a picture of a flying horse?</a:t>
            </a:r>
          </a:p>
        </p:txBody>
      </p:sp>
      <p:sp>
        <p:nvSpPr>
          <p:cNvPr id="4" name="Slide Number Placeholder 3"/>
          <p:cNvSpPr>
            <a:spLocks noGrp="1"/>
          </p:cNvSpPr>
          <p:nvPr>
            <p:ph type="sldNum" sz="quarter" idx="10"/>
          </p:nvPr>
        </p:nvSpPr>
        <p:spPr/>
        <p:txBody>
          <a:bodyPr/>
          <a:lstStyle/>
          <a:p>
            <a:fld id="{C89F2BE9-81A5-4367-BFE3-19A44A38412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95223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THANK YOU</a:t>
            </a:r>
          </a:p>
          <a:p>
            <a:pPr marL="228600" indent="-228600">
              <a:buAutoNum type="arabicParenR"/>
            </a:pPr>
            <a:r>
              <a:rPr lang="en-US" dirty="0"/>
              <a:t>Executive Coach: working 1 on 1 with senior level managers,</a:t>
            </a:r>
            <a:r>
              <a:rPr lang="en-US" baseline="0" dirty="0"/>
              <a:t> officers, physicians and </a:t>
            </a:r>
            <a:r>
              <a:rPr lang="en-US" dirty="0"/>
              <a:t>leaders to create high performing low stress outcomes</a:t>
            </a:r>
          </a:p>
          <a:p>
            <a:pPr marL="228600" indent="-228600">
              <a:buAutoNum type="arabicParenR"/>
            </a:pPr>
            <a:r>
              <a:rPr lang="en-US" dirty="0"/>
              <a:t>Strategic Alignment work creating Organizational Awareness</a:t>
            </a:r>
          </a:p>
          <a:p>
            <a:pPr marL="228600" indent="-228600">
              <a:buAutoNum type="arabicParenR"/>
            </a:pPr>
            <a:r>
              <a:rPr lang="en-US" dirty="0"/>
              <a:t>Work with organizations</a:t>
            </a:r>
            <a:r>
              <a:rPr lang="en-US" baseline="0" dirty="0"/>
              <a:t> and their </a:t>
            </a:r>
            <a:r>
              <a:rPr lang="en-US" dirty="0"/>
              <a:t>Teams to create Happy, Low Stress work environments.</a:t>
            </a:r>
          </a:p>
        </p:txBody>
      </p:sp>
      <p:sp>
        <p:nvSpPr>
          <p:cNvPr id="4" name="Slide Number Placeholder 3"/>
          <p:cNvSpPr>
            <a:spLocks noGrp="1"/>
          </p:cNvSpPr>
          <p:nvPr>
            <p:ph type="sldNum" sz="quarter" idx="10"/>
          </p:nvPr>
        </p:nvSpPr>
        <p:spPr/>
        <p:txBody>
          <a:bodyPr/>
          <a:lstStyle/>
          <a:p>
            <a:fld id="{DED0C601-327D-43EA-BEC5-89EB78B654EA}" type="slidenum">
              <a:rPr lang="en-US" smtClean="0"/>
              <a:t>2</a:t>
            </a:fld>
            <a:endParaRPr lang="en-US"/>
          </a:p>
        </p:txBody>
      </p:sp>
    </p:spTree>
    <p:extLst>
      <p:ext uri="{BB962C8B-B14F-4D97-AF65-F5344CB8AC3E}">
        <p14:creationId xmlns:p14="http://schemas.microsoft.com/office/powerpoint/2010/main" val="1618284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F2BE9-81A5-4367-BFE3-19A44A38412F}"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952239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ARROW…RIGHT IN FRONT OF US AND DON’T SEE IT.  You have always known who you are.</a:t>
            </a:r>
          </a:p>
        </p:txBody>
      </p:sp>
      <p:sp>
        <p:nvSpPr>
          <p:cNvPr id="4" name="Slide Number Placeholder 3"/>
          <p:cNvSpPr>
            <a:spLocks noGrp="1"/>
          </p:cNvSpPr>
          <p:nvPr>
            <p:ph type="sldNum" sz="quarter" idx="10"/>
          </p:nvPr>
        </p:nvSpPr>
        <p:spPr/>
        <p:txBody>
          <a:bodyPr/>
          <a:lstStyle/>
          <a:p>
            <a:fld id="{1E30F074-EE68-7741-AAB3-F66A67DC8C7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444897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from science of</a:t>
            </a:r>
            <a:r>
              <a:rPr lang="en-US" baseline="0" dirty="0"/>
              <a:t> the brain to the Stories we tell.</a:t>
            </a:r>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087967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from science of</a:t>
            </a:r>
            <a:r>
              <a:rPr lang="en-US" baseline="0" dirty="0"/>
              <a:t> the brain to the Stories we tell.</a:t>
            </a:r>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08796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mn-lt"/>
                <a:ea typeface="+mn-ea"/>
                <a:cs typeface="+mn-cs"/>
              </a:rPr>
              <a:t>Poet and philosopher, Samuel Coleridge, coined a phrase in 1817, “the willing suspension of disbelief” which he further described as “poetic faith”.  In other words, disbelief is really a belief or poetic faith.  In short, this disbelief can be defined as temporary acceptance as believable events or characters that would ordinarily be seen as incredible.  Coleridge suggested that if a writer could infuse “human interest and a semblance of truth” into a fantastic tale, the reader would suspend judgment regarding the implausibility of the tale.  </a:t>
            </a:r>
          </a:p>
          <a:p>
            <a:pPr marL="228600" indent="-228600">
              <a:buFont typeface="+mj-lt"/>
              <a:buAutoNum type="arabicPeriod"/>
            </a:pPr>
            <a:r>
              <a:rPr lang="en-US" sz="1200" kern="1200" dirty="0">
                <a:solidFill>
                  <a:schemeClr val="tx1"/>
                </a:solidFill>
                <a:effectLst/>
                <a:latin typeface="+mn-lt"/>
                <a:ea typeface="+mn-ea"/>
                <a:cs typeface="+mn-cs"/>
              </a:rPr>
              <a:t>Notice that somewhere inside you is a place where you can acknowledge or at least suspect something is </a:t>
            </a:r>
            <a:r>
              <a:rPr lang="en-US" sz="1200" u="sng" kern="1200" dirty="0">
                <a:solidFill>
                  <a:srgbClr val="FF0000"/>
                </a:solidFill>
                <a:effectLst/>
                <a:latin typeface="+mn-lt"/>
                <a:ea typeface="+mn-ea"/>
                <a:cs typeface="+mn-cs"/>
              </a:rPr>
              <a:t>not true but you still allow its influence</a:t>
            </a:r>
            <a:r>
              <a:rPr lang="en-US" sz="1200" kern="1200" dirty="0">
                <a:solidFill>
                  <a:schemeClr val="tx1"/>
                </a:solidFill>
                <a:effectLst/>
                <a:latin typeface="+mn-lt"/>
                <a:ea typeface="+mn-ea"/>
                <a:cs typeface="+mn-cs"/>
              </a:rPr>
              <a:t>.  </a:t>
            </a:r>
          </a:p>
          <a:p>
            <a:pPr marL="228600" indent="-228600">
              <a:buFont typeface="+mj-lt"/>
              <a:buAutoNum type="arabicPeriod"/>
            </a:pPr>
            <a:r>
              <a:rPr lang="en-US" sz="1200" kern="1200" dirty="0">
                <a:solidFill>
                  <a:schemeClr val="tx1"/>
                </a:solidFill>
                <a:effectLst/>
                <a:latin typeface="+mn-lt"/>
                <a:ea typeface="+mn-ea"/>
                <a:cs typeface="+mn-cs"/>
              </a:rPr>
              <a:t>Is it possible that what we can see and speak about as the “willing suspension of disbelief” is actually a normal, everyday real-life occurrence?   That is, this dynamic happens outside the world of literature and Hollywood. </a:t>
            </a:r>
          </a:p>
          <a:p>
            <a:r>
              <a:rPr lang="en-US" sz="1200" kern="1200" dirty="0">
                <a:solidFill>
                  <a:schemeClr val="tx1"/>
                </a:solidFill>
                <a:effectLst/>
                <a:latin typeface="+mn-lt"/>
                <a:ea typeface="+mn-ea"/>
                <a:cs typeface="+mn-cs"/>
              </a:rPr>
              <a:t>	</a:t>
            </a:r>
          </a:p>
          <a:p>
            <a:pPr marL="171450" indent="-171450">
              <a:buFont typeface="Arial" pitchFamily="34" charset="0"/>
              <a:buChar char="•"/>
            </a:pPr>
            <a:r>
              <a:rPr lang="en-US" sz="1200" b="1" i="1" kern="1200" dirty="0">
                <a:solidFill>
                  <a:schemeClr val="tx1"/>
                </a:solidFill>
                <a:effectLst/>
                <a:latin typeface="+mn-lt"/>
                <a:ea typeface="+mn-ea"/>
                <a:cs typeface="+mn-cs"/>
              </a:rPr>
              <a:t>“We experience as real emotion …that which is make believe.”</a:t>
            </a:r>
            <a:endParaRPr lang="en-US" sz="1200" kern="1200" dirty="0">
              <a:solidFill>
                <a:schemeClr val="tx1"/>
              </a:solidFill>
              <a:effectLst/>
              <a:latin typeface="+mn-lt"/>
              <a:ea typeface="+mn-ea"/>
              <a:cs typeface="+mn-cs"/>
            </a:endParaRPr>
          </a:p>
          <a:p>
            <a:pPr marL="171450" indent="-171450">
              <a:buFont typeface="Arial" pitchFamily="34" charset="0"/>
              <a:buChar char="•"/>
            </a:pPr>
            <a:r>
              <a:rPr lang="en-US" sz="1200" kern="1200" dirty="0">
                <a:solidFill>
                  <a:schemeClr val="tx1"/>
                </a:solidFill>
                <a:effectLst/>
                <a:latin typeface="+mn-lt"/>
                <a:ea typeface="+mn-ea"/>
                <a:cs typeface="+mn-cs"/>
              </a:rPr>
              <a:t>Consider that the belief-disbelief dynamic is occurring all the time even as adults though we are particularly malleable when we are young.  </a:t>
            </a:r>
          </a:p>
          <a:p>
            <a:pPr marL="171450" indent="-171450">
              <a:buFont typeface="Arial" pitchFamily="34" charset="0"/>
              <a:buChar char="•"/>
            </a:pPr>
            <a:r>
              <a:rPr lang="en-US" sz="1200" b="1" kern="1200" dirty="0">
                <a:solidFill>
                  <a:schemeClr val="tx1"/>
                </a:solidFill>
                <a:effectLst/>
                <a:latin typeface="+mn-lt"/>
                <a:ea typeface="+mn-ea"/>
                <a:cs typeface="+mn-cs"/>
              </a:rPr>
              <a:t>Is it possible that core self-limiting beliefs which you formed in childhood have been maintained, nurtured and substantiated in your mind over the years?</a:t>
            </a:r>
          </a:p>
          <a:p>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760692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Belief</a:t>
            </a:r>
            <a:r>
              <a:rPr lang="en-US" baseline="0" dirty="0"/>
              <a:t> in Bigfoot interprets every thing that happens on the show.</a:t>
            </a:r>
          </a:p>
          <a:p>
            <a:r>
              <a:rPr lang="en-US" baseline="0" dirty="0">
                <a:solidFill>
                  <a:srgbClr val="FF3399"/>
                </a:solidFill>
              </a:rPr>
              <a:t>RETICUALR ACTIVATING SYSTEM</a:t>
            </a:r>
            <a:r>
              <a:rPr lang="en-US" baseline="0" dirty="0"/>
              <a:t>:</a:t>
            </a:r>
          </a:p>
          <a:p>
            <a:pPr marL="228600" indent="-228600">
              <a:buAutoNum type="arabicParenR"/>
            </a:pPr>
            <a:r>
              <a:rPr lang="en-US" baseline="0" dirty="0"/>
              <a:t>Take in 2 billion bits of info</a:t>
            </a:r>
          </a:p>
          <a:p>
            <a:pPr marL="228600" indent="-228600">
              <a:buAutoNum type="arabicParenR"/>
            </a:pPr>
            <a:r>
              <a:rPr lang="en-US" baseline="0" dirty="0"/>
              <a:t>Process 1.2 million bits</a:t>
            </a:r>
          </a:p>
          <a:p>
            <a:pPr marL="228600" indent="-228600">
              <a:buAutoNum type="arabicParenR"/>
            </a:pPr>
            <a:r>
              <a:rPr lang="en-US" baseline="0" dirty="0"/>
              <a:t>RAS: Tells you what to focus on.  Ever wanted to buy a HONDA Accord and then all you see are Honda Accords.</a:t>
            </a:r>
          </a:p>
          <a:p>
            <a:pPr marL="0" indent="0">
              <a:buNone/>
            </a:pPr>
            <a:r>
              <a:rPr lang="en-US" baseline="0" dirty="0"/>
              <a:t>	A.  RAS/You find evidence to support what you BELIEVE.</a:t>
            </a:r>
          </a:p>
          <a:p>
            <a:pPr marL="0" indent="0">
              <a:buNone/>
            </a:pPr>
            <a:r>
              <a:rPr lang="en-US" baseline="0" dirty="0"/>
              <a:t>	B. This can help you find evidence for a great day.</a:t>
            </a:r>
          </a:p>
          <a:p>
            <a:pPr marL="0" indent="0">
              <a:buNone/>
            </a:pPr>
            <a:r>
              <a:rPr lang="en-US" baseline="0" dirty="0"/>
              <a:t>	C. Can keep you stressed out.</a:t>
            </a:r>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80945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a:solidFill>
                  <a:schemeClr val="tx1"/>
                </a:solidFill>
                <a:effectLst/>
                <a:latin typeface="+mn-lt"/>
                <a:ea typeface="+mn-ea"/>
                <a:cs typeface="+mn-cs"/>
              </a:rPr>
              <a:t>When you watched “Lion King” for the first time in an audience filled with kids, what happened when the king is trampled by wildebeests?  </a:t>
            </a:r>
          </a:p>
          <a:p>
            <a:pPr marL="171450" indent="-171450">
              <a:buFont typeface="Arial" pitchFamily="34" charset="0"/>
              <a:buChar char="•"/>
            </a:pPr>
            <a:r>
              <a:rPr lang="en-US" sz="1200" kern="1200" dirty="0">
                <a:solidFill>
                  <a:schemeClr val="tx1"/>
                </a:solidFill>
                <a:effectLst/>
                <a:latin typeface="+mn-lt"/>
                <a:ea typeface="+mn-ea"/>
                <a:cs typeface="+mn-cs"/>
              </a:rPr>
              <a:t>Did not every kid in the audience start crying because </a:t>
            </a:r>
            <a:r>
              <a:rPr lang="en-US" sz="1200" kern="1200" dirty="0" err="1">
                <a:solidFill>
                  <a:schemeClr val="tx1"/>
                </a:solidFill>
                <a:effectLst/>
                <a:latin typeface="+mn-lt"/>
                <a:ea typeface="+mn-ea"/>
                <a:cs typeface="+mn-cs"/>
              </a:rPr>
              <a:t>Simba</a:t>
            </a:r>
            <a:r>
              <a:rPr lang="en-US" sz="1200" kern="1200" dirty="0">
                <a:solidFill>
                  <a:schemeClr val="tx1"/>
                </a:solidFill>
                <a:effectLst/>
                <a:latin typeface="+mn-lt"/>
                <a:ea typeface="+mn-ea"/>
                <a:cs typeface="+mn-cs"/>
              </a:rPr>
              <a:t> lost his Daddy?  </a:t>
            </a:r>
          </a:p>
          <a:p>
            <a:pPr marL="171450" indent="-171450">
              <a:buFont typeface="Arial" pitchFamily="34" charset="0"/>
              <a:buChar char="•"/>
            </a:pPr>
            <a:r>
              <a:rPr lang="en-US" sz="1200" kern="1200" dirty="0">
                <a:solidFill>
                  <a:schemeClr val="tx1"/>
                </a:solidFill>
                <a:effectLst/>
                <a:latin typeface="+mn-lt"/>
                <a:ea typeface="+mn-ea"/>
                <a:cs typeface="+mn-cs"/>
              </a:rPr>
              <a:t>This story is complete fantasy but our kids experienced it as real at some level.  They expressed real emotions. </a:t>
            </a:r>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55874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a:t>Speaking at College Fair.  Added to panel at last minute.</a:t>
            </a:r>
          </a:p>
          <a:p>
            <a:pPr marL="228600" indent="-228600">
              <a:buAutoNum type="arabicParenR"/>
            </a:pPr>
            <a:r>
              <a:rPr lang="en-US" baseline="0" dirty="0"/>
              <a:t>First guy:  At MIT…Going to feed the 3</a:t>
            </a:r>
            <a:r>
              <a:rPr lang="en-US" baseline="30000" dirty="0"/>
              <a:t>rd</a:t>
            </a:r>
            <a:r>
              <a:rPr lang="en-US" baseline="0" dirty="0"/>
              <a:t> world with non-essential amino acids for 17 cents a day per person.  Groundbreaking research.</a:t>
            </a:r>
          </a:p>
          <a:p>
            <a:pPr marL="228600" indent="-228600">
              <a:buAutoNum type="arabicParenR"/>
            </a:pPr>
            <a:r>
              <a:rPr lang="en-US" baseline="0" dirty="0"/>
              <a:t>Second Guy: Undergrad at Princeton in Chemistry; Graduate School at Brown, Awarded World’s Greatest Bio-Chemist then later in life got his Law Degree at Harvard.</a:t>
            </a:r>
          </a:p>
          <a:p>
            <a:pPr marL="228600" indent="-228600">
              <a:buAutoNum type="arabicParenR"/>
            </a:pPr>
            <a:r>
              <a:rPr lang="en-US" baseline="0" dirty="0"/>
              <a:t>Gets to me: I drank a lot of beer at UGA…I </a:t>
            </a:r>
            <a:r>
              <a:rPr lang="en-US" baseline="0" dirty="0" err="1"/>
              <a:t>mena</a:t>
            </a:r>
            <a:r>
              <a:rPr lang="en-US" baseline="0" dirty="0"/>
              <a:t> a lot of beer.  Standing ovation.</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103319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room to make “sucking “ noise.  If we spend much time here it will suck the life out of the room.</a:t>
            </a:r>
          </a:p>
          <a:p>
            <a:endParaRPr lang="en-US" dirty="0"/>
          </a:p>
          <a:p>
            <a:r>
              <a:rPr lang="en-US" dirty="0"/>
              <a:t>NOT GOOD IDEA: You will recall this as the speaker who sucked.</a:t>
            </a:r>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722636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self-limiting stories in</a:t>
            </a:r>
            <a:r>
              <a:rPr lang="en-US" baseline="0" dirty="0"/>
              <a:t> Realty?</a:t>
            </a:r>
            <a:endParaRPr lang="en-US" dirty="0"/>
          </a:p>
          <a:p>
            <a:r>
              <a:rPr lang="en-US" dirty="0"/>
              <a:t>What is “hard” by the way?</a:t>
            </a:r>
          </a:p>
          <a:p>
            <a:endParaRPr lang="en-US" dirty="0"/>
          </a:p>
          <a:p>
            <a:r>
              <a:rPr lang="en-US" dirty="0"/>
              <a:t>Insecurity is a story:  Speaking at college</a:t>
            </a:r>
            <a:r>
              <a:rPr lang="en-US" baseline="0" dirty="0"/>
              <a:t> fair in Boston.  1</a:t>
            </a:r>
            <a:r>
              <a:rPr lang="en-US" baseline="30000" dirty="0"/>
              <a:t>st</a:t>
            </a:r>
            <a:r>
              <a:rPr lang="en-US" baseline="0" dirty="0"/>
              <a:t>: Undergrad in Bio-</a:t>
            </a:r>
            <a:r>
              <a:rPr lang="en-US" baseline="0" dirty="0" err="1"/>
              <a:t>Chem</a:t>
            </a:r>
            <a:r>
              <a:rPr lang="en-US" baseline="0" dirty="0"/>
              <a:t> Brown/</a:t>
            </a:r>
            <a:r>
              <a:rPr lang="en-US" baseline="0" dirty="0" err="1"/>
              <a:t>Lae</a:t>
            </a:r>
            <a:r>
              <a:rPr lang="en-US" baseline="0" dirty="0"/>
              <a:t> Degree at Harvard/Post doc at Harvard/Multiple awards</a:t>
            </a:r>
          </a:p>
          <a:p>
            <a:r>
              <a:rPr lang="en-US" baseline="0" dirty="0"/>
              <a:t>2</a:t>
            </a:r>
            <a:r>
              <a:rPr lang="en-US" baseline="30000" dirty="0"/>
              <a:t>nd</a:t>
            </a:r>
            <a:r>
              <a:rPr lang="en-US" baseline="0" dirty="0"/>
              <a:t>: Solving world hunger feeding the world with non-essential amino acids for 9 cents a day. Awards/Grants/Published</a:t>
            </a:r>
          </a:p>
          <a:p>
            <a:r>
              <a:rPr lang="en-US" baseline="0" dirty="0"/>
              <a:t>ME: Drank a lot of beer at UGA.</a:t>
            </a:r>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472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If I could give you one picture that helps</a:t>
            </a:r>
            <a:r>
              <a:rPr lang="en-US" baseline="0" dirty="0"/>
              <a:t> you know me the best…this is it.</a:t>
            </a:r>
          </a:p>
          <a:p>
            <a:pPr marL="228600" indent="-228600">
              <a:buAutoNum type="arabicParenR"/>
            </a:pPr>
            <a:r>
              <a:rPr lang="en-US" sz="1200" kern="1200" dirty="0" err="1">
                <a:solidFill>
                  <a:schemeClr val="tx1"/>
                </a:solidFill>
                <a:effectLst/>
                <a:latin typeface="+mn-lt"/>
                <a:ea typeface="+mn-ea"/>
                <a:cs typeface="+mn-cs"/>
              </a:rPr>
              <a:t>Brylcream</a:t>
            </a:r>
            <a:r>
              <a:rPr lang="en-US" sz="1200" kern="1200" dirty="0">
                <a:solidFill>
                  <a:schemeClr val="tx1"/>
                </a:solidFill>
                <a:effectLst/>
                <a:latin typeface="+mn-lt"/>
                <a:ea typeface="+mn-ea"/>
                <a:cs typeface="+mn-cs"/>
              </a:rPr>
              <a:t>: “a little dab will do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a:t>
            </a:r>
          </a:p>
          <a:p>
            <a:pPr marL="228600" indent="-228600">
              <a:buAutoNum type="arabicParenR"/>
            </a:pPr>
            <a:r>
              <a:rPr lang="en-US" sz="1200" b="0" kern="1200" dirty="0">
                <a:solidFill>
                  <a:srgbClr val="FF3399"/>
                </a:solidFill>
                <a:effectLst/>
                <a:latin typeface="+mn-lt"/>
                <a:ea typeface="+mn-ea"/>
                <a:cs typeface="+mn-cs"/>
              </a:rPr>
              <a:t>“Raise you right hand and repeat after me. “I state you name in full.  Do hereby give Kevin permission to come out and play and generally have a good time…”</a:t>
            </a:r>
          </a:p>
          <a:p>
            <a:pPr marL="228600" indent="-228600">
              <a:buAutoNum type="arabicParenR"/>
            </a:pPr>
            <a:r>
              <a:rPr lang="en-US" sz="1200" b="0" kern="1200" dirty="0">
                <a:solidFill>
                  <a:srgbClr val="FF3399"/>
                </a:solidFill>
                <a:effectLst/>
                <a:latin typeface="+mn-lt"/>
                <a:ea typeface="+mn-ea"/>
                <a:cs typeface="+mn-cs"/>
              </a:rPr>
              <a:t>THERE IS A LITTLE BOY &amp; GIRL STILLINSODE OF YOU.</a:t>
            </a:r>
          </a:p>
          <a:p>
            <a:pPr marL="228600" indent="-228600">
              <a:buAutoNum type="arabicParenR"/>
            </a:pPr>
            <a:endParaRPr lang="en-US" baseline="0" dirty="0"/>
          </a:p>
          <a:p>
            <a:pPr marL="228600" indent="-228600">
              <a:buAutoNum type="arabicParenR"/>
            </a:pPr>
            <a:endParaRPr lang="en-US" baseline="0" dirty="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03319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Self-Limiting </a:t>
            </a:r>
            <a:r>
              <a:rPr lang="en-US" dirty="0" err="1"/>
              <a:t>Beleifs</a:t>
            </a:r>
            <a:r>
              <a:rPr lang="en-US" dirty="0"/>
              <a:t>:</a:t>
            </a:r>
          </a:p>
        </p:txBody>
      </p:sp>
      <p:sp>
        <p:nvSpPr>
          <p:cNvPr id="4" name="Slide Number Placeholder 3"/>
          <p:cNvSpPr>
            <a:spLocks noGrp="1"/>
          </p:cNvSpPr>
          <p:nvPr>
            <p:ph type="sldNum" sz="quarter" idx="10"/>
          </p:nvPr>
        </p:nvSpPr>
        <p:spPr/>
        <p:txBody>
          <a:bodyPr/>
          <a:lstStyle/>
          <a:p>
            <a:fld id="{DED0C601-327D-43EA-BEC5-89EB78B654EA}" type="slidenum">
              <a:rPr lang="en-US" smtClean="0"/>
              <a:t>41</a:t>
            </a:fld>
            <a:endParaRPr lang="en-US"/>
          </a:p>
        </p:txBody>
      </p:sp>
    </p:spTree>
    <p:extLst>
      <p:ext uri="{BB962C8B-B14F-4D97-AF65-F5344CB8AC3E}">
        <p14:creationId xmlns:p14="http://schemas.microsoft.com/office/powerpoint/2010/main" val="1771655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a story</a:t>
            </a:r>
            <a:r>
              <a:rPr lang="en-US" baseline="0" dirty="0"/>
              <a:t> to tell that limits us.  What is the story you want to tell?</a:t>
            </a:r>
            <a:endParaRPr lang="en-US" dirty="0"/>
          </a:p>
        </p:txBody>
      </p:sp>
      <p:sp>
        <p:nvSpPr>
          <p:cNvPr id="4" name="Slide Number Placeholder 3"/>
          <p:cNvSpPr>
            <a:spLocks noGrp="1"/>
          </p:cNvSpPr>
          <p:nvPr>
            <p:ph type="sldNum" sz="quarter" idx="10"/>
          </p:nvPr>
        </p:nvSpPr>
        <p:spPr/>
        <p:txBody>
          <a:bodyPr/>
          <a:lstStyle/>
          <a:p>
            <a:fld id="{DED0C601-327D-43EA-BEC5-89EB78B654EA}" type="slidenum">
              <a:rPr lang="en-US" smtClean="0"/>
              <a:t>45</a:t>
            </a:fld>
            <a:endParaRPr lang="en-US"/>
          </a:p>
        </p:txBody>
      </p:sp>
    </p:spTree>
    <p:extLst>
      <p:ext uri="{BB962C8B-B14F-4D97-AF65-F5344CB8AC3E}">
        <p14:creationId xmlns:p14="http://schemas.microsoft.com/office/powerpoint/2010/main" val="4038449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 </a:t>
            </a:r>
            <a:r>
              <a:rPr lang="en-US"/>
              <a:t>Brown/Visalia</a:t>
            </a:r>
            <a:r>
              <a:rPr lang="en-US" baseline="0"/>
              <a:t> Oaks…Home run and </a:t>
            </a:r>
            <a:r>
              <a:rPr lang="en-US" baseline="0" dirty="0"/>
              <a:t>didn’t know it.</a:t>
            </a:r>
            <a:endParaRPr lang="en-US" dirty="0"/>
          </a:p>
        </p:txBody>
      </p:sp>
      <p:sp>
        <p:nvSpPr>
          <p:cNvPr id="4" name="Slide Number Placeholder 3"/>
          <p:cNvSpPr>
            <a:spLocks noGrp="1"/>
          </p:cNvSpPr>
          <p:nvPr>
            <p:ph type="sldNum" sz="quarter" idx="10"/>
          </p:nvPr>
        </p:nvSpPr>
        <p:spPr/>
        <p:txBody>
          <a:bodyPr/>
          <a:lstStyle/>
          <a:p>
            <a:fld id="{DED0C601-327D-43EA-BEC5-89EB78B654EA}" type="slidenum">
              <a:rPr lang="en-US" smtClean="0"/>
              <a:t>46</a:t>
            </a:fld>
            <a:endParaRPr lang="en-US"/>
          </a:p>
        </p:txBody>
      </p:sp>
    </p:spTree>
    <p:extLst>
      <p:ext uri="{BB962C8B-B14F-4D97-AF65-F5344CB8AC3E}">
        <p14:creationId xmlns:p14="http://schemas.microsoft.com/office/powerpoint/2010/main" val="3852996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0C601-327D-43EA-BEC5-89EB78B654E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318165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Makes me tell you that the kitty survived.</a:t>
            </a:r>
          </a:p>
          <a:p>
            <a:pPr marL="228600" indent="-228600">
              <a:buAutoNum type="arabicParenR"/>
            </a:pPr>
            <a:r>
              <a:rPr lang="en-US" dirty="0"/>
              <a:t>You would like me more if she was here.</a:t>
            </a:r>
          </a:p>
          <a:p>
            <a:pPr marL="228600" indent="-228600">
              <a:buAutoNum type="arabicParenR"/>
            </a:pPr>
            <a:r>
              <a:rPr lang="en-US" dirty="0"/>
              <a:t>I’m so in love with you…</a:t>
            </a:r>
          </a:p>
          <a:p>
            <a:pPr marL="228600" indent="-228600">
              <a:buAutoNum type="arabicParenR"/>
            </a:pPr>
            <a:r>
              <a:rPr lang="en-US" dirty="0"/>
              <a:t>LAUGH EXERCISE:</a:t>
            </a:r>
            <a:r>
              <a:rPr lang="en-US" baseline="0" dirty="0"/>
              <a:t> 1.2.3 laugh like </a:t>
            </a:r>
            <a:r>
              <a:rPr lang="en-US" baseline="0" dirty="0" err="1"/>
              <a:t>yoo</a:t>
            </a:r>
            <a:r>
              <a:rPr lang="en-US" baseline="0" dirty="0"/>
              <a:t> just heard the funniest thing </a:t>
            </a:r>
            <a:r>
              <a:rPr lang="en-US" baseline="0" dirty="0" err="1"/>
              <a:t>yo</a:t>
            </a:r>
            <a:r>
              <a:rPr lang="en-US" baseline="0" dirty="0"/>
              <a:t> have ever heard.</a:t>
            </a:r>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t>4</a:t>
            </a:fld>
            <a:endParaRPr lang="en-US"/>
          </a:p>
        </p:txBody>
      </p:sp>
    </p:spTree>
    <p:extLst>
      <p:ext uri="{BB962C8B-B14F-4D97-AF65-F5344CB8AC3E}">
        <p14:creationId xmlns:p14="http://schemas.microsoft.com/office/powerpoint/2010/main" val="87534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romanUcPeriod"/>
            </a:pPr>
            <a:r>
              <a:rPr lang="en-US" sz="1200" b="1" dirty="0">
                <a:effectLst/>
                <a:latin typeface="+mn-lt"/>
                <a:ea typeface="Times New Roman"/>
                <a:cs typeface="Times New Roman"/>
              </a:rPr>
              <a:t>Introduction</a:t>
            </a:r>
            <a:endParaRPr lang="en-US" sz="1200" dirty="0">
              <a:effectLst/>
              <a:latin typeface="+mn-lt"/>
              <a:ea typeface="Times New Roman"/>
              <a:cs typeface="Times New Roman"/>
            </a:endParaRPr>
          </a:p>
          <a:p>
            <a:pPr marL="342900" marR="0" lvl="0" indent="-342900">
              <a:lnSpc>
                <a:spcPct val="115000"/>
              </a:lnSpc>
              <a:spcBef>
                <a:spcPts val="0"/>
              </a:spcBef>
              <a:spcAft>
                <a:spcPts val="0"/>
              </a:spcAft>
              <a:buFont typeface="+mj-lt"/>
              <a:buAutoNum type="alphaUcPeriod"/>
            </a:pPr>
            <a:r>
              <a:rPr lang="en-US" sz="1200" dirty="0">
                <a:effectLst/>
                <a:latin typeface="+mn-lt"/>
                <a:ea typeface="Times New Roman"/>
                <a:cs typeface="Times New Roman"/>
              </a:rPr>
              <a:t>Start by telling you “</a:t>
            </a:r>
            <a:r>
              <a:rPr lang="en-US" sz="1200" b="1" dirty="0">
                <a:effectLst/>
                <a:latin typeface="+mn-lt"/>
                <a:ea typeface="Times New Roman"/>
                <a:cs typeface="Times New Roman"/>
              </a:rPr>
              <a:t>y’all</a:t>
            </a:r>
            <a:r>
              <a:rPr lang="en-US" sz="1200" dirty="0">
                <a:effectLst/>
                <a:latin typeface="+mn-lt"/>
                <a:ea typeface="Times New Roman"/>
                <a:cs typeface="Times New Roman"/>
              </a:rPr>
              <a:t>” a story.  My wife and I had the good fortune of taking a trip to Paris, France (not Tennessee) a few years ago.</a:t>
            </a:r>
          </a:p>
          <a:p>
            <a:pPr marL="342900" marR="0" lvl="0" indent="-342900">
              <a:lnSpc>
                <a:spcPct val="115000"/>
              </a:lnSpc>
              <a:spcBef>
                <a:spcPts val="0"/>
              </a:spcBef>
              <a:spcAft>
                <a:spcPts val="0"/>
              </a:spcAft>
              <a:buFont typeface="+mj-lt"/>
              <a:buAutoNum type="arabicPeriod"/>
            </a:pPr>
            <a:r>
              <a:rPr lang="en-US" sz="1200" dirty="0">
                <a:effectLst/>
                <a:latin typeface="+mn-lt"/>
                <a:ea typeface="Times New Roman"/>
                <a:cs typeface="Times New Roman"/>
              </a:rPr>
              <a:t>A friend of ours had a 35% off coupon to the Hotel Sofitel and gave it to us.  Called the hotel and ended up booking a room on the outskirts of Paris as downtown was way beyond our budget.  The Hotel Sofitel at the Arc de </a:t>
            </a:r>
            <a:r>
              <a:rPr lang="en-US" sz="1200" dirty="0" err="1">
                <a:effectLst/>
                <a:latin typeface="+mn-lt"/>
                <a:ea typeface="Times New Roman"/>
                <a:cs typeface="Times New Roman"/>
              </a:rPr>
              <a:t>Triumphe</a:t>
            </a:r>
            <a:r>
              <a:rPr lang="en-US" sz="1200" dirty="0">
                <a:effectLst/>
                <a:latin typeface="+mn-lt"/>
                <a:ea typeface="Times New Roman"/>
                <a:cs typeface="Times New Roman"/>
              </a:rPr>
              <a:t> was $800 a night.  So, we get the room @ $140US/night or $91 with coupon! I’m happy.</a:t>
            </a:r>
          </a:p>
          <a:p>
            <a:pPr marL="342900" marR="0" lvl="0" indent="-342900">
              <a:lnSpc>
                <a:spcPct val="115000"/>
              </a:lnSpc>
              <a:spcBef>
                <a:spcPts val="0"/>
              </a:spcBef>
              <a:spcAft>
                <a:spcPts val="0"/>
              </a:spcAft>
              <a:buFont typeface="+mj-lt"/>
              <a:buAutoNum type="arabicPeriod"/>
            </a:pPr>
            <a:r>
              <a:rPr lang="en-US" sz="1200" dirty="0">
                <a:effectLst/>
                <a:latin typeface="+mn-lt"/>
                <a:ea typeface="Times New Roman"/>
                <a:cs typeface="Times New Roman"/>
              </a:rPr>
              <a:t>We booked our flight in coach but later than I should have.  Still, the bulkhead was available and I’m happy…room to stretch out.</a:t>
            </a:r>
          </a:p>
          <a:p>
            <a:pPr marL="342900" marR="0" lvl="0" indent="-342900">
              <a:lnSpc>
                <a:spcPct val="115000"/>
              </a:lnSpc>
              <a:spcBef>
                <a:spcPts val="0"/>
              </a:spcBef>
              <a:spcAft>
                <a:spcPts val="0"/>
              </a:spcAft>
              <a:buFont typeface="+mj-lt"/>
              <a:buAutoNum type="arabicPeriod"/>
            </a:pPr>
            <a:r>
              <a:rPr lang="en-US" sz="1200" dirty="0">
                <a:effectLst/>
                <a:latin typeface="+mn-lt"/>
                <a:ea typeface="Times New Roman"/>
                <a:cs typeface="Times New Roman"/>
              </a:rPr>
              <a:t>2-3 weeks before our trip the Hotel Sofitel calls.</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“We are so sorry.  The Hotel you have booked is undergoing renovation.  It is not available.  You may pick from any of our other hotels and that have availability we will honor your rate even if it is more expensive.</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I said…Arc de </a:t>
            </a:r>
            <a:r>
              <a:rPr lang="en-US" sz="1200" dirty="0" err="1">
                <a:effectLst/>
                <a:latin typeface="+mn-lt"/>
                <a:ea typeface="Times New Roman"/>
                <a:cs typeface="Times New Roman"/>
              </a:rPr>
              <a:t>Triumphe</a:t>
            </a:r>
            <a:r>
              <a:rPr lang="en-US" sz="1200" dirty="0">
                <a:effectLst/>
                <a:latin typeface="+mn-lt"/>
                <a:ea typeface="Times New Roman"/>
                <a:cs typeface="Times New Roman"/>
              </a:rPr>
              <a:t> available?  “Yes sir.” We’ll take it.”  They said, “Yes sir you can have that room for $140/US a night.”  I said, “I have a 35% off coupon.</a:t>
            </a:r>
          </a:p>
          <a:p>
            <a:pPr marL="342900" marR="0" lvl="0" indent="-342900">
              <a:lnSpc>
                <a:spcPct val="115000"/>
              </a:lnSpc>
              <a:spcBef>
                <a:spcPts val="0"/>
              </a:spcBef>
              <a:spcAft>
                <a:spcPts val="0"/>
              </a:spcAft>
              <a:buFont typeface="+mj-lt"/>
              <a:buAutoNum type="arabicPeriod"/>
            </a:pPr>
            <a:r>
              <a:rPr lang="en-US" sz="1200" dirty="0">
                <a:effectLst/>
                <a:latin typeface="+mn-lt"/>
                <a:ea typeface="Times New Roman"/>
                <a:cs typeface="Times New Roman"/>
              </a:rPr>
              <a:t>Weeks later we’re on our way.  As we board the plane heading to our coach seats…</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A couple with their crying baby is being told that they cannot stay in Business class.  They are angry.  Being the big hearted guy that I am I offer our coach but bulkhead seats to them. “It’s not business class but there is room for your bags, your child…probably the best you’ll find in coach.” The stewardess said it was “OK”. Done.</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As this deal is transacted and as my wife recalls, we overhear a conversation between a steward and 2 passengers at the bottom of the spiral staircase leading to first class.  The elderly lady of this couple was uncomfortable navigating the staircase and asked they be seated in Business class.  The stewardess who had helped us previously joined that conversation and then I interjected, “It just so happens that we have 2 seats in Business Class and if you would like to trade with us then it would be our pleasure.”  First Class here we come.</a:t>
            </a:r>
          </a:p>
          <a:p>
            <a:pPr marL="342900" marR="0" lvl="0" indent="-342900">
              <a:lnSpc>
                <a:spcPct val="115000"/>
              </a:lnSpc>
              <a:spcBef>
                <a:spcPts val="0"/>
              </a:spcBef>
              <a:spcAft>
                <a:spcPts val="0"/>
              </a:spcAft>
              <a:buFont typeface="+mj-lt"/>
              <a:buAutoNum type="arabicPeriod"/>
            </a:pPr>
            <a:r>
              <a:rPr lang="en-US" sz="1200" dirty="0">
                <a:effectLst/>
                <a:latin typeface="+mn-lt"/>
                <a:ea typeface="Times New Roman"/>
                <a:cs typeface="Times New Roman"/>
              </a:rPr>
              <a:t>We arrive at the Hotel.  It’s a palace.</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As we get out of the car, the doorman walks up…</a:t>
            </a:r>
            <a:r>
              <a:rPr lang="en-US" sz="1200" dirty="0" err="1">
                <a:effectLst/>
                <a:latin typeface="+mn-lt"/>
                <a:ea typeface="Times New Roman"/>
                <a:cs typeface="Times New Roman"/>
              </a:rPr>
              <a:t>Mr</a:t>
            </a:r>
            <a:r>
              <a:rPr lang="en-US" sz="1200" dirty="0">
                <a:effectLst/>
                <a:latin typeface="+mn-lt"/>
                <a:ea typeface="Times New Roman"/>
                <a:cs typeface="Times New Roman"/>
              </a:rPr>
              <a:t> &amp; Mrs. McDaniel, Welcome to the Hotel Sofitel.” To Debbie I say, “How do they know our names?”</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We walk in the door… “Mr. McDaniel, how was your trip?”  “It just keeps getting better.”</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Bellman before I have checked in…”May I take your bags up to your room?” “Sure”.</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The concierge then escorts us over to Pierre at the wine bar and he has already mixed his award winning creation which we accepted…or course, there was no charge.</a:t>
            </a:r>
          </a:p>
          <a:p>
            <a:pPr marL="342900" marR="0" lvl="0" indent="-342900">
              <a:lnSpc>
                <a:spcPct val="115000"/>
              </a:lnSpc>
              <a:spcBef>
                <a:spcPts val="0"/>
              </a:spcBef>
              <a:spcAft>
                <a:spcPts val="0"/>
              </a:spcAft>
              <a:buFont typeface="+mj-lt"/>
              <a:buAutoNum type="arabicPeriod"/>
            </a:pPr>
            <a:r>
              <a:rPr lang="en-US" sz="1200" u="sng" dirty="0">
                <a:effectLst/>
                <a:latin typeface="+mn-lt"/>
                <a:ea typeface="Times New Roman"/>
                <a:cs typeface="Times New Roman"/>
              </a:rPr>
              <a:t>How do you think we were feeling about our trip to Paris?</a:t>
            </a:r>
            <a:r>
              <a:rPr lang="en-US" sz="1200" dirty="0">
                <a:effectLst/>
                <a:latin typeface="+mn-lt"/>
                <a:ea typeface="Times New Roman"/>
                <a:cs typeface="Times New Roman"/>
              </a:rPr>
              <a:t>  Let me tell you.</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We felt like royalty.</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Better treated by far than we were expecting.</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Facts was: Upgraded service all along the way.</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Helped to the point where we had nothing else for which to ask.</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Overwhelmed by the unexpected even unimagined good service.</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We were the most important people who walked in that hotel that day.</a:t>
            </a:r>
          </a:p>
          <a:p>
            <a:pPr marL="0" marR="0">
              <a:lnSpc>
                <a:spcPct val="115000"/>
              </a:lnSpc>
              <a:spcBef>
                <a:spcPts val="0"/>
              </a:spcBef>
              <a:spcAft>
                <a:spcPts val="0"/>
              </a:spcAft>
            </a:pPr>
            <a:r>
              <a:rPr lang="en-US" sz="1200" dirty="0">
                <a:effectLst/>
                <a:latin typeface="+mn-lt"/>
                <a:ea typeface="Times New Roman"/>
                <a:cs typeface="Times New Roman"/>
              </a:rPr>
              <a:t> </a:t>
            </a:r>
          </a:p>
          <a:p>
            <a:pPr marL="342900" marR="0" lvl="0" indent="-342900">
              <a:lnSpc>
                <a:spcPct val="115000"/>
              </a:lnSpc>
              <a:spcBef>
                <a:spcPts val="0"/>
              </a:spcBef>
              <a:spcAft>
                <a:spcPts val="0"/>
              </a:spcAft>
              <a:buFont typeface="+mj-lt"/>
              <a:buAutoNum type="alphaUcPeriod"/>
            </a:pPr>
            <a:r>
              <a:rPr lang="en-US" sz="1200" dirty="0">
                <a:effectLst/>
                <a:latin typeface="+mn-lt"/>
                <a:ea typeface="Times New Roman"/>
                <a:cs typeface="Times New Roman"/>
              </a:rPr>
              <a:t>Ever been in someone’s presence that made you feel better just because you were in their presence? </a:t>
            </a:r>
          </a:p>
          <a:p>
            <a:pPr marL="342900" marR="0" lvl="0" indent="-342900">
              <a:lnSpc>
                <a:spcPct val="115000"/>
              </a:lnSpc>
              <a:spcBef>
                <a:spcPts val="0"/>
              </a:spcBef>
              <a:spcAft>
                <a:spcPts val="0"/>
              </a:spcAft>
              <a:buFont typeface="+mj-lt"/>
              <a:buAutoNum type="arabicPeriod"/>
            </a:pPr>
            <a:r>
              <a:rPr lang="en-US" sz="1200" dirty="0">
                <a:effectLst/>
                <a:latin typeface="+mn-lt"/>
                <a:ea typeface="Times New Roman"/>
                <a:cs typeface="Times New Roman"/>
              </a:rPr>
              <a:t>They did something for you that was meaningful but also difficult for you to “get” exactly what they did.   </a:t>
            </a:r>
          </a:p>
          <a:p>
            <a:pPr marL="342900" marR="0" lvl="0" indent="-342900">
              <a:lnSpc>
                <a:spcPct val="115000"/>
              </a:lnSpc>
              <a:spcBef>
                <a:spcPts val="0"/>
              </a:spcBef>
              <a:spcAft>
                <a:spcPts val="0"/>
              </a:spcAft>
              <a:buFont typeface="+mj-lt"/>
              <a:buAutoNum type="arabicPeriod"/>
            </a:pPr>
            <a:r>
              <a:rPr lang="en-US" sz="1200" dirty="0">
                <a:effectLst/>
                <a:latin typeface="+mn-lt"/>
                <a:ea typeface="Times New Roman"/>
                <a:cs typeface="Times New Roman"/>
              </a:rPr>
              <a:t>Maybe they were a very upbeat person and it just kind of spilled over on you.   </a:t>
            </a:r>
          </a:p>
          <a:p>
            <a:pPr marL="342900" marR="0" lvl="0" indent="-342900">
              <a:lnSpc>
                <a:spcPct val="115000"/>
              </a:lnSpc>
              <a:spcBef>
                <a:spcPts val="0"/>
              </a:spcBef>
              <a:spcAft>
                <a:spcPts val="0"/>
              </a:spcAft>
              <a:buFont typeface="+mj-lt"/>
              <a:buAutoNum type="arabicPeriod"/>
            </a:pPr>
            <a:r>
              <a:rPr lang="en-US" sz="1200" dirty="0">
                <a:effectLst/>
                <a:latin typeface="+mn-lt"/>
                <a:ea typeface="Times New Roman"/>
                <a:cs typeface="Times New Roman"/>
              </a:rPr>
              <a:t>Possibly, they were happy-go-lucky and were like a black hole for your stress and furrowed brow.  </a:t>
            </a:r>
          </a:p>
          <a:p>
            <a:pPr marL="342900" marR="0" lvl="0" indent="-342900">
              <a:lnSpc>
                <a:spcPct val="115000"/>
              </a:lnSpc>
              <a:spcBef>
                <a:spcPts val="0"/>
              </a:spcBef>
              <a:spcAft>
                <a:spcPts val="0"/>
              </a:spcAft>
              <a:buFont typeface="+mj-lt"/>
              <a:buAutoNum type="arabicPeriod"/>
            </a:pPr>
            <a:r>
              <a:rPr lang="en-US" sz="1200" dirty="0">
                <a:effectLst/>
                <a:latin typeface="+mn-lt"/>
                <a:ea typeface="Times New Roman"/>
                <a:cs typeface="Times New Roman"/>
              </a:rPr>
              <a:t>Conceivably, they were just funny and brought a smile to your face but more importantly they did something for you on the inside.  </a:t>
            </a:r>
          </a:p>
          <a:p>
            <a:pPr marL="342900" marR="0" lvl="0" indent="-342900">
              <a:lnSpc>
                <a:spcPct val="115000"/>
              </a:lnSpc>
              <a:spcBef>
                <a:spcPts val="0"/>
              </a:spcBef>
              <a:spcAft>
                <a:spcPts val="0"/>
              </a:spcAft>
              <a:buFont typeface="+mj-lt"/>
              <a:buAutoNum type="arabicPeriod"/>
            </a:pPr>
            <a:r>
              <a:rPr lang="en-US" sz="1200" dirty="0">
                <a:effectLst/>
                <a:latin typeface="+mn-lt"/>
                <a:ea typeface="Times New Roman"/>
                <a:cs typeface="Times New Roman"/>
              </a:rPr>
              <a:t>Perhaps, they communicated something more profound like a sincere concern for your well being.  </a:t>
            </a:r>
          </a:p>
          <a:p>
            <a:pPr marL="342900" marR="0" lvl="0" indent="-342900">
              <a:lnSpc>
                <a:spcPct val="115000"/>
              </a:lnSpc>
              <a:spcBef>
                <a:spcPts val="0"/>
              </a:spcBef>
              <a:spcAft>
                <a:spcPts val="0"/>
              </a:spcAft>
              <a:buFont typeface="+mj-lt"/>
              <a:buAutoNum type="arabicPeriod"/>
            </a:pPr>
            <a:r>
              <a:rPr lang="en-US" sz="1200" dirty="0">
                <a:effectLst/>
                <a:latin typeface="+mn-lt"/>
                <a:ea typeface="Times New Roman"/>
                <a:cs typeface="Times New Roman"/>
              </a:rPr>
              <a:t>Regardless, you… got it.  </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You caught it</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Sought it</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Bought it and with a few people you may have even </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Fought it</a:t>
            </a:r>
          </a:p>
          <a:p>
            <a:pPr marL="342900" marR="0" lvl="0" indent="-342900">
              <a:lnSpc>
                <a:spcPct val="115000"/>
              </a:lnSpc>
              <a:spcBef>
                <a:spcPts val="0"/>
              </a:spcBef>
              <a:spcAft>
                <a:spcPts val="0"/>
              </a:spcAft>
              <a:buFont typeface="+mj-lt"/>
              <a:buAutoNum type="alphaLcPeriod"/>
            </a:pPr>
            <a:r>
              <a:rPr lang="en-US" sz="1200" dirty="0">
                <a:effectLst/>
                <a:latin typeface="+mn-lt"/>
                <a:ea typeface="Times New Roman"/>
                <a:cs typeface="Times New Roman"/>
              </a:rPr>
              <a:t>However, you gained something meaningful from their presence, their convictions about life and it was awesome.</a:t>
            </a:r>
          </a:p>
          <a:p>
            <a:endParaRPr lang="en-US" dirty="0"/>
          </a:p>
        </p:txBody>
      </p:sp>
      <p:sp>
        <p:nvSpPr>
          <p:cNvPr id="4" name="Slide Number Placeholder 3"/>
          <p:cNvSpPr>
            <a:spLocks noGrp="1"/>
          </p:cNvSpPr>
          <p:nvPr>
            <p:ph type="sldNum" sz="quarter" idx="10"/>
          </p:nvPr>
        </p:nvSpPr>
        <p:spPr/>
        <p:txBody>
          <a:bodyPr/>
          <a:lstStyle/>
          <a:p>
            <a:fld id="{A55D0C81-3C64-46F7-8015-5E0A8A76B53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8439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Senator Tom Daschle at Senior Assisted Living home and trying to get a response and was getting frustrated.  Don’t you know who I am, the power I have and what I can do for you?  No response.  Does anyone know who I am?  Older man at front of the room says, “Young fella…if you ‘</a:t>
            </a:r>
            <a:r>
              <a:rPr lang="en-US" dirty="0" err="1"/>
              <a:t>ll</a:t>
            </a:r>
            <a:r>
              <a:rPr lang="en-US" dirty="0"/>
              <a:t> go up to the nice lady at the front desk and ask…she’ll tell you who you are.”</a:t>
            </a:r>
          </a:p>
        </p:txBody>
      </p:sp>
      <p:sp>
        <p:nvSpPr>
          <p:cNvPr id="4" name="Slide Number Placeholder 3"/>
          <p:cNvSpPr>
            <a:spLocks noGrp="1"/>
          </p:cNvSpPr>
          <p:nvPr>
            <p:ph type="sldNum" sz="quarter" idx="10"/>
          </p:nvPr>
        </p:nvSpPr>
        <p:spPr/>
        <p:txBody>
          <a:bodyPr/>
          <a:lstStyle/>
          <a:p>
            <a:fld id="{DED0C601-327D-43EA-BEC5-89EB78B654EA}" type="slidenum">
              <a:rPr lang="en-US" smtClean="0"/>
              <a:t>6</a:t>
            </a:fld>
            <a:endParaRPr lang="en-US"/>
          </a:p>
        </p:txBody>
      </p:sp>
    </p:spTree>
    <p:extLst>
      <p:ext uri="{BB962C8B-B14F-4D97-AF65-F5344CB8AC3E}">
        <p14:creationId xmlns:p14="http://schemas.microsoft.com/office/powerpoint/2010/main" val="223123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creatures of circumstance.  We are creators of circumstances.</a:t>
            </a:r>
          </a:p>
        </p:txBody>
      </p:sp>
      <p:sp>
        <p:nvSpPr>
          <p:cNvPr id="4" name="Slide Number Placeholder 3"/>
          <p:cNvSpPr>
            <a:spLocks noGrp="1"/>
          </p:cNvSpPr>
          <p:nvPr>
            <p:ph type="sldNum" sz="quarter" idx="10"/>
          </p:nvPr>
        </p:nvSpPr>
        <p:spPr/>
        <p:txBody>
          <a:bodyPr/>
          <a:lstStyle/>
          <a:p>
            <a:fld id="{DED0C601-327D-43EA-BEC5-89EB78B654EA}" type="slidenum">
              <a:rPr lang="en-US" smtClean="0"/>
              <a:t>7</a:t>
            </a:fld>
            <a:endParaRPr lang="en-US"/>
          </a:p>
        </p:txBody>
      </p:sp>
    </p:spTree>
    <p:extLst>
      <p:ext uri="{BB962C8B-B14F-4D97-AF65-F5344CB8AC3E}">
        <p14:creationId xmlns:p14="http://schemas.microsoft.com/office/powerpoint/2010/main" val="127554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NGO is about</a:t>
            </a:r>
            <a:r>
              <a:rPr lang="en-US" baseline="0" dirty="0"/>
              <a:t> creating what you want to create.  It’s about expanding your opportunities to CHOOSE and build the life or life experience that you want.</a:t>
            </a:r>
          </a:p>
          <a:p>
            <a:endParaRPr lang="en-US" baseline="0" dirty="0"/>
          </a:p>
          <a:p>
            <a:r>
              <a:rPr lang="en-US" baseline="0" dirty="0"/>
              <a:t>Have handout for everyone.</a:t>
            </a:r>
            <a:endParaRPr lang="en-US" dirty="0"/>
          </a:p>
        </p:txBody>
      </p:sp>
      <p:sp>
        <p:nvSpPr>
          <p:cNvPr id="4" name="Slide Number Placeholder 3"/>
          <p:cNvSpPr>
            <a:spLocks noGrp="1"/>
          </p:cNvSpPr>
          <p:nvPr>
            <p:ph type="sldNum" sz="quarter" idx="10"/>
          </p:nvPr>
        </p:nvSpPr>
        <p:spPr/>
        <p:txBody>
          <a:bodyPr/>
          <a:lstStyle/>
          <a:p>
            <a:fld id="{DED0C601-327D-43EA-BEC5-89EB78B654EA}" type="slidenum">
              <a:rPr lang="en-US" smtClean="0"/>
              <a:t>10</a:t>
            </a:fld>
            <a:endParaRPr lang="en-US"/>
          </a:p>
        </p:txBody>
      </p:sp>
    </p:spTree>
    <p:extLst>
      <p:ext uri="{BB962C8B-B14F-4D97-AF65-F5344CB8AC3E}">
        <p14:creationId xmlns:p14="http://schemas.microsoft.com/office/powerpoint/2010/main" val="2742008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have graphed bogus data to demonstrate scientifically the point I am getting ready to make.</a:t>
            </a:r>
          </a:p>
        </p:txBody>
      </p:sp>
      <p:sp>
        <p:nvSpPr>
          <p:cNvPr id="4" name="Slide Number Placeholder 3"/>
          <p:cNvSpPr>
            <a:spLocks noGrp="1"/>
          </p:cNvSpPr>
          <p:nvPr>
            <p:ph type="sldNum" sz="quarter" idx="10"/>
          </p:nvPr>
        </p:nvSpPr>
        <p:spPr/>
        <p:txBody>
          <a:bodyPr/>
          <a:lstStyle/>
          <a:p>
            <a:fld id="{DED0C601-327D-43EA-BEC5-89EB78B654EA}" type="slidenum">
              <a:rPr lang="en-US" smtClean="0"/>
              <a:t>11</a:t>
            </a:fld>
            <a:endParaRPr lang="en-US"/>
          </a:p>
        </p:txBody>
      </p:sp>
    </p:spTree>
    <p:extLst>
      <p:ext uri="{BB962C8B-B14F-4D97-AF65-F5344CB8AC3E}">
        <p14:creationId xmlns:p14="http://schemas.microsoft.com/office/powerpoint/2010/main" val="126679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5" name="Date Placeholder 27"/>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DBF1A1EE-A8F3-4DD3-A2FC-5B7DCE5F525C}" type="datetimeFigureOut">
              <a:rPr lang="en-US"/>
              <a:pPr>
                <a:defRPr/>
              </a:pPr>
              <a:t>7/18/2022</a:t>
            </a:fld>
            <a:endParaRPr lang="en-US" dirty="0"/>
          </a:p>
        </p:txBody>
      </p:sp>
      <p:sp>
        <p:nvSpPr>
          <p:cNvPr id="16" name="Footer Placeholder 16"/>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17" name="Slide Number Placeholder 28"/>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2F7C0D86-C689-4944-9F7E-546C945DA9F0}" type="slidenum">
              <a:rPr lang="en-US"/>
              <a:pPr>
                <a:defRPr/>
              </a:pPr>
              <a:t>‹#›</a:t>
            </a:fld>
            <a:endParaRPr lang="en-US" dirty="0"/>
          </a:p>
        </p:txBody>
      </p:sp>
    </p:spTree>
    <p:extLst>
      <p:ext uri="{BB962C8B-B14F-4D97-AF65-F5344CB8AC3E}">
        <p14:creationId xmlns:p14="http://schemas.microsoft.com/office/powerpoint/2010/main" val="2382236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D9E6523E-6E1F-4388-A6D8-4D9C2ADEC52F}" type="datetimeFigureOut">
              <a:rPr lang="en-US"/>
              <a:pPr>
                <a:defRPr/>
              </a:pPr>
              <a:t>7/18/2022</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610E61E3-C2B3-49F8-B90D-1F6722828AC3}" type="slidenum">
              <a:rPr lang="en-US"/>
              <a:pPr>
                <a:defRPr/>
              </a:pPr>
              <a:t>‹#›</a:t>
            </a:fld>
            <a:endParaRPr lang="en-US" dirty="0"/>
          </a:p>
        </p:txBody>
      </p:sp>
    </p:spTree>
    <p:extLst>
      <p:ext uri="{BB962C8B-B14F-4D97-AF65-F5344CB8AC3E}">
        <p14:creationId xmlns:p14="http://schemas.microsoft.com/office/powerpoint/2010/main" val="458958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5791200 h 3648"/>
              <a:gd name="T2" fmla="*/ 1137151 w 2736"/>
              <a:gd name="T3" fmla="*/ 3200400 h 3648"/>
              <a:gd name="T4" fmla="*/ 4321175 w 2736"/>
              <a:gd name="T5" fmla="*/ 0 h 3648"/>
              <a:gd name="T6" fmla="*/ 4321175 w 2736"/>
              <a:gd name="T7" fmla="*/ 152400 h 3648"/>
              <a:gd name="T8" fmla="*/ 1175056 w 2736"/>
              <a:gd name="T9" fmla="*/ 3235325 h 3648"/>
              <a:gd name="T10" fmla="*/ 75810 w 2736"/>
              <a:gd name="T11" fmla="*/ 5791200 h 3648"/>
              <a:gd name="T12" fmla="*/ 0 w 2736"/>
              <a:gd name="T13" fmla="*/ 5791200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5" name="Freeform 18"/>
          <p:cNvSpPr>
            <a:spLocks/>
          </p:cNvSpPr>
          <p:nvPr/>
        </p:nvSpPr>
        <p:spPr bwMode="auto">
          <a:xfrm>
            <a:off x="374650" y="0"/>
            <a:ext cx="5513388" cy="6615113"/>
          </a:xfrm>
          <a:custGeom>
            <a:avLst/>
            <a:gdLst>
              <a:gd name="T0" fmla="*/ 0 w 3504"/>
              <a:gd name="T1" fmla="*/ 6538193 h 4128"/>
              <a:gd name="T2" fmla="*/ 0 w 3504"/>
              <a:gd name="T3" fmla="*/ 6615113 h 4128"/>
              <a:gd name="T4" fmla="*/ 5513388 w 3504"/>
              <a:gd name="T5" fmla="*/ 4230596 h 4128"/>
              <a:gd name="T6" fmla="*/ 4531552 w 3504"/>
              <a:gd name="T7" fmla="*/ 0 h 4128"/>
              <a:gd name="T8" fmla="*/ 4456026 w 3504"/>
              <a:gd name="T9" fmla="*/ 0 h 4128"/>
              <a:gd name="T10" fmla="*/ 5452023 w 3504"/>
              <a:gd name="T11" fmla="*/ 4196943 h 4128"/>
              <a:gd name="T12" fmla="*/ 0 w 3504"/>
              <a:gd name="T13" fmla="*/ 6538193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dirty="0">
              <a:solidFill>
                <a:prstClr val="white"/>
              </a:solidFill>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D98FF5BE-D8DC-4299-BACB-D1E2CDF38425}" type="datetimeFigureOut">
              <a:rPr lang="en-US"/>
              <a:pPr>
                <a:defRPr/>
              </a:pPr>
              <a:t>7/18/2022</a:t>
            </a:fld>
            <a:endParaRPr lang="en-US" dirty="0"/>
          </a:p>
        </p:txBody>
      </p:sp>
      <p:sp>
        <p:nvSpPr>
          <p:cNvPr id="26"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27"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93ECB6F9-8510-4792-8D58-DBE62AAF6C58}" type="slidenum">
              <a:rPr lang="en-US"/>
              <a:pPr>
                <a:defRPr/>
              </a:pPr>
              <a:t>‹#›</a:t>
            </a:fld>
            <a:endParaRPr lang="en-US" dirty="0"/>
          </a:p>
        </p:txBody>
      </p:sp>
    </p:spTree>
    <p:extLst>
      <p:ext uri="{BB962C8B-B14F-4D97-AF65-F5344CB8AC3E}">
        <p14:creationId xmlns:p14="http://schemas.microsoft.com/office/powerpoint/2010/main" val="1810424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C8B5650C-B384-4F58-80BB-4975433CB0F4}" type="datetimeFigureOut">
              <a:rPr lang="en-US"/>
              <a:pPr>
                <a:defRPr/>
              </a:pPr>
              <a:t>7/18/2022</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6801B0E5-A456-4CED-BA56-E3522DB2F6B8}" type="slidenum">
              <a:rPr lang="en-US"/>
              <a:pPr>
                <a:defRPr/>
              </a:pPr>
              <a:t>‹#›</a:t>
            </a:fld>
            <a:endParaRPr lang="en-US" dirty="0"/>
          </a:p>
        </p:txBody>
      </p:sp>
    </p:spTree>
    <p:extLst>
      <p:ext uri="{BB962C8B-B14F-4D97-AF65-F5344CB8AC3E}">
        <p14:creationId xmlns:p14="http://schemas.microsoft.com/office/powerpoint/2010/main" val="2466316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E71427B3-3BF9-4039-B631-C93C1934DBE0}" type="datetimeFigureOut">
              <a:rPr lang="en-US"/>
              <a:pPr>
                <a:defRPr/>
              </a:pPr>
              <a:t>7/18/2022</a:t>
            </a:fld>
            <a:endParaRPr lang="en-US" dirty="0"/>
          </a:p>
        </p:txBody>
      </p:sp>
      <p:sp>
        <p:nvSpPr>
          <p:cNvPr id="18" name="Footer Placeholder 7"/>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1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112F4BCD-A069-4913-8701-31BAB48AF383}" type="slidenum">
              <a:rPr lang="en-US"/>
              <a:pPr>
                <a:defRPr/>
              </a:pPr>
              <a:t>‹#›</a:t>
            </a:fld>
            <a:endParaRPr lang="en-US" dirty="0"/>
          </a:p>
        </p:txBody>
      </p:sp>
    </p:spTree>
    <p:extLst>
      <p:ext uri="{BB962C8B-B14F-4D97-AF65-F5344CB8AC3E}">
        <p14:creationId xmlns:p14="http://schemas.microsoft.com/office/powerpoint/2010/main" val="3791583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8C470D98-40E9-4F87-A15A-D53502976367}" type="datetimeFigureOut">
              <a:rPr lang="en-US"/>
              <a:pPr>
                <a:defRPr/>
              </a:pPr>
              <a:t>7/18/2022</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398F2BE0-9D46-4897-B453-82558ED52B0C}" type="slidenum">
              <a:rPr lang="en-US"/>
              <a:pPr>
                <a:defRPr/>
              </a:pPr>
              <a:t>‹#›</a:t>
            </a:fld>
            <a:endParaRPr lang="en-US" dirty="0"/>
          </a:p>
        </p:txBody>
      </p:sp>
    </p:spTree>
    <p:extLst>
      <p:ext uri="{BB962C8B-B14F-4D97-AF65-F5344CB8AC3E}">
        <p14:creationId xmlns:p14="http://schemas.microsoft.com/office/powerpoint/2010/main" val="3371831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8AA5375A-DCC7-4650-8749-188157CDA1C5}" type="datetimeFigureOut">
              <a:rPr lang="en-US"/>
              <a:pPr>
                <a:defRPr/>
              </a:pPr>
              <a:t>7/18/2022</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897E242B-7C2B-41FE-963E-1001CC0BB965}" type="slidenum">
              <a:rPr lang="en-US"/>
              <a:pPr>
                <a:defRPr/>
              </a:pPr>
              <a:t>‹#›</a:t>
            </a:fld>
            <a:endParaRPr lang="en-US" dirty="0"/>
          </a:p>
        </p:txBody>
      </p:sp>
    </p:spTree>
    <p:extLst>
      <p:ext uri="{BB962C8B-B14F-4D97-AF65-F5344CB8AC3E}">
        <p14:creationId xmlns:p14="http://schemas.microsoft.com/office/powerpoint/2010/main" val="2268982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1DE4AC86-C266-43FA-807D-93CDB04CD5AE}" type="datetimeFigureOut">
              <a:rPr lang="en-US"/>
              <a:pPr>
                <a:defRPr/>
              </a:pPr>
              <a:t>7/18/2022</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7B3CB759-3E7E-42B1-A924-F0FCDD3BBD7F}" type="slidenum">
              <a:rPr lang="en-US"/>
              <a:pPr>
                <a:defRPr/>
              </a:pPr>
              <a:t>‹#›</a:t>
            </a:fld>
            <a:endParaRPr lang="en-US" dirty="0"/>
          </a:p>
        </p:txBody>
      </p:sp>
    </p:spTree>
    <p:extLst>
      <p:ext uri="{BB962C8B-B14F-4D97-AF65-F5344CB8AC3E}">
        <p14:creationId xmlns:p14="http://schemas.microsoft.com/office/powerpoint/2010/main" val="84669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771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761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771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761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771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761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fontAlgn="base">
              <a:spcBef>
                <a:spcPct val="0"/>
              </a:spcBef>
              <a:spcAft>
                <a:spcPct val="0"/>
              </a:spcAft>
              <a:defRPr>
                <a:latin typeface="Arial" charset="0"/>
              </a:defRPr>
            </a:lvl1pPr>
            <a:extLst/>
          </a:lstStyle>
          <a:p>
            <a:pPr>
              <a:defRPr/>
            </a:pPr>
            <a:fld id="{8FAB5971-1E58-42C0-982F-2A2E260C2560}" type="datetimeFigureOut">
              <a:rPr lang="en-US"/>
              <a:pPr>
                <a:defRPr/>
              </a:pPr>
              <a:t>7/18/2022</a:t>
            </a:fld>
            <a:endParaRPr lang="en-US" dirty="0"/>
          </a:p>
        </p:txBody>
      </p:sp>
      <p:sp>
        <p:nvSpPr>
          <p:cNvPr id="20" name="Footer Placeholder 5"/>
          <p:cNvSpPr>
            <a:spLocks noGrp="1"/>
          </p:cNvSpPr>
          <p:nvPr>
            <p:ph type="ftr" sz="quarter" idx="11"/>
          </p:nvPr>
        </p:nvSpPr>
        <p:spPr>
          <a:xfrm>
            <a:off x="914400" y="55563"/>
            <a:ext cx="5562600" cy="365125"/>
          </a:xfrm>
        </p:spPr>
        <p:txBody>
          <a:bodyPr/>
          <a:lstStyle>
            <a:lvl1pPr fontAlgn="base">
              <a:spcBef>
                <a:spcPct val="0"/>
              </a:spcBef>
              <a:spcAft>
                <a:spcPct val="0"/>
              </a:spcAft>
              <a:defRPr>
                <a:latin typeface="Arial" charset="0"/>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fontAlgn="base">
              <a:spcBef>
                <a:spcPct val="0"/>
              </a:spcBef>
              <a:spcAft>
                <a:spcPct val="0"/>
              </a:spcAft>
              <a:defRPr>
                <a:latin typeface="Arial" charset="0"/>
              </a:defRPr>
            </a:lvl1pPr>
            <a:extLst/>
          </a:lstStyle>
          <a:p>
            <a:pPr>
              <a:defRPr/>
            </a:pPr>
            <a:fld id="{14C3803A-54F7-49A3-AA3E-129F3A684A43}" type="slidenum">
              <a:rPr lang="en-US"/>
              <a:pPr>
                <a:defRPr/>
              </a:pPr>
              <a:t>‹#›</a:t>
            </a:fld>
            <a:endParaRPr lang="en-US" dirty="0"/>
          </a:p>
        </p:txBody>
      </p:sp>
    </p:spTree>
    <p:extLst>
      <p:ext uri="{BB962C8B-B14F-4D97-AF65-F5344CB8AC3E}">
        <p14:creationId xmlns:p14="http://schemas.microsoft.com/office/powerpoint/2010/main" val="2672308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8F75AFCF-837B-4A64-ABB3-B75B2E1BB5A2}" type="datetimeFigureOut">
              <a:rPr lang="en-US"/>
              <a:pPr>
                <a:defRPr/>
              </a:pPr>
              <a:t>7/18/2022</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C92BEB35-4C9B-483D-9D95-1B9B3D5452A6}" type="slidenum">
              <a:rPr lang="en-US"/>
              <a:pPr>
                <a:defRPr/>
              </a:pPr>
              <a:t>‹#›</a:t>
            </a:fld>
            <a:endParaRPr lang="en-US" dirty="0"/>
          </a:p>
        </p:txBody>
      </p:sp>
    </p:spTree>
    <p:extLst>
      <p:ext uri="{BB962C8B-B14F-4D97-AF65-F5344CB8AC3E}">
        <p14:creationId xmlns:p14="http://schemas.microsoft.com/office/powerpoint/2010/main" val="522786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fld id="{73830F3A-2A78-43E0-AA7A-F02C2F15620F}" type="datetimeFigureOut">
              <a:rPr lang="en-US"/>
              <a:pPr>
                <a:defRPr/>
              </a:pPr>
              <a:t>7/18/2022</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3413C2F9-6492-4332-BDCD-171FA11236E8}" type="slidenum">
              <a:rPr lang="en-US"/>
              <a:pPr>
                <a:defRPr/>
              </a:pPr>
              <a:t>‹#›</a:t>
            </a:fld>
            <a:endParaRPr lang="en-US" dirty="0"/>
          </a:p>
        </p:txBody>
      </p:sp>
    </p:spTree>
    <p:extLst>
      <p:ext uri="{BB962C8B-B14F-4D97-AF65-F5344CB8AC3E}">
        <p14:creationId xmlns:p14="http://schemas.microsoft.com/office/powerpoint/2010/main" val="3720622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BF1A1EE-A8F3-4DD3-A2FC-5B7DCE5F525C}"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F7C0D86-C689-4944-9F7E-546C945DA9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7986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9E6523E-6E1F-4388-A6D8-4D9C2ADEC52F}"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10E61E3-C2B3-49F8-B90D-1F6722828AC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1402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98FF5BE-D8DC-4299-BACB-D1E2CDF38425}"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3ECB6F9-8510-4792-8D58-DBE62AAF6C5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145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C8B5650C-B384-4F58-80BB-4975433CB0F4}"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801B0E5-A456-4CED-BA56-E3522DB2F6B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5191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E71427B3-3BF9-4039-B631-C93C1934DBE0}"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12F4BCD-A069-4913-8701-31BAB48AF38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74080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C470D98-40E9-4F87-A15A-D53502976367}"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98F2BE0-9D46-4897-B453-82558ED52B0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6141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AA5375A-DCC7-4650-8749-188157CDA1C5}"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97E242B-7C2B-41FE-963E-1001CC0BB96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024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DE4AC86-C266-43FA-807D-93CDB04CD5AE}"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B3CB759-3E7E-42B1-A924-F0FCDD3BBD7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92782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FAB5971-1E58-42C0-982F-2A2E260C2560}"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4C3803A-54F7-49A3-AA3E-129F3A684A4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1356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F75AFCF-837B-4A64-ABB3-B75B2E1BB5A2}"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92BEB35-4C9B-483D-9D95-1B9B3D5452A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1990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3830F3A-2A78-43E0-AA7A-F02C2F15620F}"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413C2F9-6492-4332-BDCD-171FA11236E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3251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6457C8A7-1DAE-124A-B240-F9265D97D457}" type="slidenum">
              <a:rPr lang="en-US"/>
              <a:pPr/>
              <a:t>‹#›</a:t>
            </a:fld>
            <a:endParaRPr lang="en-US"/>
          </a:p>
        </p:txBody>
      </p:sp>
    </p:spTree>
    <p:extLst>
      <p:ext uri="{BB962C8B-B14F-4D97-AF65-F5344CB8AC3E}">
        <p14:creationId xmlns:p14="http://schemas.microsoft.com/office/powerpoint/2010/main" val="230660702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26E3F4B-8E68-2C45-BA12-7988141B4608}" type="slidenum">
              <a:rPr lang="en-US"/>
              <a:pPr/>
              <a:t>‹#›</a:t>
            </a:fld>
            <a:endParaRPr lang="en-US"/>
          </a:p>
        </p:txBody>
      </p:sp>
    </p:spTree>
    <p:extLst>
      <p:ext uri="{BB962C8B-B14F-4D97-AF65-F5344CB8AC3E}">
        <p14:creationId xmlns:p14="http://schemas.microsoft.com/office/powerpoint/2010/main" val="271169430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08C1C93-539A-8F4E-B5F1-F7EB68915001}" type="slidenum">
              <a:rPr lang="en-US"/>
              <a:pPr/>
              <a:t>‹#›</a:t>
            </a:fld>
            <a:endParaRPr lang="en-US"/>
          </a:p>
        </p:txBody>
      </p:sp>
    </p:spTree>
    <p:extLst>
      <p:ext uri="{BB962C8B-B14F-4D97-AF65-F5344CB8AC3E}">
        <p14:creationId xmlns:p14="http://schemas.microsoft.com/office/powerpoint/2010/main" val="47085876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8A5BCD9-25EF-FE4E-8DA2-E97DB5652FC0}" type="slidenum">
              <a:rPr lang="en-US"/>
              <a:pPr/>
              <a:t>‹#›</a:t>
            </a:fld>
            <a:endParaRPr lang="en-US"/>
          </a:p>
        </p:txBody>
      </p:sp>
    </p:spTree>
    <p:extLst>
      <p:ext uri="{BB962C8B-B14F-4D97-AF65-F5344CB8AC3E}">
        <p14:creationId xmlns:p14="http://schemas.microsoft.com/office/powerpoint/2010/main" val="123559063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BB2EDF6A-D0BE-A940-AEF4-7F61949A3963}" type="slidenum">
              <a:rPr lang="en-US"/>
              <a:pPr/>
              <a:t>‹#›</a:t>
            </a:fld>
            <a:endParaRPr lang="en-US"/>
          </a:p>
        </p:txBody>
      </p:sp>
    </p:spTree>
    <p:extLst>
      <p:ext uri="{BB962C8B-B14F-4D97-AF65-F5344CB8AC3E}">
        <p14:creationId xmlns:p14="http://schemas.microsoft.com/office/powerpoint/2010/main" val="123371801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DAD6029-E1EA-1C4B-AA48-E760EF997CE2}" type="slidenum">
              <a:rPr lang="en-US"/>
              <a:pPr/>
              <a:t>‹#›</a:t>
            </a:fld>
            <a:endParaRPr lang="en-US"/>
          </a:p>
        </p:txBody>
      </p:sp>
    </p:spTree>
    <p:extLst>
      <p:ext uri="{BB962C8B-B14F-4D97-AF65-F5344CB8AC3E}">
        <p14:creationId xmlns:p14="http://schemas.microsoft.com/office/powerpoint/2010/main" val="22246172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A8F6A66-934F-AB4B-A801-B35F24CBE727}" type="slidenum">
              <a:rPr lang="en-US"/>
              <a:pPr/>
              <a:t>‹#›</a:t>
            </a:fld>
            <a:endParaRPr lang="en-US"/>
          </a:p>
        </p:txBody>
      </p:sp>
    </p:spTree>
    <p:extLst>
      <p:ext uri="{BB962C8B-B14F-4D97-AF65-F5344CB8AC3E}">
        <p14:creationId xmlns:p14="http://schemas.microsoft.com/office/powerpoint/2010/main" val="12112755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8ABEE07-AD69-5942-AD89-B96875C52785}" type="slidenum">
              <a:rPr lang="en-US"/>
              <a:pPr/>
              <a:t>‹#›</a:t>
            </a:fld>
            <a:endParaRPr lang="en-US"/>
          </a:p>
        </p:txBody>
      </p:sp>
    </p:spTree>
    <p:extLst>
      <p:ext uri="{BB962C8B-B14F-4D97-AF65-F5344CB8AC3E}">
        <p14:creationId xmlns:p14="http://schemas.microsoft.com/office/powerpoint/2010/main" val="422515990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E1F6D14-F617-8941-8BF3-775ED143127E}" type="slidenum">
              <a:rPr lang="en-US"/>
              <a:pPr/>
              <a:t>‹#›</a:t>
            </a:fld>
            <a:endParaRPr lang="en-US"/>
          </a:p>
        </p:txBody>
      </p:sp>
    </p:spTree>
    <p:extLst>
      <p:ext uri="{BB962C8B-B14F-4D97-AF65-F5344CB8AC3E}">
        <p14:creationId xmlns:p14="http://schemas.microsoft.com/office/powerpoint/2010/main" val="230860873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80426E6-0D56-8047-88ED-9276DDD67C81}" type="slidenum">
              <a:rPr lang="en-US"/>
              <a:pPr/>
              <a:t>‹#›</a:t>
            </a:fld>
            <a:endParaRPr lang="en-US"/>
          </a:p>
        </p:txBody>
      </p:sp>
    </p:spTree>
    <p:extLst>
      <p:ext uri="{BB962C8B-B14F-4D97-AF65-F5344CB8AC3E}">
        <p14:creationId xmlns:p14="http://schemas.microsoft.com/office/powerpoint/2010/main" val="121054015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FEAA881-D22E-4140-9586-0694E00A5A3C}" type="slidenum">
              <a:rPr lang="en-US"/>
              <a:pPr/>
              <a:t>‹#›</a:t>
            </a:fld>
            <a:endParaRPr lang="en-US"/>
          </a:p>
        </p:txBody>
      </p:sp>
    </p:spTree>
    <p:extLst>
      <p:ext uri="{BB962C8B-B14F-4D97-AF65-F5344CB8AC3E}">
        <p14:creationId xmlns:p14="http://schemas.microsoft.com/office/powerpoint/2010/main" val="426285602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BF1A1EE-A8F3-4DD3-A2FC-5B7DCE5F525C}"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F7C0D86-C689-4944-9F7E-546C945DA9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92630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9E6523E-6E1F-4388-A6D8-4D9C2ADEC52F}"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10E61E3-C2B3-49F8-B90D-1F6722828AC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3395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98FF5BE-D8DC-4299-BACB-D1E2CDF38425}"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3ECB6F9-8510-4792-8D58-DBE62AAF6C5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7969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C8B5650C-B384-4F58-80BB-4975433CB0F4}"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801B0E5-A456-4CED-BA56-E3522DB2F6B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179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E71427B3-3BF9-4039-B631-C93C1934DBE0}"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12F4BCD-A069-4913-8701-31BAB48AF38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69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C470D98-40E9-4F87-A15A-D53502976367}"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98F2BE0-9D46-4897-B453-82558ED52B0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2483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AA5375A-DCC7-4650-8749-188157CDA1C5}"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97E242B-7C2B-41FE-963E-1001CC0BB96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99596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DE4AC86-C266-43FA-807D-93CDB04CD5AE}"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B3CB759-3E7E-42B1-A924-F0FCDD3BBD7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21276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FAB5971-1E58-42C0-982F-2A2E260C2560}"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4C3803A-54F7-49A3-AA3E-129F3A684A4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3649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F75AFCF-837B-4A64-ABB3-B75B2E1BB5A2}"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92BEB35-4C9B-483D-9D95-1B9B3D5452A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10380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3830F3A-2A78-43E0-AA7A-F02C2F15620F}"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413C2F9-6492-4332-BDCD-171FA11236E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36590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ED5B6C1C-0345-A342-B13D-0D432776A025}" type="slidenum">
              <a:rPr lang="en-US"/>
              <a:pPr/>
              <a:t>‹#›</a:t>
            </a:fld>
            <a:endParaRPr lang="en-US"/>
          </a:p>
        </p:txBody>
      </p:sp>
    </p:spTree>
    <p:extLst>
      <p:ext uri="{BB962C8B-B14F-4D97-AF65-F5344CB8AC3E}">
        <p14:creationId xmlns:p14="http://schemas.microsoft.com/office/powerpoint/2010/main" val="278771630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6A16027-967B-4743-9503-A87435EFA221}" type="slidenum">
              <a:rPr lang="en-US"/>
              <a:pPr/>
              <a:t>‹#›</a:t>
            </a:fld>
            <a:endParaRPr lang="en-US"/>
          </a:p>
        </p:txBody>
      </p:sp>
    </p:spTree>
    <p:extLst>
      <p:ext uri="{BB962C8B-B14F-4D97-AF65-F5344CB8AC3E}">
        <p14:creationId xmlns:p14="http://schemas.microsoft.com/office/powerpoint/2010/main" val="181390449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633EC47-54D9-AC4F-91CC-F4BDB63795A2}" type="slidenum">
              <a:rPr lang="en-US"/>
              <a:pPr/>
              <a:t>‹#›</a:t>
            </a:fld>
            <a:endParaRPr lang="en-US"/>
          </a:p>
        </p:txBody>
      </p:sp>
    </p:spTree>
    <p:extLst>
      <p:ext uri="{BB962C8B-B14F-4D97-AF65-F5344CB8AC3E}">
        <p14:creationId xmlns:p14="http://schemas.microsoft.com/office/powerpoint/2010/main" val="238619939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38EE36D-AA13-374A-B574-F2BCFC799383}" type="slidenum">
              <a:rPr lang="en-US"/>
              <a:pPr/>
              <a:t>‹#›</a:t>
            </a:fld>
            <a:endParaRPr lang="en-US"/>
          </a:p>
        </p:txBody>
      </p:sp>
    </p:spTree>
    <p:extLst>
      <p:ext uri="{BB962C8B-B14F-4D97-AF65-F5344CB8AC3E}">
        <p14:creationId xmlns:p14="http://schemas.microsoft.com/office/powerpoint/2010/main" val="32866366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CEE25CA3-A0F5-0B45-8AEA-1126B5B3CCE2}" type="slidenum">
              <a:rPr lang="en-US"/>
              <a:pPr/>
              <a:t>‹#›</a:t>
            </a:fld>
            <a:endParaRPr lang="en-US"/>
          </a:p>
        </p:txBody>
      </p:sp>
    </p:spTree>
    <p:extLst>
      <p:ext uri="{BB962C8B-B14F-4D97-AF65-F5344CB8AC3E}">
        <p14:creationId xmlns:p14="http://schemas.microsoft.com/office/powerpoint/2010/main" val="10851961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AA8B9F22-976D-5344-9E92-8B23442B3EF5}" type="slidenum">
              <a:rPr lang="en-US"/>
              <a:pPr/>
              <a:t>‹#›</a:t>
            </a:fld>
            <a:endParaRPr lang="en-US"/>
          </a:p>
        </p:txBody>
      </p:sp>
    </p:spTree>
    <p:extLst>
      <p:ext uri="{BB962C8B-B14F-4D97-AF65-F5344CB8AC3E}">
        <p14:creationId xmlns:p14="http://schemas.microsoft.com/office/powerpoint/2010/main" val="231391268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68DB6E1-BFCE-3244-9C81-FE16DD0AF664}" type="slidenum">
              <a:rPr lang="en-US"/>
              <a:pPr/>
              <a:t>‹#›</a:t>
            </a:fld>
            <a:endParaRPr lang="en-US"/>
          </a:p>
        </p:txBody>
      </p:sp>
    </p:spTree>
    <p:extLst>
      <p:ext uri="{BB962C8B-B14F-4D97-AF65-F5344CB8AC3E}">
        <p14:creationId xmlns:p14="http://schemas.microsoft.com/office/powerpoint/2010/main" val="182159127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49A035B-C504-4448-800A-2B7AAF330712}" type="slidenum">
              <a:rPr lang="en-US"/>
              <a:pPr/>
              <a:t>‹#›</a:t>
            </a:fld>
            <a:endParaRPr lang="en-US"/>
          </a:p>
        </p:txBody>
      </p:sp>
    </p:spTree>
    <p:extLst>
      <p:ext uri="{BB962C8B-B14F-4D97-AF65-F5344CB8AC3E}">
        <p14:creationId xmlns:p14="http://schemas.microsoft.com/office/powerpoint/2010/main" val="239053212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757C959-6728-DB40-B73F-C71F50662071}" type="slidenum">
              <a:rPr lang="en-US"/>
              <a:pPr/>
              <a:t>‹#›</a:t>
            </a:fld>
            <a:endParaRPr lang="en-US"/>
          </a:p>
        </p:txBody>
      </p:sp>
    </p:spTree>
    <p:extLst>
      <p:ext uri="{BB962C8B-B14F-4D97-AF65-F5344CB8AC3E}">
        <p14:creationId xmlns:p14="http://schemas.microsoft.com/office/powerpoint/2010/main" val="169479630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E83D907-6E46-9148-A04B-94BF64B325D8}" type="slidenum">
              <a:rPr lang="en-US"/>
              <a:pPr/>
              <a:t>‹#›</a:t>
            </a:fld>
            <a:endParaRPr lang="en-US"/>
          </a:p>
        </p:txBody>
      </p:sp>
    </p:spTree>
    <p:extLst>
      <p:ext uri="{BB962C8B-B14F-4D97-AF65-F5344CB8AC3E}">
        <p14:creationId xmlns:p14="http://schemas.microsoft.com/office/powerpoint/2010/main" val="140354195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44675"/>
            <a:ext cx="1943100" cy="5013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844675"/>
            <a:ext cx="5676900" cy="5013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AE6906F-EEA2-B64A-A2D6-380DDE1B133C}" type="slidenum">
              <a:rPr lang="en-US"/>
              <a:pPr/>
              <a:t>‹#›</a:t>
            </a:fld>
            <a:endParaRPr lang="en-US"/>
          </a:p>
        </p:txBody>
      </p:sp>
    </p:spTree>
    <p:extLst>
      <p:ext uri="{BB962C8B-B14F-4D97-AF65-F5344CB8AC3E}">
        <p14:creationId xmlns:p14="http://schemas.microsoft.com/office/powerpoint/2010/main" val="39655783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726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3410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17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9755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658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6664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2250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3922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4834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1877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7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12274"/>
            </a:gs>
            <a:gs pos="25000">
              <a:schemeClr val="bg1"/>
            </a:gs>
            <a:gs pos="100000">
              <a:schemeClr val="bg1">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8204"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rgbClr val="EEECE1"/>
                </a:solidFill>
                <a:latin typeface="Calibri"/>
              </a:defRPr>
            </a:lvl1pPr>
            <a:extLst/>
          </a:lstStyle>
          <a:p>
            <a:pPr>
              <a:defRPr/>
            </a:pPr>
            <a:fld id="{0013177C-2D8B-4CBE-89BD-3D26C8681559}" type="datetimeFigureOut">
              <a:rPr lang="en-US"/>
              <a:pPr>
                <a:defRPr/>
              </a:pPr>
              <a:t>7/18/2022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EEECE1"/>
                </a:solidFill>
                <a:latin typeface="Calibri"/>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rgbClr val="EEECE1"/>
                </a:solidFill>
                <a:latin typeface="Calibri"/>
              </a:defRPr>
            </a:lvl1pPr>
            <a:extLst/>
          </a:lstStyle>
          <a:p>
            <a:pPr>
              <a:defRPr/>
            </a:pPr>
            <a:fld id="{9F96912A-13F8-42F5-8C18-38369338AC06}" type="slidenum">
              <a:rPr lang="en-US"/>
              <a:pPr>
                <a:defRPr/>
              </a:pPr>
              <a:t>‹#›</a:t>
            </a:fld>
            <a:endParaRPr lang="en-US" dirty="0"/>
          </a:p>
        </p:txBody>
      </p:sp>
    </p:spTree>
    <p:extLst>
      <p:ext uri="{BB962C8B-B14F-4D97-AF65-F5344CB8AC3E}">
        <p14:creationId xmlns:p14="http://schemas.microsoft.com/office/powerpoint/2010/main" val="10994656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kern="1200" spc="-100">
          <a:solidFill>
            <a:srgbClr val="F4F1DA"/>
          </a:solidFill>
          <a:latin typeface="+mj-lt"/>
          <a:ea typeface="+mj-ea"/>
          <a:cs typeface="+mj-cs"/>
        </a:defRPr>
      </a:lvl1pPr>
      <a:lvl2pPr algn="l" rtl="0" eaLnBrk="0" fontAlgn="base" hangingPunct="0">
        <a:spcBef>
          <a:spcPct val="0"/>
        </a:spcBef>
        <a:spcAft>
          <a:spcPct val="0"/>
        </a:spcAft>
        <a:defRPr sz="4000">
          <a:solidFill>
            <a:srgbClr val="F4F1DA"/>
          </a:solidFill>
          <a:latin typeface="Century Gothic" pitchFamily="34" charset="0"/>
        </a:defRPr>
      </a:lvl2pPr>
      <a:lvl3pPr algn="l" rtl="0" eaLnBrk="0" fontAlgn="base" hangingPunct="0">
        <a:spcBef>
          <a:spcPct val="0"/>
        </a:spcBef>
        <a:spcAft>
          <a:spcPct val="0"/>
        </a:spcAft>
        <a:defRPr sz="4000">
          <a:solidFill>
            <a:srgbClr val="F4F1DA"/>
          </a:solidFill>
          <a:latin typeface="Century Gothic" pitchFamily="34" charset="0"/>
        </a:defRPr>
      </a:lvl3pPr>
      <a:lvl4pPr algn="l" rtl="0" eaLnBrk="0" fontAlgn="base" hangingPunct="0">
        <a:spcBef>
          <a:spcPct val="0"/>
        </a:spcBef>
        <a:spcAft>
          <a:spcPct val="0"/>
        </a:spcAft>
        <a:defRPr sz="4000">
          <a:solidFill>
            <a:srgbClr val="F4F1DA"/>
          </a:solidFill>
          <a:latin typeface="Century Gothic" pitchFamily="34" charset="0"/>
        </a:defRPr>
      </a:lvl4pPr>
      <a:lvl5pPr algn="l" rtl="0" eaLnBrk="0" fontAlgn="base" hangingPunct="0">
        <a:spcBef>
          <a:spcPct val="0"/>
        </a:spcBef>
        <a:spcAft>
          <a:spcPct val="0"/>
        </a:spcAft>
        <a:defRPr sz="4000">
          <a:solidFill>
            <a:srgbClr val="F4F1DA"/>
          </a:solidFill>
          <a:latin typeface="Century Gothic" pitchFamily="34" charset="0"/>
        </a:defRPr>
      </a:lvl5pPr>
      <a:lvl6pPr marL="457200" algn="l" rtl="0" fontAlgn="base">
        <a:spcBef>
          <a:spcPct val="0"/>
        </a:spcBef>
        <a:spcAft>
          <a:spcPct val="0"/>
        </a:spcAft>
        <a:defRPr sz="4000">
          <a:solidFill>
            <a:srgbClr val="F4F1DA"/>
          </a:solidFill>
          <a:latin typeface="Century Gothic" pitchFamily="34" charset="0"/>
        </a:defRPr>
      </a:lvl6pPr>
      <a:lvl7pPr marL="914400" algn="l" rtl="0" fontAlgn="base">
        <a:spcBef>
          <a:spcPct val="0"/>
        </a:spcBef>
        <a:spcAft>
          <a:spcPct val="0"/>
        </a:spcAft>
        <a:defRPr sz="4000">
          <a:solidFill>
            <a:srgbClr val="F4F1DA"/>
          </a:solidFill>
          <a:latin typeface="Century Gothic" pitchFamily="34" charset="0"/>
        </a:defRPr>
      </a:lvl7pPr>
      <a:lvl8pPr marL="1371600" algn="l" rtl="0" fontAlgn="base">
        <a:spcBef>
          <a:spcPct val="0"/>
        </a:spcBef>
        <a:spcAft>
          <a:spcPct val="0"/>
        </a:spcAft>
        <a:defRPr sz="4000">
          <a:solidFill>
            <a:srgbClr val="F4F1DA"/>
          </a:solidFill>
          <a:latin typeface="Century Gothic" pitchFamily="34" charset="0"/>
        </a:defRPr>
      </a:lvl8pPr>
      <a:lvl9pPr marL="1828800" algn="l" rtl="0" fontAlgn="base">
        <a:spcBef>
          <a:spcPct val="0"/>
        </a:spcBef>
        <a:spcAft>
          <a:spcPct val="0"/>
        </a:spcAft>
        <a:defRPr sz="4000">
          <a:solidFill>
            <a:srgbClr val="F4F1DA"/>
          </a:solidFill>
          <a:latin typeface="Century Gothic" pitchFamily="34"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9BBB59"/>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9BBB59"/>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13177C-2D8B-4CBE-89BD-3D26C8681559}"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F96912A-13F8-42F5-8C18-38369338AC0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99614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Text Box 1"/>
          <p:cNvSpPr txBox="1">
            <a:spLocks noGrp="1" noChangeArrowheads="1"/>
          </p:cNvSpPr>
          <p:nvPr>
            <p:ph type="sldNum" sz="quarter" idx="4"/>
          </p:nvPr>
        </p:nvSpPr>
        <p:spPr bwMode="auto">
          <a:xfrm>
            <a:off x="8178800" y="6388100"/>
            <a:ext cx="2921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rgbClr val="FFFFFF"/>
                </a:solidFill>
                <a:latin typeface="+mn-lt"/>
                <a:ea typeface="ＭＳ Ｐゴシック" charset="0"/>
                <a:cs typeface="Times" charset="0"/>
                <a:sym typeface="Times" charset="0"/>
              </a:defRPr>
            </a:lvl1pPr>
            <a:lvl2pPr>
              <a:defRPr sz="1200">
                <a:solidFill>
                  <a:schemeClr val="tx1"/>
                </a:solidFill>
                <a:latin typeface="Gill Sans" charset="0"/>
                <a:ea typeface="ＭＳ Ｐゴシック" charset="0"/>
              </a:defRPr>
            </a:lvl2pPr>
            <a:lvl3pPr>
              <a:defRPr sz="1200">
                <a:solidFill>
                  <a:schemeClr val="tx1"/>
                </a:solidFill>
                <a:latin typeface="Gill Sans" charset="0"/>
                <a:ea typeface="ＭＳ Ｐゴシック" charset="0"/>
              </a:defRPr>
            </a:lvl3pPr>
            <a:lvl4pPr>
              <a:defRPr sz="1200">
                <a:solidFill>
                  <a:schemeClr val="tx1"/>
                </a:solidFill>
                <a:latin typeface="Gill Sans" charset="0"/>
                <a:ea typeface="ＭＳ Ｐゴシック" charset="0"/>
              </a:defRPr>
            </a:lvl4pPr>
            <a:lvl5pPr>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fontAlgn="base">
              <a:spcBef>
                <a:spcPct val="0"/>
              </a:spcBef>
              <a:spcAft>
                <a:spcPct val="0"/>
              </a:spcAft>
            </a:pPr>
            <a:fld id="{15563C40-1C2B-F947-AF34-2806E488ED9E}"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4740500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hf hdr="0" ftr="0" dt="0"/>
  <p:txStyles>
    <p:titleStyle>
      <a:lvl1pPr marL="317500" algn="ctr" rtl="0" fontAlgn="base">
        <a:spcBef>
          <a:spcPct val="0"/>
        </a:spcBef>
        <a:spcAft>
          <a:spcPct val="0"/>
        </a:spcAft>
        <a:defRPr sz="4400">
          <a:solidFill>
            <a:srgbClr val="FEE130"/>
          </a:solidFill>
          <a:latin typeface="+mj-lt"/>
          <a:ea typeface="+mj-ea"/>
          <a:cs typeface="+mj-cs"/>
          <a:sym typeface="Times" charset="0"/>
        </a:defRPr>
      </a:lvl1pPr>
      <a:lvl2pPr marL="317500" algn="ctr" rtl="0" fontAlgn="base">
        <a:spcBef>
          <a:spcPct val="0"/>
        </a:spcBef>
        <a:spcAft>
          <a:spcPct val="0"/>
        </a:spcAft>
        <a:defRPr sz="4400">
          <a:solidFill>
            <a:srgbClr val="FEE130"/>
          </a:solidFill>
          <a:latin typeface="Times" charset="0"/>
          <a:ea typeface="ヒラギノ明朝 ProN W3" charset="0"/>
          <a:cs typeface="ヒラギノ明朝 ProN W3" charset="0"/>
          <a:sym typeface="Times" charset="0"/>
        </a:defRPr>
      </a:lvl2pPr>
      <a:lvl3pPr marL="317500" algn="ctr" rtl="0" fontAlgn="base">
        <a:spcBef>
          <a:spcPct val="0"/>
        </a:spcBef>
        <a:spcAft>
          <a:spcPct val="0"/>
        </a:spcAft>
        <a:defRPr sz="4400">
          <a:solidFill>
            <a:srgbClr val="FEE130"/>
          </a:solidFill>
          <a:latin typeface="Times" charset="0"/>
          <a:ea typeface="ヒラギノ明朝 ProN W3" charset="0"/>
          <a:cs typeface="ヒラギノ明朝 ProN W3" charset="0"/>
          <a:sym typeface="Times" charset="0"/>
        </a:defRPr>
      </a:lvl3pPr>
      <a:lvl4pPr marL="317500" algn="ctr" rtl="0" fontAlgn="base">
        <a:spcBef>
          <a:spcPct val="0"/>
        </a:spcBef>
        <a:spcAft>
          <a:spcPct val="0"/>
        </a:spcAft>
        <a:defRPr sz="4400">
          <a:solidFill>
            <a:srgbClr val="FEE130"/>
          </a:solidFill>
          <a:latin typeface="Times" charset="0"/>
          <a:ea typeface="ヒラギノ明朝 ProN W3" charset="0"/>
          <a:cs typeface="ヒラギノ明朝 ProN W3" charset="0"/>
          <a:sym typeface="Times" charset="0"/>
        </a:defRPr>
      </a:lvl4pPr>
      <a:lvl5pPr marL="317500" algn="ctr" rtl="0" fontAlgn="base">
        <a:spcBef>
          <a:spcPct val="0"/>
        </a:spcBef>
        <a:spcAft>
          <a:spcPct val="0"/>
        </a:spcAft>
        <a:defRPr sz="4400">
          <a:solidFill>
            <a:srgbClr val="FEE130"/>
          </a:solidFill>
          <a:latin typeface="Times" charset="0"/>
          <a:ea typeface="ヒラギノ明朝 ProN W3" charset="0"/>
          <a:cs typeface="ヒラギノ明朝 ProN W3" charset="0"/>
          <a:sym typeface="Times" charset="0"/>
        </a:defRPr>
      </a:lvl5pPr>
      <a:lvl6pPr marL="774700" algn="ctr" rtl="0" fontAlgn="base">
        <a:spcBef>
          <a:spcPct val="0"/>
        </a:spcBef>
        <a:spcAft>
          <a:spcPct val="0"/>
        </a:spcAft>
        <a:defRPr sz="4400">
          <a:solidFill>
            <a:srgbClr val="FEE130"/>
          </a:solidFill>
          <a:latin typeface="Times" charset="0"/>
          <a:ea typeface="ヒラギノ明朝 ProN W3" charset="0"/>
          <a:cs typeface="ヒラギノ明朝 ProN W3" charset="0"/>
          <a:sym typeface="Times" charset="0"/>
        </a:defRPr>
      </a:lvl6pPr>
      <a:lvl7pPr marL="1231900" algn="ctr" rtl="0" fontAlgn="base">
        <a:spcBef>
          <a:spcPct val="0"/>
        </a:spcBef>
        <a:spcAft>
          <a:spcPct val="0"/>
        </a:spcAft>
        <a:defRPr sz="4400">
          <a:solidFill>
            <a:srgbClr val="FEE130"/>
          </a:solidFill>
          <a:latin typeface="Times" charset="0"/>
          <a:ea typeface="ヒラギノ明朝 ProN W3" charset="0"/>
          <a:cs typeface="ヒラギノ明朝 ProN W3" charset="0"/>
          <a:sym typeface="Times" charset="0"/>
        </a:defRPr>
      </a:lvl7pPr>
      <a:lvl8pPr marL="1689100" algn="ctr" rtl="0" fontAlgn="base">
        <a:spcBef>
          <a:spcPct val="0"/>
        </a:spcBef>
        <a:spcAft>
          <a:spcPct val="0"/>
        </a:spcAft>
        <a:defRPr sz="4400">
          <a:solidFill>
            <a:srgbClr val="FEE130"/>
          </a:solidFill>
          <a:latin typeface="Times" charset="0"/>
          <a:ea typeface="ヒラギノ明朝 ProN W3" charset="0"/>
          <a:cs typeface="ヒラギノ明朝 ProN W3" charset="0"/>
          <a:sym typeface="Times" charset="0"/>
        </a:defRPr>
      </a:lvl8pPr>
      <a:lvl9pPr marL="2146300" algn="ctr" rtl="0" fontAlgn="base">
        <a:spcBef>
          <a:spcPct val="0"/>
        </a:spcBef>
        <a:spcAft>
          <a:spcPct val="0"/>
        </a:spcAft>
        <a:defRPr sz="4400">
          <a:solidFill>
            <a:srgbClr val="FEE130"/>
          </a:solidFill>
          <a:latin typeface="Times" charset="0"/>
          <a:ea typeface="ヒラギノ明朝 ProN W3" charset="0"/>
          <a:cs typeface="ヒラギノ明朝 ProN W3" charset="0"/>
          <a:sym typeface="Times" charset="0"/>
        </a:defRPr>
      </a:lvl9pPr>
    </p:titleStyle>
    <p:bodyStyle>
      <a:lvl1pPr marL="658813" indent="-341313" algn="l" rtl="0" fontAlgn="base">
        <a:spcBef>
          <a:spcPts val="800"/>
        </a:spcBef>
        <a:spcAft>
          <a:spcPct val="0"/>
        </a:spcAft>
        <a:buClr>
          <a:srgbClr val="FFFFFF"/>
        </a:buClr>
        <a:buSzPct val="100000"/>
        <a:buFont typeface="Times" charset="0"/>
        <a:buChar char="•"/>
        <a:defRPr sz="3200">
          <a:solidFill>
            <a:srgbClr val="FFFFFF"/>
          </a:solidFill>
          <a:latin typeface="+mn-lt"/>
          <a:ea typeface="+mn-ea"/>
          <a:cs typeface="+mn-cs"/>
          <a:sym typeface="Times" charset="0"/>
        </a:defRPr>
      </a:lvl1pPr>
      <a:lvl2pPr marL="1058863" indent="-284163" algn="l" rtl="0" fontAlgn="base">
        <a:spcBef>
          <a:spcPts val="700"/>
        </a:spcBef>
        <a:spcAft>
          <a:spcPct val="0"/>
        </a:spcAft>
        <a:buClr>
          <a:srgbClr val="FFFFFF"/>
        </a:buClr>
        <a:buSzPct val="100000"/>
        <a:buFont typeface="Times" charset="0"/>
        <a:buChar char="–"/>
        <a:defRPr sz="2800">
          <a:solidFill>
            <a:srgbClr val="FFFFFF"/>
          </a:solidFill>
          <a:latin typeface="+mn-lt"/>
          <a:ea typeface="+mn-ea"/>
          <a:cs typeface="+mn-cs"/>
          <a:sym typeface="Times" charset="0"/>
        </a:defRPr>
      </a:lvl2pPr>
      <a:lvl3pPr marL="1458913" indent="-227013" algn="l" rtl="0" fontAlgn="base">
        <a:spcBef>
          <a:spcPts val="600"/>
        </a:spcBef>
        <a:spcAft>
          <a:spcPct val="0"/>
        </a:spcAft>
        <a:buClr>
          <a:srgbClr val="FFFFFF"/>
        </a:buClr>
        <a:buSzPct val="100000"/>
        <a:buFont typeface="Times" charset="0"/>
        <a:buChar char="•"/>
        <a:defRPr sz="2400">
          <a:solidFill>
            <a:srgbClr val="FFFFFF"/>
          </a:solidFill>
          <a:latin typeface="+mn-lt"/>
          <a:ea typeface="+mn-ea"/>
          <a:cs typeface="+mn-cs"/>
          <a:sym typeface="Times" charset="0"/>
        </a:defRPr>
      </a:lvl3pPr>
      <a:lvl4pPr marL="1916113" indent="-227013" algn="l" rtl="0" fontAlgn="base">
        <a:spcBef>
          <a:spcPts val="500"/>
        </a:spcBef>
        <a:spcAft>
          <a:spcPct val="0"/>
        </a:spcAft>
        <a:buClr>
          <a:srgbClr val="FFFFFF"/>
        </a:buClr>
        <a:buSzPct val="100000"/>
        <a:buFont typeface="Times" charset="0"/>
        <a:buChar char="–"/>
        <a:defRPr sz="2000">
          <a:solidFill>
            <a:srgbClr val="FFFFFF"/>
          </a:solidFill>
          <a:latin typeface="+mn-lt"/>
          <a:ea typeface="+mn-ea"/>
          <a:cs typeface="+mn-cs"/>
          <a:sym typeface="Times" charset="0"/>
        </a:defRPr>
      </a:lvl4pPr>
      <a:lvl5pPr marL="2373313" indent="-227013" algn="l" rtl="0" fontAlgn="base">
        <a:spcBef>
          <a:spcPts val="500"/>
        </a:spcBef>
        <a:spcAft>
          <a:spcPct val="0"/>
        </a:spcAft>
        <a:buClr>
          <a:srgbClr val="FFFFFF"/>
        </a:buClr>
        <a:buSzPct val="100000"/>
        <a:buFont typeface="Times" charset="0"/>
        <a:buChar char="»"/>
        <a:defRPr sz="2000">
          <a:solidFill>
            <a:srgbClr val="FFFFFF"/>
          </a:solidFill>
          <a:latin typeface="+mn-lt"/>
          <a:ea typeface="+mn-ea"/>
          <a:cs typeface="+mn-cs"/>
          <a:sym typeface="Times" charset="0"/>
        </a:defRPr>
      </a:lvl5pPr>
      <a:lvl6pPr marL="2830513" indent="-227013" algn="l" rtl="0" fontAlgn="base">
        <a:spcBef>
          <a:spcPts val="500"/>
        </a:spcBef>
        <a:spcAft>
          <a:spcPct val="0"/>
        </a:spcAft>
        <a:buClr>
          <a:srgbClr val="FFFFFF"/>
        </a:buClr>
        <a:buSzPct val="100000"/>
        <a:buFont typeface="Times" charset="0"/>
        <a:buChar char="»"/>
        <a:defRPr sz="2000">
          <a:solidFill>
            <a:srgbClr val="FFFFFF"/>
          </a:solidFill>
          <a:latin typeface="+mn-lt"/>
          <a:ea typeface="+mn-ea"/>
          <a:cs typeface="+mn-cs"/>
          <a:sym typeface="Times" charset="0"/>
        </a:defRPr>
      </a:lvl6pPr>
      <a:lvl7pPr marL="3287713" indent="-227013" algn="l" rtl="0" fontAlgn="base">
        <a:spcBef>
          <a:spcPts val="500"/>
        </a:spcBef>
        <a:spcAft>
          <a:spcPct val="0"/>
        </a:spcAft>
        <a:buClr>
          <a:srgbClr val="FFFFFF"/>
        </a:buClr>
        <a:buSzPct val="100000"/>
        <a:buFont typeface="Times" charset="0"/>
        <a:buChar char="»"/>
        <a:defRPr sz="2000">
          <a:solidFill>
            <a:srgbClr val="FFFFFF"/>
          </a:solidFill>
          <a:latin typeface="+mn-lt"/>
          <a:ea typeface="+mn-ea"/>
          <a:cs typeface="+mn-cs"/>
          <a:sym typeface="Times" charset="0"/>
        </a:defRPr>
      </a:lvl7pPr>
      <a:lvl8pPr marL="3744913" indent="-227013" algn="l" rtl="0" fontAlgn="base">
        <a:spcBef>
          <a:spcPts val="500"/>
        </a:spcBef>
        <a:spcAft>
          <a:spcPct val="0"/>
        </a:spcAft>
        <a:buClr>
          <a:srgbClr val="FFFFFF"/>
        </a:buClr>
        <a:buSzPct val="100000"/>
        <a:buFont typeface="Times" charset="0"/>
        <a:buChar char="»"/>
        <a:defRPr sz="2000">
          <a:solidFill>
            <a:srgbClr val="FFFFFF"/>
          </a:solidFill>
          <a:latin typeface="+mn-lt"/>
          <a:ea typeface="+mn-ea"/>
          <a:cs typeface="+mn-cs"/>
          <a:sym typeface="Times" charset="0"/>
        </a:defRPr>
      </a:lvl8pPr>
      <a:lvl9pPr marL="4202113" indent="-227013" algn="l" rtl="0" fontAlgn="base">
        <a:spcBef>
          <a:spcPts val="500"/>
        </a:spcBef>
        <a:spcAft>
          <a:spcPct val="0"/>
        </a:spcAft>
        <a:buClr>
          <a:srgbClr val="FFFFFF"/>
        </a:buClr>
        <a:buSzPct val="100000"/>
        <a:buFont typeface="Times" charset="0"/>
        <a:buChar char="»"/>
        <a:defRPr sz="2000">
          <a:solidFill>
            <a:srgbClr val="FFFFFF"/>
          </a:solidFill>
          <a:latin typeface="+mn-lt"/>
          <a:ea typeface="+mn-ea"/>
          <a:cs typeface="+mn-cs"/>
          <a:sym typeface="Time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13177C-2D8B-4CBE-89BD-3D26C8681559}" type="datetimeFigureOut">
              <a:rPr lang="en-US" smtClean="0">
                <a:solidFill>
                  <a:prstClr val="black">
                    <a:tint val="75000"/>
                  </a:prstClr>
                </a:solidFill>
              </a:rPr>
              <a:pPr>
                <a:defRPr/>
              </a:pPr>
              <a:t>7/18/2022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F96912A-13F8-42F5-8C18-38369338AC0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11568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bwMode="auto">
          <a:xfrm>
            <a:off x="685800" y="1844675"/>
            <a:ext cx="77724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Times New Roman Bold" charset="0"/>
              </a:rPr>
              <a:t>Click to edit Master title style</a:t>
            </a:r>
          </a:p>
        </p:txBody>
      </p:sp>
      <p:sp>
        <p:nvSpPr>
          <p:cNvPr id="65538" name="Rectangle 2"/>
          <p:cNvSpPr>
            <a:spLocks noGrp="1" noChangeArrowheads="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Times New Roman Bold" charset="0"/>
              </a:rPr>
              <a:t>Click to edit Master text styles</a:t>
            </a:r>
          </a:p>
          <a:p>
            <a:pPr lvl="1"/>
            <a:r>
              <a:rPr lang="en-US">
                <a:sym typeface="Times New Roman Bold" charset="0"/>
              </a:rPr>
              <a:t>Second level</a:t>
            </a:r>
          </a:p>
          <a:p>
            <a:pPr lvl="2"/>
            <a:r>
              <a:rPr lang="en-US">
                <a:sym typeface="Times New Roman Bold" charset="0"/>
              </a:rPr>
              <a:t>Third level</a:t>
            </a:r>
          </a:p>
          <a:p>
            <a:pPr lvl="3"/>
            <a:r>
              <a:rPr lang="en-US">
                <a:sym typeface="Times New Roman Bold" charset="0"/>
              </a:rPr>
              <a:t>Fourth level</a:t>
            </a:r>
          </a:p>
          <a:p>
            <a:pPr lvl="4"/>
            <a:r>
              <a:rPr lang="en-US">
                <a:sym typeface="Times New Roman Bold" charset="0"/>
              </a:rPr>
              <a:t>Fifth level</a:t>
            </a:r>
          </a:p>
        </p:txBody>
      </p:sp>
      <p:sp>
        <p:nvSpPr>
          <p:cNvPr id="65539" name="Text Box 3"/>
          <p:cNvSpPr txBox="1">
            <a:spLocks noGrp="1" noChangeArrowheads="1"/>
          </p:cNvSpPr>
          <p:nvPr>
            <p:ph type="sldNum" sz="quarter" idx="4"/>
          </p:nvPr>
        </p:nvSpPr>
        <p:spPr bwMode="auto">
          <a:xfrm>
            <a:off x="8178800" y="6591300"/>
            <a:ext cx="2921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rgbClr val="000000"/>
                </a:solidFill>
                <a:latin typeface="Times New Roman" charset="0"/>
                <a:ea typeface="ＭＳ Ｐゴシック" charset="0"/>
                <a:cs typeface="Times New Roman" charset="0"/>
                <a:sym typeface="Times New Roman" charset="0"/>
              </a:defRPr>
            </a:lvl1pPr>
            <a:lvl2pPr>
              <a:defRPr sz="1200">
                <a:solidFill>
                  <a:schemeClr val="tx1"/>
                </a:solidFill>
                <a:latin typeface="Gill Sans" charset="0"/>
                <a:ea typeface="ＭＳ Ｐゴシック" charset="0"/>
              </a:defRPr>
            </a:lvl2pPr>
            <a:lvl3pPr>
              <a:defRPr sz="1200">
                <a:solidFill>
                  <a:schemeClr val="tx1"/>
                </a:solidFill>
                <a:latin typeface="Gill Sans" charset="0"/>
                <a:ea typeface="ＭＳ Ｐゴシック" charset="0"/>
              </a:defRPr>
            </a:lvl3pPr>
            <a:lvl4pPr>
              <a:defRPr sz="1200">
                <a:solidFill>
                  <a:schemeClr val="tx1"/>
                </a:solidFill>
                <a:latin typeface="Gill Sans" charset="0"/>
                <a:ea typeface="ＭＳ Ｐゴシック" charset="0"/>
              </a:defRPr>
            </a:lvl4pPr>
            <a:lvl5pPr>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fontAlgn="base">
              <a:spcBef>
                <a:spcPct val="0"/>
              </a:spcBef>
              <a:spcAft>
                <a:spcPct val="0"/>
              </a:spcAft>
            </a:pPr>
            <a:fld id="{C5DDB292-F5EB-C94E-82E5-F0D2BF4798EA}"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2670893388"/>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hf hdr="0" ftr="0" dt="0"/>
  <p:txStyles>
    <p:titleStyle>
      <a:lvl1pPr algn="ctr" rtl="0" fontAlgn="base">
        <a:spcBef>
          <a:spcPct val="0"/>
        </a:spcBef>
        <a:spcAft>
          <a:spcPct val="0"/>
        </a:spcAft>
        <a:defRPr sz="4400">
          <a:solidFill>
            <a:srgbClr val="000000"/>
          </a:solidFill>
          <a:latin typeface="+mj-lt"/>
          <a:ea typeface="+mj-ea"/>
          <a:cs typeface="+mj-cs"/>
          <a:sym typeface="Times New Roman Bold" charset="0"/>
        </a:defRPr>
      </a:lvl1pPr>
      <a:lvl2pPr algn="ctr" rtl="0" fontAlgn="base">
        <a:spcBef>
          <a:spcPct val="0"/>
        </a:spcBef>
        <a:spcAft>
          <a:spcPct val="0"/>
        </a:spcAft>
        <a:defRPr sz="4400">
          <a:solidFill>
            <a:srgbClr val="000000"/>
          </a:solidFill>
          <a:latin typeface="Times New Roman Bold" charset="0"/>
          <a:ea typeface="ヒラギノ明朝 ProN W6" charset="0"/>
          <a:cs typeface="ヒラギノ明朝 ProN W6" charset="0"/>
          <a:sym typeface="Times New Roman Bold" charset="0"/>
        </a:defRPr>
      </a:lvl2pPr>
      <a:lvl3pPr algn="ctr" rtl="0" fontAlgn="base">
        <a:spcBef>
          <a:spcPct val="0"/>
        </a:spcBef>
        <a:spcAft>
          <a:spcPct val="0"/>
        </a:spcAft>
        <a:defRPr sz="4400">
          <a:solidFill>
            <a:srgbClr val="000000"/>
          </a:solidFill>
          <a:latin typeface="Times New Roman Bold" charset="0"/>
          <a:ea typeface="ヒラギノ明朝 ProN W6" charset="0"/>
          <a:cs typeface="ヒラギノ明朝 ProN W6" charset="0"/>
          <a:sym typeface="Times New Roman Bold" charset="0"/>
        </a:defRPr>
      </a:lvl3pPr>
      <a:lvl4pPr algn="ctr" rtl="0" fontAlgn="base">
        <a:spcBef>
          <a:spcPct val="0"/>
        </a:spcBef>
        <a:spcAft>
          <a:spcPct val="0"/>
        </a:spcAft>
        <a:defRPr sz="4400">
          <a:solidFill>
            <a:srgbClr val="000000"/>
          </a:solidFill>
          <a:latin typeface="Times New Roman Bold" charset="0"/>
          <a:ea typeface="ヒラギノ明朝 ProN W6" charset="0"/>
          <a:cs typeface="ヒラギノ明朝 ProN W6" charset="0"/>
          <a:sym typeface="Times New Roman Bold" charset="0"/>
        </a:defRPr>
      </a:lvl4pPr>
      <a:lvl5pPr algn="ctr" rtl="0" fontAlgn="base">
        <a:spcBef>
          <a:spcPct val="0"/>
        </a:spcBef>
        <a:spcAft>
          <a:spcPct val="0"/>
        </a:spcAft>
        <a:defRPr sz="4400">
          <a:solidFill>
            <a:srgbClr val="000000"/>
          </a:solidFill>
          <a:latin typeface="Times New Roman Bold" charset="0"/>
          <a:ea typeface="ヒラギノ明朝 ProN W6" charset="0"/>
          <a:cs typeface="ヒラギノ明朝 ProN W6" charset="0"/>
          <a:sym typeface="Times New Roman Bold" charset="0"/>
        </a:defRPr>
      </a:lvl5pPr>
      <a:lvl6pPr marL="457200" algn="ctr" rtl="0" fontAlgn="base">
        <a:spcBef>
          <a:spcPct val="0"/>
        </a:spcBef>
        <a:spcAft>
          <a:spcPct val="0"/>
        </a:spcAft>
        <a:defRPr sz="4400">
          <a:solidFill>
            <a:srgbClr val="000000"/>
          </a:solidFill>
          <a:latin typeface="Times New Roman Bold" charset="0"/>
          <a:ea typeface="ヒラギノ明朝 ProN W6" charset="0"/>
          <a:cs typeface="ヒラギノ明朝 ProN W6" charset="0"/>
          <a:sym typeface="Times New Roman Bold" charset="0"/>
        </a:defRPr>
      </a:lvl6pPr>
      <a:lvl7pPr marL="914400" algn="ctr" rtl="0" fontAlgn="base">
        <a:spcBef>
          <a:spcPct val="0"/>
        </a:spcBef>
        <a:spcAft>
          <a:spcPct val="0"/>
        </a:spcAft>
        <a:defRPr sz="4400">
          <a:solidFill>
            <a:srgbClr val="000000"/>
          </a:solidFill>
          <a:latin typeface="Times New Roman Bold" charset="0"/>
          <a:ea typeface="ヒラギノ明朝 ProN W6" charset="0"/>
          <a:cs typeface="ヒラギノ明朝 ProN W6" charset="0"/>
          <a:sym typeface="Times New Roman Bold" charset="0"/>
        </a:defRPr>
      </a:lvl7pPr>
      <a:lvl8pPr marL="1371600" algn="ctr" rtl="0" fontAlgn="base">
        <a:spcBef>
          <a:spcPct val="0"/>
        </a:spcBef>
        <a:spcAft>
          <a:spcPct val="0"/>
        </a:spcAft>
        <a:defRPr sz="4400">
          <a:solidFill>
            <a:srgbClr val="000000"/>
          </a:solidFill>
          <a:latin typeface="Times New Roman Bold" charset="0"/>
          <a:ea typeface="ヒラギノ明朝 ProN W6" charset="0"/>
          <a:cs typeface="ヒラギノ明朝 ProN W6" charset="0"/>
          <a:sym typeface="Times New Roman Bold" charset="0"/>
        </a:defRPr>
      </a:lvl8pPr>
      <a:lvl9pPr marL="1828800" algn="ctr" rtl="0" fontAlgn="base">
        <a:spcBef>
          <a:spcPct val="0"/>
        </a:spcBef>
        <a:spcAft>
          <a:spcPct val="0"/>
        </a:spcAft>
        <a:defRPr sz="4400">
          <a:solidFill>
            <a:srgbClr val="000000"/>
          </a:solidFill>
          <a:latin typeface="Times New Roman Bold" charset="0"/>
          <a:ea typeface="ヒラギノ明朝 ProN W6" charset="0"/>
          <a:cs typeface="ヒラギノ明朝 ProN W6" charset="0"/>
          <a:sym typeface="Times New Roman Bold" charset="0"/>
        </a:defRPr>
      </a:lvl9pPr>
    </p:titleStyle>
    <p:bodyStyle>
      <a:lvl1pPr algn="ctr" rtl="0" fontAlgn="base">
        <a:spcBef>
          <a:spcPts val="800"/>
        </a:spcBef>
        <a:spcAft>
          <a:spcPct val="0"/>
        </a:spcAft>
        <a:defRPr sz="3200">
          <a:solidFill>
            <a:srgbClr val="000000"/>
          </a:solidFill>
          <a:latin typeface="+mn-lt"/>
          <a:ea typeface="+mn-ea"/>
          <a:cs typeface="+mn-cs"/>
          <a:sym typeface="Times New Roman Bold" charset="0"/>
        </a:defRPr>
      </a:lvl1pPr>
      <a:lvl2pPr marL="114300" algn="ctr" rtl="0" fontAlgn="base">
        <a:spcBef>
          <a:spcPts val="700"/>
        </a:spcBef>
        <a:spcAft>
          <a:spcPct val="0"/>
        </a:spcAft>
        <a:defRPr sz="2800">
          <a:solidFill>
            <a:srgbClr val="000000"/>
          </a:solidFill>
          <a:latin typeface="+mn-lt"/>
          <a:ea typeface="+mn-ea"/>
          <a:cs typeface="+mn-cs"/>
          <a:sym typeface="Times New Roman Bold" charset="0"/>
        </a:defRPr>
      </a:lvl2pPr>
      <a:lvl3pPr marL="571500" algn="ctr" rtl="0" fontAlgn="base">
        <a:spcBef>
          <a:spcPts val="600"/>
        </a:spcBef>
        <a:spcAft>
          <a:spcPct val="0"/>
        </a:spcAft>
        <a:defRPr sz="2400">
          <a:solidFill>
            <a:srgbClr val="000000"/>
          </a:solidFill>
          <a:latin typeface="+mn-lt"/>
          <a:ea typeface="+mn-ea"/>
          <a:cs typeface="+mn-cs"/>
          <a:sym typeface="Times New Roman Bold" charset="0"/>
        </a:defRPr>
      </a:lvl3pPr>
      <a:lvl4pPr marL="1028700" algn="ctr" rtl="0" fontAlgn="base">
        <a:spcBef>
          <a:spcPts val="500"/>
        </a:spcBef>
        <a:spcAft>
          <a:spcPct val="0"/>
        </a:spcAft>
        <a:defRPr sz="2000">
          <a:solidFill>
            <a:srgbClr val="000000"/>
          </a:solidFill>
          <a:latin typeface="+mn-lt"/>
          <a:ea typeface="+mn-ea"/>
          <a:cs typeface="+mn-cs"/>
          <a:sym typeface="Times New Roman Bold" charset="0"/>
        </a:defRPr>
      </a:lvl4pPr>
      <a:lvl5pPr marL="1485900" algn="ctr" rtl="0" fontAlgn="base">
        <a:spcBef>
          <a:spcPts val="500"/>
        </a:spcBef>
        <a:spcAft>
          <a:spcPct val="0"/>
        </a:spcAft>
        <a:defRPr sz="2000">
          <a:solidFill>
            <a:srgbClr val="000000"/>
          </a:solidFill>
          <a:latin typeface="+mn-lt"/>
          <a:ea typeface="+mn-ea"/>
          <a:cs typeface="+mn-cs"/>
          <a:sym typeface="Times New Roman Bold" charset="0"/>
        </a:defRPr>
      </a:lvl5pPr>
      <a:lvl6pPr marL="1943100" algn="ctr" rtl="0" fontAlgn="base">
        <a:spcBef>
          <a:spcPts val="500"/>
        </a:spcBef>
        <a:spcAft>
          <a:spcPct val="0"/>
        </a:spcAft>
        <a:defRPr sz="2000">
          <a:solidFill>
            <a:srgbClr val="000000"/>
          </a:solidFill>
          <a:latin typeface="+mn-lt"/>
          <a:ea typeface="+mn-ea"/>
          <a:cs typeface="+mn-cs"/>
          <a:sym typeface="Times New Roman Bold" charset="0"/>
        </a:defRPr>
      </a:lvl6pPr>
      <a:lvl7pPr marL="2400300" algn="ctr" rtl="0" fontAlgn="base">
        <a:spcBef>
          <a:spcPts val="500"/>
        </a:spcBef>
        <a:spcAft>
          <a:spcPct val="0"/>
        </a:spcAft>
        <a:defRPr sz="2000">
          <a:solidFill>
            <a:srgbClr val="000000"/>
          </a:solidFill>
          <a:latin typeface="+mn-lt"/>
          <a:ea typeface="+mn-ea"/>
          <a:cs typeface="+mn-cs"/>
          <a:sym typeface="Times New Roman Bold" charset="0"/>
        </a:defRPr>
      </a:lvl7pPr>
      <a:lvl8pPr marL="2857500" algn="ctr" rtl="0" fontAlgn="base">
        <a:spcBef>
          <a:spcPts val="500"/>
        </a:spcBef>
        <a:spcAft>
          <a:spcPct val="0"/>
        </a:spcAft>
        <a:defRPr sz="2000">
          <a:solidFill>
            <a:srgbClr val="000000"/>
          </a:solidFill>
          <a:latin typeface="+mn-lt"/>
          <a:ea typeface="+mn-ea"/>
          <a:cs typeface="+mn-cs"/>
          <a:sym typeface="Times New Roman Bold" charset="0"/>
        </a:defRPr>
      </a:lvl8pPr>
      <a:lvl9pPr marL="3314700" algn="ctr" rtl="0" fontAlgn="base">
        <a:spcBef>
          <a:spcPts val="500"/>
        </a:spcBef>
        <a:spcAft>
          <a:spcPct val="0"/>
        </a:spcAft>
        <a:defRPr sz="2000">
          <a:solidFill>
            <a:srgbClr val="000000"/>
          </a:solidFill>
          <a:latin typeface="+mn-lt"/>
          <a:ea typeface="+mn-ea"/>
          <a:cs typeface="+mn-cs"/>
          <a:sym typeface="Times New Roman Bol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1292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27.xml"/><Relationship Id="rId1" Type="http://schemas.openxmlformats.org/officeDocument/2006/relationships/slideLayout" Target="../slideLayouts/slideLayout35.x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2.jpeg"/><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hyperlink" Target="mailto:kevin@windriverstrategis.net" TargetMode="External"/><Relationship Id="rId2" Type="http://schemas.openxmlformats.org/officeDocument/2006/relationships/notesSlide" Target="../notesSlides/notesSlide33.xml"/><Relationship Id="rId1" Type="http://schemas.openxmlformats.org/officeDocument/2006/relationships/slideLayout" Target="../slideLayouts/slideLayout68.xml"/><Relationship Id="rId5" Type="http://schemas.openxmlformats.org/officeDocument/2006/relationships/image" Target="../media/image4.png"/><Relationship Id="rId4" Type="http://schemas.openxmlformats.org/officeDocument/2006/relationships/hyperlink" Target="http://www.windriverstrategies.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308225"/>
            <a:ext cx="3563937" cy="280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0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The Two Psychologies</a:t>
            </a:r>
            <a:br>
              <a:rPr lang="en-US" dirty="0">
                <a:solidFill>
                  <a:srgbClr val="FF0000"/>
                </a:solidFill>
              </a:rPr>
            </a:br>
            <a:r>
              <a:rPr lang="en-US" dirty="0">
                <a:solidFill>
                  <a:srgbClr val="FF0000"/>
                </a:solidFill>
              </a:rPr>
              <a:t>Understanding Choice</a:t>
            </a:r>
          </a:p>
        </p:txBody>
      </p:sp>
      <p:sp>
        <p:nvSpPr>
          <p:cNvPr id="3" name="Content Placeholder 2"/>
          <p:cNvSpPr>
            <a:spLocks noGrp="1"/>
          </p:cNvSpPr>
          <p:nvPr>
            <p:ph idx="1"/>
          </p:nvPr>
        </p:nvSpPr>
        <p:spPr/>
        <p:txBody>
          <a:bodyPr/>
          <a:lstStyle/>
          <a:p>
            <a:r>
              <a:rPr lang="en-US" u="sng" dirty="0">
                <a:solidFill>
                  <a:srgbClr val="FFC000"/>
                </a:solidFill>
              </a:rPr>
              <a:t>Consider</a:t>
            </a:r>
            <a:r>
              <a:rPr lang="en-US" dirty="0">
                <a:solidFill>
                  <a:srgbClr val="FFC000"/>
                </a:solidFill>
              </a:rPr>
              <a:t>: Choice explains that for all practical purposes, we choose everything  we do including the misery we feel.</a:t>
            </a:r>
          </a:p>
          <a:p>
            <a:pPr lvl="1"/>
            <a:r>
              <a:rPr lang="en-US" dirty="0">
                <a:solidFill>
                  <a:schemeClr val="accent6">
                    <a:lumMod val="40000"/>
                    <a:lumOff val="60000"/>
                  </a:schemeClr>
                </a:solidFill>
              </a:rPr>
              <a:t>Corollary: Other people can neither “make us” miserable nor happy.  They simply give us information that we process and then decide what to do.</a:t>
            </a:r>
          </a:p>
          <a:p>
            <a:r>
              <a:rPr lang="en-US" u="sng" dirty="0">
                <a:solidFill>
                  <a:srgbClr val="92D050"/>
                </a:solidFill>
              </a:rPr>
              <a:t>The Operational Premise</a:t>
            </a:r>
            <a:r>
              <a:rPr lang="en-US" dirty="0">
                <a:solidFill>
                  <a:srgbClr val="92D050"/>
                </a:solidFill>
              </a:rPr>
              <a:t>: Embrace internal control by understanding why and how we make choices that determine a course for our lives. (NGO)</a:t>
            </a:r>
            <a:endParaRPr lang="en-US" dirty="0"/>
          </a:p>
        </p:txBody>
      </p:sp>
    </p:spTree>
    <p:extLst>
      <p:ext uri="{BB962C8B-B14F-4D97-AF65-F5344CB8AC3E}">
        <p14:creationId xmlns:p14="http://schemas.microsoft.com/office/powerpoint/2010/main" val="71150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Psychology </a:t>
            </a:r>
            <a:br>
              <a:rPr lang="en-US" b="1" dirty="0">
                <a:solidFill>
                  <a:srgbClr val="00B0F0"/>
                </a:solidFill>
              </a:rPr>
            </a:br>
            <a:r>
              <a:rPr lang="en-US" b="1" dirty="0">
                <a:solidFill>
                  <a:srgbClr val="00B0F0"/>
                </a:solidFill>
              </a:rPr>
              <a:t>&amp; The Addiction to Normal</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213911"/>
            <a:ext cx="2857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71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How do we make the Outlier…Normal?</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438" y="2568575"/>
            <a:ext cx="23955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627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FF00"/>
                </a:solidFill>
              </a:rPr>
              <a:t>She Started With Dreams…Then Lost Them  </a:t>
            </a:r>
            <a:endParaRPr lang="en-US" sz="3600" dirty="0">
              <a:solidFill>
                <a:srgbClr val="FF0000"/>
              </a:solidFill>
            </a:endParaRP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1476" b="11476"/>
          <a:stretch>
            <a:fillRect/>
          </a:stretch>
        </p:blipFill>
        <p:spPr/>
      </p:pic>
      <p:sp>
        <p:nvSpPr>
          <p:cNvPr id="4" name="Text Placeholder 3"/>
          <p:cNvSpPr>
            <a:spLocks noGrp="1"/>
          </p:cNvSpPr>
          <p:nvPr>
            <p:ph type="body" sz="half" idx="2"/>
          </p:nvPr>
        </p:nvSpPr>
        <p:spPr/>
        <p:txBody>
          <a:bodyPr/>
          <a:lstStyle/>
          <a:p>
            <a:r>
              <a:rPr lang="en-US" sz="2800" spc="-100" dirty="0">
                <a:solidFill>
                  <a:srgbClr val="FF0000"/>
                </a:solidFill>
                <a:latin typeface="Century Gothic"/>
                <a:ea typeface="+mj-ea"/>
                <a:cs typeface="+mj-cs"/>
              </a:rPr>
              <a:t>Sent this to me the following day.</a:t>
            </a:r>
            <a:endParaRPr lang="en-US" dirty="0"/>
          </a:p>
        </p:txBody>
      </p:sp>
    </p:spTree>
    <p:extLst>
      <p:ext uri="{BB962C8B-B14F-4D97-AF65-F5344CB8AC3E}">
        <p14:creationId xmlns:p14="http://schemas.microsoft.com/office/powerpoint/2010/main" val="81097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School Drop Out at 15.</a:t>
            </a:r>
            <a:br>
              <a:rPr lang="en-US" dirty="0"/>
            </a:br>
            <a:r>
              <a:rPr lang="en-US" dirty="0"/>
              <a:t>Perfect!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0" y="2286000"/>
            <a:ext cx="2409825" cy="3498133"/>
          </a:xfrm>
        </p:spPr>
      </p:pic>
      <p:sp>
        <p:nvSpPr>
          <p:cNvPr id="4" name="Slide Number Placeholder 3"/>
          <p:cNvSpPr>
            <a:spLocks noGrp="1"/>
          </p:cNvSpPr>
          <p:nvPr>
            <p:ph type="sldNum" sz="quarter" idx="10"/>
          </p:nvPr>
        </p:nvSpPr>
        <p:spPr/>
        <p:txBody>
          <a:bodyPr/>
          <a:lstStyle/>
          <a:p>
            <a:fld id="{D26E3F4B-8E68-2C45-BA12-7988141B4608}" type="slidenum">
              <a:rPr lang="en-US" smtClean="0"/>
              <a:pPr/>
              <a:t>14</a:t>
            </a:fld>
            <a:endParaRPr lang="en-US"/>
          </a:p>
        </p:txBody>
      </p:sp>
    </p:spTree>
    <p:extLst>
      <p:ext uri="{BB962C8B-B14F-4D97-AF65-F5344CB8AC3E}">
        <p14:creationId xmlns:p14="http://schemas.microsoft.com/office/powerpoint/2010/main" val="2566575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He?</a:t>
            </a:r>
            <a:br>
              <a:rPr lang="en-US" dirty="0"/>
            </a:br>
            <a:r>
              <a:rPr lang="en-US" dirty="0"/>
              <a:t>At 23…Administrative Clerk</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5200" y="2209800"/>
            <a:ext cx="2375331" cy="2585244"/>
          </a:xfrm>
        </p:spPr>
      </p:pic>
      <p:sp>
        <p:nvSpPr>
          <p:cNvPr id="4" name="Slide Number Placeholder 3"/>
          <p:cNvSpPr>
            <a:spLocks noGrp="1"/>
          </p:cNvSpPr>
          <p:nvPr>
            <p:ph type="sldNum" sz="quarter" idx="10"/>
          </p:nvPr>
        </p:nvSpPr>
        <p:spPr/>
        <p:txBody>
          <a:bodyPr/>
          <a:lstStyle/>
          <a:p>
            <a:fld id="{D26E3F4B-8E68-2C45-BA12-7988141B4608}" type="slidenum">
              <a:rPr lang="en-US" smtClean="0"/>
              <a:pPr/>
              <a:t>15</a:t>
            </a:fld>
            <a:endParaRPr lang="en-US"/>
          </a:p>
        </p:txBody>
      </p:sp>
    </p:spTree>
    <p:extLst>
      <p:ext uri="{BB962C8B-B14F-4D97-AF65-F5344CB8AC3E}">
        <p14:creationId xmlns:p14="http://schemas.microsoft.com/office/powerpoint/2010/main" val="9681592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He Started He Was No Einstein…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2514600"/>
            <a:ext cx="2438400" cy="2438400"/>
          </a:xfrm>
        </p:spPr>
      </p:pic>
      <p:sp>
        <p:nvSpPr>
          <p:cNvPr id="4" name="Slide Number Placeholder 3"/>
          <p:cNvSpPr>
            <a:spLocks noGrp="1"/>
          </p:cNvSpPr>
          <p:nvPr>
            <p:ph type="sldNum" sz="quarter" idx="10"/>
          </p:nvPr>
        </p:nvSpPr>
        <p:spPr/>
        <p:txBody>
          <a:bodyPr/>
          <a:lstStyle/>
          <a:p>
            <a:fld id="{D26E3F4B-8E68-2C45-BA12-7988141B4608}" type="slidenum">
              <a:rPr lang="en-US" smtClean="0"/>
              <a:pPr/>
              <a:t>16</a:t>
            </a:fld>
            <a:endParaRPr lang="en-US"/>
          </a:p>
        </p:txBody>
      </p:sp>
    </p:spTree>
    <p:extLst>
      <p:ext uri="{BB962C8B-B14F-4D97-AF65-F5344CB8AC3E}">
        <p14:creationId xmlns:p14="http://schemas.microsoft.com/office/powerpoint/2010/main" val="7867051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This is your big tough intimidating “Boss”</a:t>
            </a:r>
          </a:p>
        </p:txBody>
      </p:sp>
      <p:sp>
        <p:nvSpPr>
          <p:cNvPr id="3" name="Content Placeholder 2"/>
          <p:cNvSpPr>
            <a:spLocks noGrp="1"/>
          </p:cNvSpPr>
          <p:nvPr>
            <p:ph idx="1"/>
          </p:nvPr>
        </p:nvSpPr>
        <p:spPr/>
        <p:txBody>
          <a:bodyPr/>
          <a:lstStyle/>
          <a:p>
            <a:endParaRPr lang="en-US"/>
          </a:p>
        </p:txBody>
      </p:sp>
      <p:pic>
        <p:nvPicPr>
          <p:cNvPr id="2050" name="Picture 2" descr="C:\Users\PeachTech\Desktop\WindRiver\Speaking Engagements\ERA Sunrise\David on Tricy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05000"/>
            <a:ext cx="3505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59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Met Kat at </a:t>
            </a:r>
            <a:r>
              <a:rPr lang="en-US" dirty="0" err="1">
                <a:solidFill>
                  <a:srgbClr val="FFFF00"/>
                </a:solidFill>
              </a:rPr>
              <a:t>Barberitos</a:t>
            </a:r>
            <a:r>
              <a:rPr lang="en-US" dirty="0">
                <a:solidFill>
                  <a:srgbClr val="FFFF00"/>
                </a:solidFill>
              </a:rPr>
              <a:t>…Last Year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2286000"/>
            <a:ext cx="4114800" cy="3352800"/>
          </a:xfrm>
        </p:spPr>
      </p:pic>
    </p:spTree>
    <p:extLst>
      <p:ext uri="{BB962C8B-B14F-4D97-AF65-F5344CB8AC3E}">
        <p14:creationId xmlns:p14="http://schemas.microsoft.com/office/powerpoint/2010/main" val="190844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Kat wants to be a “success someday”…I think She is…NOW!</a:t>
            </a:r>
            <a:br>
              <a:rPr lang="en-US" dirty="0">
                <a:solidFill>
                  <a:srgbClr val="FFFF00"/>
                </a:solidFill>
              </a:rPr>
            </a:br>
            <a:r>
              <a:rPr lang="en-US" dirty="0">
                <a:solidFill>
                  <a:srgbClr val="FFFF00"/>
                </a:solidFill>
              </a:rPr>
              <a:t>What do you think?</a:t>
            </a:r>
            <a:br>
              <a:rPr lang="en-US" dirty="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92597" y="2438400"/>
            <a:ext cx="3016005" cy="3917950"/>
          </a:xfrm>
        </p:spPr>
      </p:pic>
    </p:spTree>
    <p:extLst>
      <p:ext uri="{BB962C8B-B14F-4D97-AF65-F5344CB8AC3E}">
        <p14:creationId xmlns:p14="http://schemas.microsoft.com/office/powerpoint/2010/main" val="309883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770" y="3505200"/>
            <a:ext cx="2860083" cy="225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C:\Users\PeachTech\Desktop\AAA WindRiver\AAA WRS Logo and Images\Client Vendor Logos\AAHAM-Logo_224x8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001" y="550299"/>
            <a:ext cx="3673619" cy="131200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PeachTech\Desktop\AAA WindRiver\AAA WRS Logo and Images\Client Vendor Logos\73118_155969694444228_2620477_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958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45" y="2206429"/>
            <a:ext cx="3886200" cy="163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descr="C:\Users\PeachTech\Desktop\AAA WindRiver\AAA WRS Logo and Images\Client Vendor Logos\BCBSNC1-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345" y="950278"/>
            <a:ext cx="1234109" cy="74275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PeachTech\Desktop\AAA WindRiver\AAA WRS Logo and Images\Client Vendor Logos\HFMA logo.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6692" y="2169931"/>
            <a:ext cx="5250934" cy="855992"/>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PeachTech\Desktop\AAA WindRiver\AAA WRS Logo and Images\Client Vendor Logos\2bcd8b1[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2159" y="3321323"/>
            <a:ext cx="2512179" cy="84776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PeachTech\Desktop\AAA WindRiver\AAA WRS Logo and Images\Client Vendor Logos\Infirmary Health.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84613" y="849659"/>
            <a:ext cx="1407850" cy="843024"/>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C:\Users\PeachTech\Desktop\AAA WindRiver\AAA WRS Logo and Images\Client Vendor Logos\WCR 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34351" y="4441556"/>
            <a:ext cx="2439987" cy="75280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PeachTech\Desktop\AAA WindRiver\AAA WRS Logo and Images\Client Vendor Logos\Proud-Member-Badge_larg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6132940"/>
            <a:ext cx="3296674" cy="672137"/>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C:\Users\PeachTech\Desktop\AAA WindRiver\AAA WRS Logo and Images\Client Vendor Logos\KGA-LOGO-SERVICES-COLOR (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53235" y="5238214"/>
            <a:ext cx="1311275" cy="156686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C:\Users\PeachTech\Desktop\AAA WindRiver\AAA WRS Logo and Images\Client Vendor Logos\Ashley-Header[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63358" y="6021645"/>
            <a:ext cx="2708842" cy="59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59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She wants to make her Dad proud.</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86100" y="1784350"/>
            <a:ext cx="3429000" cy="4572000"/>
          </a:xfrm>
        </p:spPr>
      </p:pic>
    </p:spTree>
    <p:extLst>
      <p:ext uri="{BB962C8B-B14F-4D97-AF65-F5344CB8AC3E}">
        <p14:creationId xmlns:p14="http://schemas.microsoft.com/office/powerpoint/2010/main" val="186443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solidFill>
                  <a:srgbClr val="FFFF00"/>
                </a:solidFill>
              </a:rPr>
              <a:t>Our Internal Narrative, Language &amp; Beliefs </a:t>
            </a:r>
          </a:p>
        </p:txBody>
      </p:sp>
      <p:sp>
        <p:nvSpPr>
          <p:cNvPr id="3" name="Content Placeholder 2"/>
          <p:cNvSpPr>
            <a:spLocks noGrp="1"/>
          </p:cNvSpPr>
          <p:nvPr>
            <p:ph idx="1"/>
          </p:nvPr>
        </p:nvSpPr>
        <p:spPr>
          <a:xfrm>
            <a:off x="914400" y="2209800"/>
            <a:ext cx="7772400" cy="4146550"/>
          </a:xfrm>
        </p:spPr>
        <p:txBody>
          <a:bodyPr/>
          <a:lstStyle/>
          <a:p>
            <a:r>
              <a:rPr lang="en-US" sz="4400" dirty="0">
                <a:solidFill>
                  <a:srgbClr val="FFC000"/>
                </a:solidFill>
              </a:rPr>
              <a:t>Create Our Experience</a:t>
            </a:r>
          </a:p>
          <a:p>
            <a:r>
              <a:rPr lang="en-US" sz="4400" dirty="0">
                <a:solidFill>
                  <a:srgbClr val="FFC000"/>
                </a:solidFill>
              </a:rPr>
              <a:t>“</a:t>
            </a:r>
            <a:r>
              <a:rPr lang="en-US" sz="4400" dirty="0" err="1">
                <a:solidFill>
                  <a:srgbClr val="FFC000"/>
                </a:solidFill>
              </a:rPr>
              <a:t>Patternize</a:t>
            </a:r>
            <a:r>
              <a:rPr lang="en-US" sz="4400" dirty="0">
                <a:solidFill>
                  <a:srgbClr val="FFC000"/>
                </a:solidFill>
              </a:rPr>
              <a:t>” Our Responses</a:t>
            </a:r>
          </a:p>
          <a:p>
            <a:r>
              <a:rPr lang="en-US" sz="4400" dirty="0">
                <a:solidFill>
                  <a:srgbClr val="FFC000"/>
                </a:solidFill>
              </a:rPr>
              <a:t>Get us Stuck or Create Adventure</a:t>
            </a:r>
          </a:p>
          <a:p>
            <a:r>
              <a:rPr lang="en-US" sz="4400" dirty="0">
                <a:solidFill>
                  <a:srgbClr val="FFC000"/>
                </a:solidFill>
              </a:rPr>
              <a:t>Open us to POSSIBILITIES</a:t>
            </a:r>
          </a:p>
        </p:txBody>
      </p:sp>
      <p:sp>
        <p:nvSpPr>
          <p:cNvPr id="4" name="Slide Number Placeholder 3"/>
          <p:cNvSpPr>
            <a:spLocks noGrp="1"/>
          </p:cNvSpPr>
          <p:nvPr>
            <p:ph type="sldNum" sz="quarter" idx="10"/>
          </p:nvPr>
        </p:nvSpPr>
        <p:spPr/>
        <p:txBody>
          <a:bodyPr/>
          <a:lstStyle/>
          <a:p>
            <a:fld id="{D26E3F4B-8E68-2C45-BA12-7988141B4608}" type="slidenum">
              <a:rPr lang="en-US" smtClean="0"/>
              <a:pPr/>
              <a:t>21</a:t>
            </a:fld>
            <a:endParaRPr lang="en-US"/>
          </a:p>
        </p:txBody>
      </p:sp>
    </p:spTree>
    <p:extLst>
      <p:ext uri="{BB962C8B-B14F-4D97-AF65-F5344CB8AC3E}">
        <p14:creationId xmlns:p14="http://schemas.microsoft.com/office/powerpoint/2010/main" val="1108630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Positive Psychology</a:t>
            </a:r>
          </a:p>
        </p:txBody>
      </p:sp>
      <p:sp>
        <p:nvSpPr>
          <p:cNvPr id="3" name="Content Placeholder 2"/>
          <p:cNvSpPr>
            <a:spLocks noGrp="1"/>
          </p:cNvSpPr>
          <p:nvPr>
            <p:ph idx="1"/>
          </p:nvPr>
        </p:nvSpPr>
        <p:spPr/>
        <p:txBody>
          <a:bodyPr/>
          <a:lstStyle/>
          <a:p>
            <a:r>
              <a:rPr lang="en-US" sz="2400" dirty="0">
                <a:solidFill>
                  <a:schemeClr val="accent4">
                    <a:lumMod val="40000"/>
                    <a:lumOff val="60000"/>
                  </a:schemeClr>
                </a:solidFill>
              </a:rPr>
              <a:t>External world does not predict happiness.  How wealthy you are does not predict happiness.</a:t>
            </a:r>
          </a:p>
          <a:p>
            <a:r>
              <a:rPr lang="en-US" sz="2400" dirty="0">
                <a:solidFill>
                  <a:schemeClr val="accent5">
                    <a:lumMod val="20000"/>
                    <a:lumOff val="80000"/>
                  </a:schemeClr>
                </a:solidFill>
              </a:rPr>
              <a:t>Traditional Success Model: Have…Do…Be Successful</a:t>
            </a:r>
          </a:p>
          <a:p>
            <a:r>
              <a:rPr lang="en-US" sz="2400" dirty="0">
                <a:solidFill>
                  <a:schemeClr val="accent6">
                    <a:lumMod val="40000"/>
                    <a:lumOff val="60000"/>
                  </a:schemeClr>
                </a:solidFill>
              </a:rPr>
              <a:t>Current Science of Success: BE HAPPY…Do…Have</a:t>
            </a:r>
            <a:endParaRPr lang="en-US" sz="2400" dirty="0">
              <a:solidFill>
                <a:schemeClr val="accent4">
                  <a:lumMod val="40000"/>
                  <a:lumOff val="60000"/>
                </a:schemeClr>
              </a:solidFill>
            </a:endParaRPr>
          </a:p>
          <a:p>
            <a:r>
              <a:rPr lang="en-US" sz="2400" dirty="0">
                <a:solidFill>
                  <a:srgbClr val="FF3399"/>
                </a:solidFill>
              </a:rPr>
              <a:t>75% of job success predicted by “how positive” we are. (</a:t>
            </a:r>
            <a:r>
              <a:rPr lang="en-US" sz="2400" dirty="0" err="1">
                <a:solidFill>
                  <a:srgbClr val="FF3399"/>
                </a:solidFill>
              </a:rPr>
              <a:t>Hom</a:t>
            </a:r>
            <a:r>
              <a:rPr lang="en-US" sz="2400" dirty="0">
                <a:solidFill>
                  <a:srgbClr val="FF3399"/>
                </a:solidFill>
              </a:rPr>
              <a:t> &amp; Arbuckle, 1988)</a:t>
            </a:r>
          </a:p>
          <a:p>
            <a:r>
              <a:rPr lang="en-US" sz="2400" dirty="0">
                <a:solidFill>
                  <a:srgbClr val="FFFF00"/>
                </a:solidFill>
              </a:rPr>
              <a:t>We are more intelligent when we are happy (Estrada, </a:t>
            </a:r>
            <a:r>
              <a:rPr lang="en-US" sz="2400" dirty="0" err="1">
                <a:solidFill>
                  <a:srgbClr val="FFFF00"/>
                </a:solidFill>
              </a:rPr>
              <a:t>Isen</a:t>
            </a:r>
            <a:r>
              <a:rPr lang="en-US" sz="2400" dirty="0">
                <a:solidFill>
                  <a:srgbClr val="FFFF00"/>
                </a:solidFill>
              </a:rPr>
              <a:t> &amp; Young, 1997)  </a:t>
            </a:r>
          </a:p>
          <a:p>
            <a:pPr lvl="1"/>
            <a:r>
              <a:rPr lang="en-US" sz="2000" dirty="0">
                <a:solidFill>
                  <a:srgbClr val="FFFF00"/>
                </a:solidFill>
              </a:rPr>
              <a:t>When happy </a:t>
            </a:r>
            <a:r>
              <a:rPr lang="en-US" sz="2000" u="sng" dirty="0">
                <a:solidFill>
                  <a:srgbClr val="FFFF00"/>
                </a:solidFill>
              </a:rPr>
              <a:t>dopamine</a:t>
            </a:r>
            <a:r>
              <a:rPr lang="en-US" sz="2000" dirty="0">
                <a:solidFill>
                  <a:srgbClr val="FFFF00"/>
                </a:solidFill>
              </a:rPr>
              <a:t> is released that sustains feelings of happiness and “TURNS ON” learning centers of the brain.</a:t>
            </a:r>
          </a:p>
          <a:p>
            <a:pPr marL="454025" lvl="1" indent="0">
              <a:buNone/>
            </a:pPr>
            <a:endParaRPr lang="en-US" sz="2400" dirty="0">
              <a:solidFill>
                <a:srgbClr val="FFFF00"/>
              </a:solidFill>
            </a:endParaRPr>
          </a:p>
        </p:txBody>
      </p:sp>
    </p:spTree>
    <p:extLst>
      <p:ext uri="{BB962C8B-B14F-4D97-AF65-F5344CB8AC3E}">
        <p14:creationId xmlns:p14="http://schemas.microsoft.com/office/powerpoint/2010/main" val="1460884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914400"/>
          </a:xfrm>
        </p:spPr>
        <p:txBody>
          <a:bodyPr/>
          <a:lstStyle/>
          <a:p>
            <a:r>
              <a:rPr lang="en-US" dirty="0">
                <a:solidFill>
                  <a:srgbClr val="FFC000"/>
                </a:solidFill>
              </a:rPr>
              <a:t>When we are happy…</a:t>
            </a:r>
            <a:br>
              <a:rPr lang="en-US" dirty="0"/>
            </a:br>
            <a:r>
              <a:rPr lang="en-US" sz="2000" dirty="0">
                <a:solidFill>
                  <a:srgbClr val="FFC000"/>
                </a:solidFill>
              </a:rPr>
              <a:t>(</a:t>
            </a:r>
            <a:r>
              <a:rPr lang="en-US" sz="2000" dirty="0" err="1">
                <a:solidFill>
                  <a:srgbClr val="FFC000"/>
                </a:solidFill>
              </a:rPr>
              <a:t>Lyubomirsky</a:t>
            </a:r>
            <a:r>
              <a:rPr lang="en-US" sz="2000" dirty="0">
                <a:solidFill>
                  <a:srgbClr val="FFC000"/>
                </a:solidFill>
              </a:rPr>
              <a:t>, 2005; </a:t>
            </a:r>
            <a:r>
              <a:rPr lang="en-US" sz="2000" dirty="0" err="1">
                <a:solidFill>
                  <a:srgbClr val="FFC000"/>
                </a:solidFill>
              </a:rPr>
              <a:t>Losada</a:t>
            </a:r>
            <a:r>
              <a:rPr lang="en-US" sz="2000" dirty="0">
                <a:solidFill>
                  <a:srgbClr val="FFC000"/>
                </a:solidFill>
              </a:rPr>
              <a:t> 1999; Fredrickson, </a:t>
            </a:r>
            <a:r>
              <a:rPr lang="en-US" sz="2000" dirty="0" err="1">
                <a:solidFill>
                  <a:srgbClr val="FFC000"/>
                </a:solidFill>
              </a:rPr>
              <a:t>Branigan</a:t>
            </a:r>
            <a:r>
              <a:rPr lang="en-US" sz="2000" dirty="0">
                <a:solidFill>
                  <a:srgbClr val="FFC000"/>
                </a:solidFill>
              </a:rPr>
              <a:t>, Kaufman 2003)</a:t>
            </a:r>
          </a:p>
        </p:txBody>
      </p:sp>
      <p:sp>
        <p:nvSpPr>
          <p:cNvPr id="3" name="Content Placeholder 2"/>
          <p:cNvSpPr>
            <a:spLocks noGrp="1"/>
          </p:cNvSpPr>
          <p:nvPr>
            <p:ph idx="1"/>
          </p:nvPr>
        </p:nvSpPr>
        <p:spPr/>
        <p:txBody>
          <a:bodyPr/>
          <a:lstStyle/>
          <a:p>
            <a:r>
              <a:rPr lang="en-US" dirty="0">
                <a:solidFill>
                  <a:srgbClr val="FFFF00"/>
                </a:solidFill>
              </a:rPr>
              <a:t>Better at keeping our job</a:t>
            </a:r>
          </a:p>
          <a:p>
            <a:r>
              <a:rPr lang="en-US" dirty="0">
                <a:solidFill>
                  <a:srgbClr val="92D050"/>
                </a:solidFill>
              </a:rPr>
              <a:t>Superior productivity by 31%</a:t>
            </a:r>
          </a:p>
          <a:p>
            <a:r>
              <a:rPr lang="en-US" dirty="0">
                <a:solidFill>
                  <a:srgbClr val="00B0F0"/>
                </a:solidFill>
              </a:rPr>
              <a:t>37% Better at sales</a:t>
            </a:r>
          </a:p>
          <a:p>
            <a:r>
              <a:rPr lang="en-US" dirty="0">
                <a:solidFill>
                  <a:srgbClr val="FF3399"/>
                </a:solidFill>
              </a:rPr>
              <a:t>19% Increase in physician performance</a:t>
            </a:r>
          </a:p>
          <a:p>
            <a:r>
              <a:rPr lang="en-US" dirty="0">
                <a:solidFill>
                  <a:schemeClr val="accent5">
                    <a:lumMod val="40000"/>
                    <a:lumOff val="60000"/>
                  </a:schemeClr>
                </a:solidFill>
              </a:rPr>
              <a:t>More resilient</a:t>
            </a:r>
          </a:p>
          <a:p>
            <a:r>
              <a:rPr lang="en-US" dirty="0">
                <a:solidFill>
                  <a:srgbClr val="FFC000"/>
                </a:solidFill>
              </a:rPr>
              <a:t>Less burnout</a:t>
            </a:r>
          </a:p>
          <a:p>
            <a:r>
              <a:rPr lang="en-US" dirty="0">
                <a:solidFill>
                  <a:srgbClr val="FF0000"/>
                </a:solidFill>
              </a:rPr>
              <a:t>Less turnover</a:t>
            </a:r>
          </a:p>
          <a:p>
            <a:r>
              <a:rPr lang="en-US" dirty="0">
                <a:solidFill>
                  <a:srgbClr val="FFC000"/>
                </a:solidFill>
              </a:rPr>
              <a:t>Increase in immune function</a:t>
            </a:r>
          </a:p>
          <a:p>
            <a:pPr marL="454025" lvl="1" indent="0">
              <a:buNone/>
            </a:pPr>
            <a:endParaRPr lang="en-US" dirty="0">
              <a:solidFill>
                <a:srgbClr val="92D050"/>
              </a:solidFill>
            </a:endParaRPr>
          </a:p>
        </p:txBody>
      </p:sp>
    </p:spTree>
    <p:extLst>
      <p:ext uri="{BB962C8B-B14F-4D97-AF65-F5344CB8AC3E}">
        <p14:creationId xmlns:p14="http://schemas.microsoft.com/office/powerpoint/2010/main" val="1407095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914400"/>
          </a:xfrm>
        </p:spPr>
        <p:txBody>
          <a:bodyPr/>
          <a:lstStyle/>
          <a:p>
            <a:r>
              <a:rPr lang="en-US" dirty="0">
                <a:solidFill>
                  <a:srgbClr val="FFC000"/>
                </a:solidFill>
              </a:rPr>
              <a:t>When we are happy…</a:t>
            </a:r>
            <a:br>
              <a:rPr lang="en-US" dirty="0"/>
            </a:br>
            <a:r>
              <a:rPr lang="en-US" sz="2000" dirty="0">
                <a:solidFill>
                  <a:srgbClr val="FFC000"/>
                </a:solidFill>
              </a:rPr>
              <a:t>(</a:t>
            </a:r>
            <a:r>
              <a:rPr lang="en-US" sz="2000" dirty="0" err="1">
                <a:solidFill>
                  <a:srgbClr val="FFC000"/>
                </a:solidFill>
              </a:rPr>
              <a:t>Lyubomirsky</a:t>
            </a:r>
            <a:r>
              <a:rPr lang="en-US" sz="2000" dirty="0">
                <a:solidFill>
                  <a:srgbClr val="FFC000"/>
                </a:solidFill>
              </a:rPr>
              <a:t>, 2005; </a:t>
            </a:r>
            <a:r>
              <a:rPr lang="en-US" sz="2000" dirty="0" err="1">
                <a:solidFill>
                  <a:srgbClr val="FFC000"/>
                </a:solidFill>
              </a:rPr>
              <a:t>Losada</a:t>
            </a:r>
            <a:r>
              <a:rPr lang="en-US" sz="2000" dirty="0">
                <a:solidFill>
                  <a:srgbClr val="FFC000"/>
                </a:solidFill>
              </a:rPr>
              <a:t> 1999; Fredrickson, </a:t>
            </a:r>
            <a:r>
              <a:rPr lang="en-US" sz="2000" dirty="0" err="1">
                <a:solidFill>
                  <a:srgbClr val="FFC000"/>
                </a:solidFill>
              </a:rPr>
              <a:t>Branigan</a:t>
            </a:r>
            <a:r>
              <a:rPr lang="en-US" sz="2000" dirty="0">
                <a:solidFill>
                  <a:srgbClr val="FFC000"/>
                </a:solidFill>
              </a:rPr>
              <a:t>, Kaufman 2003)</a:t>
            </a:r>
          </a:p>
        </p:txBody>
      </p:sp>
      <p:sp>
        <p:nvSpPr>
          <p:cNvPr id="3" name="Content Placeholder 2"/>
          <p:cNvSpPr>
            <a:spLocks noGrp="1"/>
          </p:cNvSpPr>
          <p:nvPr>
            <p:ph idx="1"/>
          </p:nvPr>
        </p:nvSpPr>
        <p:spPr/>
        <p:txBody>
          <a:bodyPr/>
          <a:lstStyle/>
          <a:p>
            <a:r>
              <a:rPr lang="en-US" dirty="0">
                <a:solidFill>
                  <a:srgbClr val="FFFF00"/>
                </a:solidFill>
              </a:rPr>
              <a:t>Enhanced creativity</a:t>
            </a:r>
          </a:p>
          <a:p>
            <a:r>
              <a:rPr lang="en-US" dirty="0">
                <a:solidFill>
                  <a:srgbClr val="92D050"/>
                </a:solidFill>
              </a:rPr>
              <a:t>Expands ability to build competencies</a:t>
            </a:r>
          </a:p>
          <a:p>
            <a:r>
              <a:rPr lang="en-US" dirty="0">
                <a:solidFill>
                  <a:srgbClr val="00B0F0"/>
                </a:solidFill>
              </a:rPr>
              <a:t>Primes cognitive flexibility, speed and accuracy</a:t>
            </a:r>
          </a:p>
          <a:p>
            <a:r>
              <a:rPr lang="en-US" dirty="0">
                <a:solidFill>
                  <a:srgbClr val="FF3399"/>
                </a:solidFill>
              </a:rPr>
              <a:t>Improves Team Function (High functioning teams had a 3 to 1 ratio positive to negative)</a:t>
            </a:r>
          </a:p>
          <a:p>
            <a:r>
              <a:rPr lang="en-US" dirty="0">
                <a:solidFill>
                  <a:schemeClr val="accent5">
                    <a:lumMod val="40000"/>
                    <a:lumOff val="60000"/>
                  </a:schemeClr>
                </a:solidFill>
              </a:rPr>
              <a:t>Improves employee “bounce back” after criticism</a:t>
            </a:r>
          </a:p>
          <a:p>
            <a:r>
              <a:rPr lang="en-US" dirty="0">
                <a:solidFill>
                  <a:srgbClr val="FFC000"/>
                </a:solidFill>
              </a:rPr>
              <a:t>Clarifies difference between “flourishing” and “languishing” corporate teams</a:t>
            </a:r>
          </a:p>
          <a:p>
            <a:pPr marL="454025" lvl="1" indent="0">
              <a:buNone/>
            </a:pPr>
            <a:endParaRPr lang="en-US" dirty="0">
              <a:solidFill>
                <a:srgbClr val="92D050"/>
              </a:solidFill>
            </a:endParaRPr>
          </a:p>
        </p:txBody>
      </p:sp>
    </p:spTree>
    <p:extLst>
      <p:ext uri="{BB962C8B-B14F-4D97-AF65-F5344CB8AC3E}">
        <p14:creationId xmlns:p14="http://schemas.microsoft.com/office/powerpoint/2010/main" val="528246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solidFill>
                  <a:srgbClr val="FFFF00"/>
                </a:solidFill>
              </a:rPr>
              <a:t>Complete These Thoughts</a:t>
            </a:r>
          </a:p>
        </p:txBody>
      </p:sp>
      <p:sp>
        <p:nvSpPr>
          <p:cNvPr id="3" name="Content Placeholder 2"/>
          <p:cNvSpPr>
            <a:spLocks noGrp="1"/>
          </p:cNvSpPr>
          <p:nvPr>
            <p:ph idx="1"/>
          </p:nvPr>
        </p:nvSpPr>
        <p:spPr>
          <a:xfrm>
            <a:off x="914400" y="2209800"/>
            <a:ext cx="7772400" cy="4146550"/>
          </a:xfrm>
        </p:spPr>
        <p:txBody>
          <a:bodyPr/>
          <a:lstStyle/>
          <a:p>
            <a:r>
              <a:rPr lang="en-US" sz="4400" dirty="0">
                <a:solidFill>
                  <a:srgbClr val="FF3399"/>
                </a:solidFill>
              </a:rPr>
              <a:t>Peanut Butter and _________.</a:t>
            </a:r>
          </a:p>
          <a:p>
            <a:r>
              <a:rPr lang="en-US" sz="4400" dirty="0">
                <a:solidFill>
                  <a:srgbClr val="92D050"/>
                </a:solidFill>
              </a:rPr>
              <a:t>Scrambled Eggs and ________.</a:t>
            </a:r>
          </a:p>
          <a:p>
            <a:r>
              <a:rPr lang="en-US" sz="4400" dirty="0">
                <a:solidFill>
                  <a:srgbClr val="00B0F0"/>
                </a:solidFill>
              </a:rPr>
              <a:t>Cookies and __________.</a:t>
            </a:r>
          </a:p>
          <a:p>
            <a:r>
              <a:rPr lang="en-US" sz="4400" dirty="0">
                <a:solidFill>
                  <a:srgbClr val="FF0000"/>
                </a:solidFill>
              </a:rPr>
              <a:t>Steak and __________.</a:t>
            </a:r>
          </a:p>
          <a:p>
            <a:pPr marL="68263" indent="0" algn="ctr">
              <a:buNone/>
            </a:pPr>
            <a:r>
              <a:rPr lang="en-US" sz="4400" dirty="0">
                <a:solidFill>
                  <a:srgbClr val="FFC000"/>
                </a:solidFill>
              </a:rPr>
              <a:t>Let’s go a step further.</a:t>
            </a:r>
          </a:p>
        </p:txBody>
      </p:sp>
      <p:sp>
        <p:nvSpPr>
          <p:cNvPr id="4" name="Slide Number Placeholder 3"/>
          <p:cNvSpPr>
            <a:spLocks noGrp="1"/>
          </p:cNvSpPr>
          <p:nvPr>
            <p:ph type="sldNum" sz="quarter" idx="10"/>
          </p:nvPr>
        </p:nvSpPr>
        <p:spPr/>
        <p:txBody>
          <a:bodyPr/>
          <a:lstStyle/>
          <a:p>
            <a:fld id="{D26E3F4B-8E68-2C45-BA12-7988141B4608}" type="slidenum">
              <a:rPr lang="en-US" smtClean="0"/>
              <a:pPr/>
              <a:t>25</a:t>
            </a:fld>
            <a:endParaRPr lang="en-US"/>
          </a:p>
        </p:txBody>
      </p:sp>
    </p:spTree>
    <p:extLst>
      <p:ext uri="{BB962C8B-B14F-4D97-AF65-F5344CB8AC3E}">
        <p14:creationId xmlns:p14="http://schemas.microsoft.com/office/powerpoint/2010/main" val="6313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 Freak</a:t>
            </a:r>
          </a:p>
        </p:txBody>
      </p:sp>
      <p:sp>
        <p:nvSpPr>
          <p:cNvPr id="3" name="Content Placeholder 2"/>
          <p:cNvSpPr>
            <a:spLocks noGrp="1"/>
          </p:cNvSpPr>
          <p:nvPr>
            <p:ph idx="1"/>
          </p:nvPr>
        </p:nvSpPr>
        <p:spPr/>
        <p:txBody>
          <a:bodyPr/>
          <a:lstStyle/>
          <a:p>
            <a:pPr marL="317500" indent="0">
              <a:buNone/>
            </a:pPr>
            <a:endParaRPr lang="en-US" dirty="0"/>
          </a:p>
        </p:txBody>
      </p:sp>
      <p:sp>
        <p:nvSpPr>
          <p:cNvPr id="4" name="Slide Number Placeholder 3"/>
          <p:cNvSpPr>
            <a:spLocks noGrp="1"/>
          </p:cNvSpPr>
          <p:nvPr>
            <p:ph type="sldNum" sz="quarter" idx="10"/>
          </p:nvPr>
        </p:nvSpPr>
        <p:spPr/>
        <p:txBody>
          <a:bodyPr/>
          <a:lstStyle/>
          <a:p>
            <a:fld id="{D26E3F4B-8E68-2C45-BA12-7988141B4608}" type="slidenum">
              <a:rPr lang="en-US" smtClean="0"/>
              <a:pPr/>
              <a:t>26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738438"/>
            <a:ext cx="2057400" cy="236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90612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 Blaine…Street Magic</a:t>
            </a:r>
          </a:p>
        </p:txBody>
      </p:sp>
      <p:sp>
        <p:nvSpPr>
          <p:cNvPr id="3" name="Content Placeholder 2"/>
          <p:cNvSpPr>
            <a:spLocks noGrp="1"/>
          </p:cNvSpPr>
          <p:nvPr>
            <p:ph idx="1"/>
          </p:nvPr>
        </p:nvSpPr>
        <p:spPr/>
        <p:txBody>
          <a:bodyPr/>
          <a:lstStyle/>
          <a:p>
            <a:pPr marL="317500" indent="0">
              <a:buNone/>
            </a:pPr>
            <a:endParaRPr lang="en-US" dirty="0"/>
          </a:p>
        </p:txBody>
      </p:sp>
      <p:sp>
        <p:nvSpPr>
          <p:cNvPr id="4" name="Slide Number Placeholder 3"/>
          <p:cNvSpPr>
            <a:spLocks noGrp="1"/>
          </p:cNvSpPr>
          <p:nvPr>
            <p:ph type="sldNum" sz="quarter" idx="10"/>
          </p:nvPr>
        </p:nvSpPr>
        <p:spPr/>
        <p:txBody>
          <a:bodyPr/>
          <a:lstStyle/>
          <a:p>
            <a:fld id="{D26E3F4B-8E68-2C45-BA12-7988141B4608}" type="slidenum">
              <a:rPr lang="en-US" smtClean="0"/>
              <a:pPr/>
              <a:t>27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2181225"/>
            <a:ext cx="33337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1377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89" name="Rectangle 1"/>
          <p:cNvSpPr>
            <a:spLocks noGrp="1" noChangeArrowheads="1"/>
          </p:cNvSpPr>
          <p:nvPr>
            <p:ph type="title"/>
          </p:nvPr>
        </p:nvSpPr>
        <p:spPr>
          <a:xfrm>
            <a:off x="0" y="92075"/>
            <a:ext cx="9144000" cy="1506538"/>
          </a:xfrm>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4800">
                <a:latin typeface="Arial Bold" charset="0"/>
                <a:cs typeface="Arial Bold" charset="0"/>
                <a:sym typeface="Arial Bold" charset="0"/>
              </a:rPr>
              <a:t>The Great Karnac Knows All!</a:t>
            </a:r>
            <a:endParaRPr lang="en-US" sz="4800">
              <a:latin typeface="Arial Bold" charset="0"/>
              <a:ea typeface="ヒラギノ角ゴ ProN W6" charset="0"/>
              <a:cs typeface="ヒラギノ角ゴ ProN W6" charset="0"/>
              <a:sym typeface="Arial Bold" charset="0"/>
            </a:endParaRPr>
          </a:p>
        </p:txBody>
      </p:sp>
      <p:sp>
        <p:nvSpPr>
          <p:cNvPr id="4" name="Slide Number Placeholder 3"/>
          <p:cNvSpPr>
            <a:spLocks noGrp="1"/>
          </p:cNvSpPr>
          <p:nvPr>
            <p:ph type="sldNum" sz="quarter" idx="12"/>
          </p:nvPr>
        </p:nvSpPr>
        <p:spPr/>
        <p:txBody>
          <a:bodyPr/>
          <a:lstStyle/>
          <a:p>
            <a:fld id="{B84E4F0B-A6E1-E54E-9783-A8EB1FBA92A6}" type="slidenum">
              <a:rPr lang="en-US">
                <a:solidFill>
                  <a:prstClr val="black">
                    <a:tint val="75000"/>
                  </a:prstClr>
                </a:solidFill>
                <a:latin typeface="Arial"/>
              </a:rPr>
              <a:pPr/>
              <a:t>28</a:t>
            </a:fld>
            <a:endParaRPr lang="en-US">
              <a:solidFill>
                <a:prstClr val="black">
                  <a:tint val="75000"/>
                </a:prstClr>
              </a:solidFill>
              <a:latin typeface="Arial"/>
            </a:endParaRPr>
          </a:p>
        </p:txBody>
      </p:sp>
      <p:pic>
        <p:nvPicPr>
          <p:cNvPr id="1914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362200"/>
            <a:ext cx="4981575" cy="1682750"/>
          </a:xfrm>
          <a:prstGeom prst="rect">
            <a:avLst/>
          </a:prstGeom>
          <a:noFill/>
          <a:ln w="76200" cap="flat">
            <a:solidFill>
              <a:srgbClr val="FFFF00"/>
            </a:solidFill>
            <a:prstDash val="solid"/>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503722"/>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2000"/>
                                  </p:stCondLst>
                                  <p:childTnLst>
                                    <p:set>
                                      <p:cBhvr>
                                        <p:cTn id="6" dur="1" fill="hold">
                                          <p:stCondLst>
                                            <p:cond delay="0"/>
                                          </p:stCondLst>
                                        </p:cTn>
                                        <p:tgtEl>
                                          <p:spTgt spid="191489"/>
                                        </p:tgtEl>
                                        <p:attrNameLst>
                                          <p:attrName>style.visibility</p:attrName>
                                        </p:attrNameLst>
                                      </p:cBhvr>
                                      <p:to>
                                        <p:strVal val="visible"/>
                                      </p:to>
                                    </p:set>
                                    <p:anim calcmode="lin" valueType="num">
                                      <p:cBhvr additive="base">
                                        <p:cTn id="7" dur="500" fill="hold"/>
                                        <p:tgtEl>
                                          <p:spTgt spid="191489"/>
                                        </p:tgtEl>
                                        <p:attrNameLst>
                                          <p:attrName>ppt_x</p:attrName>
                                        </p:attrNameLst>
                                      </p:cBhvr>
                                      <p:tavLst>
                                        <p:tav tm="0">
                                          <p:val>
                                            <p:strVal val="#ppt_x"/>
                                          </p:val>
                                        </p:tav>
                                        <p:tav tm="100000">
                                          <p:val>
                                            <p:strVal val="#ppt_x"/>
                                          </p:val>
                                        </p:tav>
                                      </p:tavLst>
                                    </p:anim>
                                    <p:anim calcmode="lin" valueType="num">
                                      <p:cBhvr additive="base">
                                        <p:cTn id="8" dur="500" fill="hold"/>
                                        <p:tgtEl>
                                          <p:spTgt spid="1914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89"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Increasing the Level Of Difficulty</a:t>
            </a:r>
          </a:p>
        </p:txBody>
      </p:sp>
      <p:sp>
        <p:nvSpPr>
          <p:cNvPr id="3" name="Content Placeholder 2"/>
          <p:cNvSpPr>
            <a:spLocks noGrp="1"/>
          </p:cNvSpPr>
          <p:nvPr>
            <p:ph idx="1"/>
          </p:nvPr>
        </p:nvSpPr>
        <p:spPr>
          <a:xfrm>
            <a:off x="457200" y="1371600"/>
            <a:ext cx="8229600" cy="4754563"/>
          </a:xfrm>
        </p:spPr>
        <p:txBody>
          <a:bodyPr/>
          <a:lstStyle/>
          <a:p>
            <a:r>
              <a:rPr lang="en-US" dirty="0">
                <a:solidFill>
                  <a:srgbClr val="FFFF00"/>
                </a:solidFill>
              </a:rPr>
              <a:t>I am going to predict your answers to two questions.</a:t>
            </a:r>
          </a:p>
          <a:p>
            <a:r>
              <a:rPr lang="en-US" dirty="0">
                <a:solidFill>
                  <a:srgbClr val="92D050"/>
                </a:solidFill>
              </a:rPr>
              <a:t>I am going to recite a series  of numbers that I want  you to write down and then I am going to ask you a question.</a:t>
            </a:r>
          </a:p>
          <a:p>
            <a:r>
              <a:rPr lang="en-US" dirty="0">
                <a:solidFill>
                  <a:srgbClr val="00B0F0"/>
                </a:solidFill>
              </a:rPr>
              <a:t>We will do this twice.</a:t>
            </a:r>
          </a:p>
          <a:p>
            <a:endParaRPr lang="en-US" dirty="0">
              <a:solidFill>
                <a:srgbClr val="FFC000"/>
              </a:solidFill>
            </a:endParaRPr>
          </a:p>
        </p:txBody>
      </p:sp>
      <p:sp>
        <p:nvSpPr>
          <p:cNvPr id="4" name="Slide Number Placeholder 3"/>
          <p:cNvSpPr>
            <a:spLocks noGrp="1"/>
          </p:cNvSpPr>
          <p:nvPr>
            <p:ph type="sldNum" sz="quarter" idx="10"/>
          </p:nvPr>
        </p:nvSpPr>
        <p:spPr/>
        <p:txBody>
          <a:bodyPr/>
          <a:lstStyle/>
          <a:p>
            <a:fld id="{D26E3F4B-8E68-2C45-BA12-7988141B4608}" type="slidenum">
              <a:rPr lang="en-US" smtClean="0"/>
              <a:pPr/>
              <a:t>29</a:t>
            </a:fld>
            <a:endParaRPr lang="en-US"/>
          </a:p>
        </p:txBody>
      </p:sp>
    </p:spTree>
    <p:extLst>
      <p:ext uri="{BB962C8B-B14F-4D97-AF65-F5344CB8AC3E}">
        <p14:creationId xmlns:p14="http://schemas.microsoft.com/office/powerpoint/2010/main" val="24991146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Allow me to Introduce Myself…</a:t>
            </a:r>
          </a:p>
        </p:txBody>
      </p:sp>
      <p:sp>
        <p:nvSpPr>
          <p:cNvPr id="3" name="Content Placeholder 2"/>
          <p:cNvSpPr>
            <a:spLocks noGrp="1"/>
          </p:cNvSpPr>
          <p:nvPr>
            <p:ph idx="1"/>
          </p:nvPr>
        </p:nvSpPr>
        <p:spPr/>
        <p:txBody>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734339472"/>
              </p:ext>
            </p:extLst>
          </p:nvPr>
        </p:nvGraphicFramePr>
        <p:xfrm>
          <a:off x="2286000" y="1676400"/>
          <a:ext cx="4495800" cy="4800600"/>
        </p:xfrm>
        <a:graphic>
          <a:graphicData uri="http://schemas.openxmlformats.org/presentationml/2006/ole">
            <mc:AlternateContent xmlns:mc="http://schemas.openxmlformats.org/markup-compatibility/2006">
              <mc:Choice xmlns:v="urn:schemas-microsoft-com:vml" Requires="v">
                <p:oleObj name="Document" r:id="rId3" imgW="5930864" imgH="6800235" progId="Word.Document.12">
                  <p:embed/>
                </p:oleObj>
              </mc:Choice>
              <mc:Fallback>
                <p:oleObj name="Document" r:id="rId3" imgW="5930864" imgH="6800235" progId="Word.Document.12">
                  <p:embed/>
                  <p:pic>
                    <p:nvPicPr>
                      <p:cNvPr id="0" name=""/>
                      <p:cNvPicPr/>
                      <p:nvPr/>
                    </p:nvPicPr>
                    <p:blipFill>
                      <a:blip r:embed="rId4"/>
                      <a:stretch>
                        <a:fillRect/>
                      </a:stretch>
                    </p:blipFill>
                    <p:spPr>
                      <a:xfrm>
                        <a:off x="2286000" y="1676400"/>
                        <a:ext cx="4495800" cy="4800600"/>
                      </a:xfrm>
                      <a:prstGeom prst="rect">
                        <a:avLst/>
                      </a:prstGeom>
                    </p:spPr>
                  </p:pic>
                </p:oleObj>
              </mc:Fallback>
            </mc:AlternateContent>
          </a:graphicData>
        </a:graphic>
      </p:graphicFrame>
    </p:spTree>
    <p:extLst>
      <p:ext uri="{BB962C8B-B14F-4D97-AF65-F5344CB8AC3E}">
        <p14:creationId xmlns:p14="http://schemas.microsoft.com/office/powerpoint/2010/main" val="904145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FFFF00"/>
                </a:solidFill>
              </a:rPr>
              <a:t>The Possibilities</a:t>
            </a:r>
          </a:p>
        </p:txBody>
      </p:sp>
      <p:sp>
        <p:nvSpPr>
          <p:cNvPr id="3" name="Content Placeholder 2"/>
          <p:cNvSpPr>
            <a:spLocks noGrp="1"/>
          </p:cNvSpPr>
          <p:nvPr>
            <p:ph idx="1"/>
          </p:nvPr>
        </p:nvSpPr>
        <p:spPr>
          <a:xfrm>
            <a:off x="457200" y="1371600"/>
            <a:ext cx="8229600" cy="4754563"/>
          </a:xfrm>
        </p:spPr>
        <p:txBody>
          <a:bodyPr/>
          <a:lstStyle/>
          <a:p>
            <a:pPr marL="317500" indent="0">
              <a:buNone/>
            </a:pPr>
            <a:r>
              <a:rPr lang="en-US" dirty="0">
                <a:solidFill>
                  <a:srgbClr val="FF0000"/>
                </a:solidFill>
              </a:rPr>
              <a:t>How many colors are there?  </a:t>
            </a:r>
          </a:p>
          <a:p>
            <a:r>
              <a:rPr lang="en-US" sz="2400" dirty="0">
                <a:solidFill>
                  <a:srgbClr val="FF0000"/>
                </a:solidFill>
              </a:rPr>
              <a:t>Unlimited</a:t>
            </a:r>
          </a:p>
          <a:p>
            <a:r>
              <a:rPr lang="en-US" sz="2400" dirty="0">
                <a:solidFill>
                  <a:srgbClr val="FF0000"/>
                </a:solidFill>
              </a:rPr>
              <a:t>Your computer displays 16.8 million colors.</a:t>
            </a:r>
          </a:p>
          <a:p>
            <a:r>
              <a:rPr lang="en-US" sz="2400" dirty="0">
                <a:solidFill>
                  <a:srgbClr val="FF0000"/>
                </a:solidFill>
              </a:rPr>
              <a:t>The human eye can distinguish about 10 million</a:t>
            </a:r>
            <a:r>
              <a:rPr lang="en-US" dirty="0">
                <a:solidFill>
                  <a:srgbClr val="FF0000"/>
                </a:solidFill>
              </a:rPr>
              <a:t>.</a:t>
            </a:r>
          </a:p>
          <a:p>
            <a:pPr marL="317500" indent="0">
              <a:buNone/>
            </a:pPr>
            <a:r>
              <a:rPr lang="en-US" dirty="0">
                <a:solidFill>
                  <a:srgbClr val="00B0F0"/>
                </a:solidFill>
              </a:rPr>
              <a:t>How many furniture items are there?</a:t>
            </a:r>
          </a:p>
          <a:p>
            <a:r>
              <a:rPr lang="en-US" sz="2400" dirty="0">
                <a:solidFill>
                  <a:srgbClr val="00B0F0"/>
                </a:solidFill>
              </a:rPr>
              <a:t>Limitless…</a:t>
            </a:r>
          </a:p>
          <a:p>
            <a:r>
              <a:rPr lang="en-US" sz="2400" dirty="0">
                <a:solidFill>
                  <a:srgbClr val="00B0F0"/>
                </a:solidFill>
              </a:rPr>
              <a:t>How many types of trees are there?</a:t>
            </a:r>
          </a:p>
          <a:p>
            <a:r>
              <a:rPr lang="en-US" sz="2400" dirty="0">
                <a:solidFill>
                  <a:srgbClr val="00B0F0"/>
                </a:solidFill>
              </a:rPr>
              <a:t>How many types of covering are there?</a:t>
            </a:r>
          </a:p>
          <a:p>
            <a:endParaRPr lang="en-US" dirty="0">
              <a:solidFill>
                <a:srgbClr val="FFC000"/>
              </a:solidFill>
            </a:endParaRPr>
          </a:p>
        </p:txBody>
      </p:sp>
      <p:sp>
        <p:nvSpPr>
          <p:cNvPr id="4" name="Slide Number Placeholder 3"/>
          <p:cNvSpPr>
            <a:spLocks noGrp="1"/>
          </p:cNvSpPr>
          <p:nvPr>
            <p:ph type="sldNum" sz="quarter" idx="10"/>
          </p:nvPr>
        </p:nvSpPr>
        <p:spPr/>
        <p:txBody>
          <a:bodyPr/>
          <a:lstStyle/>
          <a:p>
            <a:fld id="{D26E3F4B-8E68-2C45-BA12-7988141B4608}" type="slidenum">
              <a:rPr lang="en-US" smtClean="0"/>
              <a:pPr/>
              <a:t>30</a:t>
            </a:fld>
            <a:endParaRPr lang="en-US"/>
          </a:p>
        </p:txBody>
      </p:sp>
    </p:spTree>
    <p:extLst>
      <p:ext uri="{BB962C8B-B14F-4D97-AF65-F5344CB8AC3E}">
        <p14:creationId xmlns:p14="http://schemas.microsoft.com/office/powerpoint/2010/main" val="29819541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DA990A6-B475-034F-8807-669F30148004}" type="slidenum">
              <a:rPr lang="en-US">
                <a:solidFill>
                  <a:prstClr val="black">
                    <a:tint val="75000"/>
                  </a:prstClr>
                </a:solidFill>
                <a:latin typeface="Arial"/>
              </a:rPr>
              <a:pPr/>
              <a:t>31</a:t>
            </a:fld>
            <a:endParaRPr lang="en-US">
              <a:solidFill>
                <a:prstClr val="black">
                  <a:tint val="75000"/>
                </a:prstClr>
              </a:solidFill>
              <a:latin typeface="Arial"/>
            </a:endParaRPr>
          </a:p>
        </p:txBody>
      </p:sp>
      <p:pic>
        <p:nvPicPr>
          <p:cNvPr id="193537" name="Picture 1"/>
          <p:cNvPicPr>
            <a:picLocks noChangeArrowheads="1"/>
          </p:cNvPicPr>
          <p:nvPr/>
        </p:nvPicPr>
        <p:blipFill>
          <a:blip r:embed="rId2">
            <a:extLst>
              <a:ext uri="{28A0092B-C50C-407E-A947-70E740481C1C}">
                <a14:useLocalDpi xmlns:a14="http://schemas.microsoft.com/office/drawing/2010/main" val="0"/>
              </a:ext>
            </a:extLst>
          </a:blip>
          <a:srcRect l="5832" t="3383" r="5832" b="3383"/>
          <a:stretch>
            <a:fillRect/>
          </a:stretch>
        </p:blipFill>
        <p:spPr bwMode="auto">
          <a:xfrm>
            <a:off x="533400" y="209550"/>
            <a:ext cx="8229600"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Tree>
    <p:extLst>
      <p:ext uri="{BB962C8B-B14F-4D97-AF65-F5344CB8AC3E}">
        <p14:creationId xmlns:p14="http://schemas.microsoft.com/office/powerpoint/2010/main" val="1731440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1"/>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charset="0"/>
              <a:ea typeface="ヒラギノ明朝 ProN W3" charset="0"/>
              <a:cs typeface="ヒラギノ明朝 ProN W3" charset="0"/>
              <a:sym typeface="Times New Roman" charset="0"/>
            </a:endParaRPr>
          </a:p>
        </p:txBody>
      </p:sp>
      <p:sp>
        <p:nvSpPr>
          <p:cNvPr id="432130" name="Rectangle 2"/>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Times New Roman" charset="0"/>
              <a:ea typeface="ヒラギノ明朝 ProN W3" charset="0"/>
              <a:cs typeface="ヒラギノ明朝 ProN W3" charset="0"/>
              <a:sym typeface="Times New Roman" charset="0"/>
            </a:endParaRPr>
          </a:p>
        </p:txBody>
      </p:sp>
      <p:pic>
        <p:nvPicPr>
          <p:cNvPr id="43213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Tree>
    <p:extLst>
      <p:ext uri="{BB962C8B-B14F-4D97-AF65-F5344CB8AC3E}">
        <p14:creationId xmlns:p14="http://schemas.microsoft.com/office/powerpoint/2010/main" val="373393137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You are the best </a:t>
            </a:r>
            <a:r>
              <a:rPr lang="en-US" dirty="0">
                <a:solidFill>
                  <a:srgbClr val="FFFF00"/>
                </a:solidFill>
              </a:rPr>
              <a:t>STORYTELLER</a:t>
            </a:r>
            <a:r>
              <a:rPr lang="en-US" dirty="0">
                <a:solidFill>
                  <a:srgbClr val="FF0000"/>
                </a:solidFill>
              </a:rPr>
              <a:t> you know…You believe your own stories.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5000" y="2472531"/>
            <a:ext cx="2794000" cy="2781300"/>
          </a:xfrm>
        </p:spPr>
      </p:pic>
    </p:spTree>
    <p:extLst>
      <p:ext uri="{BB962C8B-B14F-4D97-AF65-F5344CB8AC3E}">
        <p14:creationId xmlns:p14="http://schemas.microsoft.com/office/powerpoint/2010/main" val="17369671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We get </a:t>
            </a:r>
            <a:r>
              <a:rPr lang="en-US" dirty="0">
                <a:solidFill>
                  <a:srgbClr val="FFFF00"/>
                </a:solidFill>
              </a:rPr>
              <a:t>Emotionally</a:t>
            </a:r>
            <a:r>
              <a:rPr lang="en-US" dirty="0">
                <a:solidFill>
                  <a:srgbClr val="FF0000"/>
                </a:solidFill>
              </a:rPr>
              <a:t> behind the stories we </a:t>
            </a:r>
            <a:r>
              <a:rPr lang="en-US" dirty="0">
                <a:solidFill>
                  <a:srgbClr val="FFFF00"/>
                </a:solidFill>
              </a:rPr>
              <a:t>BELIEVE</a:t>
            </a:r>
            <a:r>
              <a:rPr lang="en-US" dirty="0">
                <a:solidFill>
                  <a:srgbClr val="FF0000"/>
                </a:solidFill>
              </a:rPr>
              <a:t>…whether</a:t>
            </a:r>
            <a:br>
              <a:rPr lang="en-US" dirty="0">
                <a:solidFill>
                  <a:srgbClr val="00B0F0"/>
                </a:solidFill>
              </a:rPr>
            </a:br>
            <a:r>
              <a:rPr lang="en-US" dirty="0">
                <a:solidFill>
                  <a:srgbClr val="FFFF00"/>
                </a:solidFill>
              </a:rPr>
              <a:t>True or Not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2895600"/>
            <a:ext cx="2794000" cy="2781300"/>
          </a:xfrm>
        </p:spPr>
      </p:pic>
    </p:spTree>
    <p:extLst>
      <p:ext uri="{BB962C8B-B14F-4D97-AF65-F5344CB8AC3E}">
        <p14:creationId xmlns:p14="http://schemas.microsoft.com/office/powerpoint/2010/main" val="118360427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FFC000"/>
                </a:solidFill>
              </a:rPr>
              <a:t>Willing Suspension of Disbelief: </a:t>
            </a:r>
            <a:br>
              <a:rPr lang="en-US" sz="2400" b="1" dirty="0">
                <a:solidFill>
                  <a:srgbClr val="FFC000"/>
                </a:solidFill>
              </a:rPr>
            </a:br>
            <a:r>
              <a:rPr lang="en-US" sz="2400" b="1" dirty="0">
                <a:solidFill>
                  <a:srgbClr val="00B0F0"/>
                </a:solidFill>
              </a:rPr>
              <a:t>Emotionally Respond to </a:t>
            </a:r>
            <a:r>
              <a:rPr lang="en-US" sz="2400" b="1" u="sng" dirty="0">
                <a:solidFill>
                  <a:srgbClr val="00B0F0"/>
                </a:solidFill>
              </a:rPr>
              <a:t>What is Not True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2209800"/>
            <a:ext cx="3733800" cy="3581400"/>
          </a:xfrm>
        </p:spPr>
      </p:pic>
    </p:spTree>
    <p:extLst>
      <p:ext uri="{BB962C8B-B14F-4D97-AF65-F5344CB8AC3E}">
        <p14:creationId xmlns:p14="http://schemas.microsoft.com/office/powerpoint/2010/main" val="298743056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Animal Planet’s: Finding Bigfoot</a:t>
            </a:r>
          </a:p>
        </p:txBody>
      </p:sp>
      <p:sp>
        <p:nvSpPr>
          <p:cNvPr id="3" name="Content Placeholder 2"/>
          <p:cNvSpPr>
            <a:spLocks noGrp="1"/>
          </p:cNvSpPr>
          <p:nvPr>
            <p:ph idx="1"/>
          </p:nvPr>
        </p:nvSpPr>
        <p:spPr/>
        <p:txBody>
          <a:bodyPr/>
          <a:lstStyle/>
          <a:p>
            <a:pPr marL="0" indent="0" algn="ctr">
              <a:buNone/>
            </a:pPr>
            <a:r>
              <a:rPr lang="en-US" b="1" dirty="0">
                <a:solidFill>
                  <a:srgbClr val="00B0F0"/>
                </a:solidFill>
              </a:rPr>
              <a:t>“It’s A </a:t>
            </a:r>
            <a:r>
              <a:rPr lang="en-US" b="1" dirty="0" err="1">
                <a:solidFill>
                  <a:srgbClr val="00B0F0"/>
                </a:solidFill>
              </a:rPr>
              <a:t>Squatch</a:t>
            </a:r>
            <a:r>
              <a:rPr lang="en-US" b="1" dirty="0">
                <a:solidFill>
                  <a:srgbClr val="00B0F0"/>
                </a:solidFill>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0"/>
            <a:ext cx="4496921" cy="326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83353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6">
                    <a:lumMod val="75000"/>
                  </a:schemeClr>
                </a:solidFill>
              </a:rPr>
              <a:t>Remember the Stampede Scene from Lion King?</a:t>
            </a:r>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78182"/>
            <a:ext cx="5867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131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story will he tell himself as he grows up?</a:t>
            </a:r>
          </a:p>
        </p:txBody>
      </p:sp>
      <p:sp>
        <p:nvSpPr>
          <p:cNvPr id="3" name="Content Placeholder 2"/>
          <p:cNvSpPr>
            <a:spLocks noGrp="1"/>
          </p:cNvSpPr>
          <p:nvPr>
            <p:ph idx="1"/>
          </p:nvPr>
        </p:nvSpPr>
        <p:spPr/>
        <p:txBody>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05816293"/>
              </p:ext>
            </p:extLst>
          </p:nvPr>
        </p:nvGraphicFramePr>
        <p:xfrm>
          <a:off x="2286000" y="1676400"/>
          <a:ext cx="4495800" cy="4800600"/>
        </p:xfrm>
        <a:graphic>
          <a:graphicData uri="http://schemas.openxmlformats.org/presentationml/2006/ole">
            <mc:AlternateContent xmlns:mc="http://schemas.openxmlformats.org/markup-compatibility/2006">
              <mc:Choice xmlns:v="urn:schemas-microsoft-com:vml" Requires="v">
                <p:oleObj name="Document" r:id="rId3" imgW="5930864" imgH="6800235" progId="Word.Document.12">
                  <p:embed/>
                </p:oleObj>
              </mc:Choice>
              <mc:Fallback>
                <p:oleObj name="Document" r:id="rId3" imgW="5930864" imgH="6800235" progId="Word.Document.12">
                  <p:embed/>
                  <p:pic>
                    <p:nvPicPr>
                      <p:cNvPr id="0" name=""/>
                      <p:cNvPicPr/>
                      <p:nvPr/>
                    </p:nvPicPr>
                    <p:blipFill>
                      <a:blip r:embed="rId4"/>
                      <a:stretch>
                        <a:fillRect/>
                      </a:stretch>
                    </p:blipFill>
                    <p:spPr>
                      <a:xfrm>
                        <a:off x="2286000" y="1676400"/>
                        <a:ext cx="4495800" cy="4800600"/>
                      </a:xfrm>
                      <a:prstGeom prst="rect">
                        <a:avLst/>
                      </a:prstGeom>
                    </p:spPr>
                  </p:pic>
                </p:oleObj>
              </mc:Fallback>
            </mc:AlternateContent>
          </a:graphicData>
        </a:graphic>
      </p:graphicFrame>
    </p:spTree>
    <p:extLst>
      <p:ext uri="{BB962C8B-B14F-4D97-AF65-F5344CB8AC3E}">
        <p14:creationId xmlns:p14="http://schemas.microsoft.com/office/powerpoint/2010/main" val="55644924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FFFF00"/>
                </a:solidFill>
              </a:rPr>
              <a:t>“In Common” Patterns of Impoverishing Stories</a:t>
            </a:r>
          </a:p>
        </p:txBody>
      </p:sp>
      <p:sp>
        <p:nvSpPr>
          <p:cNvPr id="3" name="Content Placeholder 2"/>
          <p:cNvSpPr>
            <a:spLocks noGrp="1"/>
          </p:cNvSpPr>
          <p:nvPr>
            <p:ph idx="1"/>
          </p:nvPr>
        </p:nvSpPr>
        <p:spPr/>
        <p:txBody>
          <a:bodyPr>
            <a:normAutofit lnSpcReduction="10000"/>
          </a:bodyPr>
          <a:lstStyle/>
          <a:p>
            <a:r>
              <a:rPr lang="en-US" dirty="0">
                <a:solidFill>
                  <a:srgbClr val="FF3399"/>
                </a:solidFill>
              </a:rPr>
              <a:t>I’m not good enough.</a:t>
            </a:r>
          </a:p>
          <a:p>
            <a:r>
              <a:rPr lang="en-US" dirty="0">
                <a:solidFill>
                  <a:srgbClr val="00B0F0"/>
                </a:solidFill>
              </a:rPr>
              <a:t>There’s not enough time.</a:t>
            </a:r>
          </a:p>
          <a:p>
            <a:r>
              <a:rPr lang="en-US" dirty="0">
                <a:solidFill>
                  <a:srgbClr val="92D050"/>
                </a:solidFill>
              </a:rPr>
              <a:t>That’s unfair.</a:t>
            </a:r>
          </a:p>
          <a:p>
            <a:r>
              <a:rPr lang="en-US" dirty="0">
                <a:solidFill>
                  <a:srgbClr val="FFC000"/>
                </a:solidFill>
              </a:rPr>
              <a:t>I should be different.</a:t>
            </a:r>
          </a:p>
          <a:p>
            <a:r>
              <a:rPr lang="en-US" dirty="0">
                <a:solidFill>
                  <a:srgbClr val="FFFF00"/>
                </a:solidFill>
              </a:rPr>
              <a:t>I don’t deserve a great life.</a:t>
            </a:r>
          </a:p>
          <a:p>
            <a:r>
              <a:rPr lang="en-US" dirty="0">
                <a:solidFill>
                  <a:srgbClr val="FF3399"/>
                </a:solidFill>
              </a:rPr>
              <a:t>Why bother? I never make it anyway.</a:t>
            </a:r>
          </a:p>
          <a:p>
            <a:r>
              <a:rPr lang="en-US" dirty="0">
                <a:solidFill>
                  <a:srgbClr val="00B0F0"/>
                </a:solidFill>
              </a:rPr>
              <a:t>I have to control everything to make it work out.</a:t>
            </a:r>
          </a:p>
          <a:p>
            <a:endParaRPr lang="en-US" dirty="0"/>
          </a:p>
        </p:txBody>
      </p:sp>
    </p:spTree>
    <p:extLst>
      <p:ext uri="{BB962C8B-B14F-4D97-AF65-F5344CB8AC3E}">
        <p14:creationId xmlns:p14="http://schemas.microsoft.com/office/powerpoint/2010/main" val="24809118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40000"/>
                    <a:lumOff val="60000"/>
                  </a:schemeClr>
                </a:solidFill>
              </a:rPr>
              <a:t>And My Wife…Debbie</a:t>
            </a:r>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70541796"/>
              </p:ext>
            </p:extLst>
          </p:nvPr>
        </p:nvGraphicFramePr>
        <p:xfrm>
          <a:off x="533400" y="1600200"/>
          <a:ext cx="8242300" cy="4787900"/>
        </p:xfrm>
        <a:graphic>
          <a:graphicData uri="http://schemas.openxmlformats.org/presentationml/2006/ole">
            <mc:AlternateContent xmlns:mc="http://schemas.openxmlformats.org/markup-compatibility/2006">
              <mc:Choice xmlns:v="urn:schemas-microsoft-com:vml" Requires="v">
                <p:oleObj name="Document" r:id="rId3" imgW="8242054" imgH="5930864" progId="Word.Document.12">
                  <p:embed/>
                </p:oleObj>
              </mc:Choice>
              <mc:Fallback>
                <p:oleObj name="Document" r:id="rId3" imgW="8242054" imgH="5930864" progId="Word.Document.12">
                  <p:embed/>
                  <p:pic>
                    <p:nvPicPr>
                      <p:cNvPr id="0" name=""/>
                      <p:cNvPicPr/>
                      <p:nvPr/>
                    </p:nvPicPr>
                    <p:blipFill>
                      <a:blip r:embed="rId4"/>
                      <a:stretch>
                        <a:fillRect/>
                      </a:stretch>
                    </p:blipFill>
                    <p:spPr>
                      <a:xfrm>
                        <a:off x="533400" y="1600200"/>
                        <a:ext cx="8242300" cy="4787900"/>
                      </a:xfrm>
                      <a:prstGeom prst="rect">
                        <a:avLst/>
                      </a:prstGeom>
                    </p:spPr>
                  </p:pic>
                </p:oleObj>
              </mc:Fallback>
            </mc:AlternateContent>
          </a:graphicData>
        </a:graphic>
      </p:graphicFrame>
    </p:spTree>
    <p:extLst>
      <p:ext uri="{BB962C8B-B14F-4D97-AF65-F5344CB8AC3E}">
        <p14:creationId xmlns:p14="http://schemas.microsoft.com/office/powerpoint/2010/main" val="3243754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solidFill>
                  <a:srgbClr val="FFC000"/>
                </a:solidFill>
              </a:rPr>
              <a:t>More SELF-LIMITING Stories</a:t>
            </a:r>
          </a:p>
        </p:txBody>
      </p:sp>
      <p:sp>
        <p:nvSpPr>
          <p:cNvPr id="3" name="Content Placeholder 2"/>
          <p:cNvSpPr>
            <a:spLocks noGrp="1"/>
          </p:cNvSpPr>
          <p:nvPr>
            <p:ph idx="1"/>
          </p:nvPr>
        </p:nvSpPr>
        <p:spPr/>
        <p:txBody>
          <a:bodyPr>
            <a:normAutofit lnSpcReduction="10000"/>
          </a:bodyPr>
          <a:lstStyle/>
          <a:p>
            <a:r>
              <a:rPr lang="en-US" dirty="0">
                <a:solidFill>
                  <a:srgbClr val="FF3399"/>
                </a:solidFill>
              </a:rPr>
              <a:t>Nothing can go wrong on my watch.</a:t>
            </a:r>
          </a:p>
          <a:p>
            <a:r>
              <a:rPr lang="en-US" dirty="0">
                <a:solidFill>
                  <a:srgbClr val="92D050"/>
                </a:solidFill>
              </a:rPr>
              <a:t>If I am super responsible, things will be OK.</a:t>
            </a:r>
          </a:p>
          <a:p>
            <a:r>
              <a:rPr lang="en-US" dirty="0">
                <a:solidFill>
                  <a:srgbClr val="00B0F0"/>
                </a:solidFill>
              </a:rPr>
              <a:t>I can’t ask for help.</a:t>
            </a:r>
          </a:p>
          <a:p>
            <a:r>
              <a:rPr lang="en-US" dirty="0">
                <a:solidFill>
                  <a:srgbClr val="FFC000"/>
                </a:solidFill>
              </a:rPr>
              <a:t>It’s every man for himself.</a:t>
            </a:r>
          </a:p>
          <a:p>
            <a:r>
              <a:rPr lang="en-US" dirty="0">
                <a:solidFill>
                  <a:srgbClr val="FFFF00"/>
                </a:solidFill>
              </a:rPr>
              <a:t>I can never relax.</a:t>
            </a:r>
          </a:p>
          <a:p>
            <a:r>
              <a:rPr lang="en-US" dirty="0">
                <a:solidFill>
                  <a:srgbClr val="FF3399"/>
                </a:solidFill>
              </a:rPr>
              <a:t>We never have enough.</a:t>
            </a:r>
          </a:p>
          <a:p>
            <a:r>
              <a:rPr lang="en-US" dirty="0">
                <a:solidFill>
                  <a:srgbClr val="92D050"/>
                </a:solidFill>
              </a:rPr>
              <a:t>Nothing ever works out for me.</a:t>
            </a:r>
          </a:p>
          <a:p>
            <a:r>
              <a:rPr lang="en-US" dirty="0">
                <a:solidFill>
                  <a:schemeClr val="accent1">
                    <a:lumMod val="20000"/>
                    <a:lumOff val="80000"/>
                  </a:schemeClr>
                </a:solidFill>
              </a:rPr>
              <a:t>LIFE IS HARD.</a:t>
            </a:r>
          </a:p>
        </p:txBody>
      </p:sp>
    </p:spTree>
    <p:extLst>
      <p:ext uri="{BB962C8B-B14F-4D97-AF65-F5344CB8AC3E}">
        <p14:creationId xmlns:p14="http://schemas.microsoft.com/office/powerpoint/2010/main" val="199349143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C000"/>
                </a:solidFill>
              </a:rPr>
              <a:t>Cateura</a:t>
            </a:r>
            <a:r>
              <a:rPr lang="en-US" dirty="0">
                <a:solidFill>
                  <a:srgbClr val="FFC000"/>
                </a:solidFill>
              </a:rPr>
              <a:t>, Paraguay…Built on Trash Dump</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2438400"/>
            <a:ext cx="4065614" cy="2398712"/>
          </a:xfrm>
        </p:spPr>
      </p:pic>
    </p:spTree>
    <p:extLst>
      <p:ext uri="{BB962C8B-B14F-4D97-AF65-F5344CB8AC3E}">
        <p14:creationId xmlns:p14="http://schemas.microsoft.com/office/powerpoint/2010/main" val="4144920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C000"/>
                </a:solidFill>
              </a:rPr>
              <a:t>Decided to Make Musical Instruments from Trash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2438400"/>
            <a:ext cx="3467100" cy="2565654"/>
          </a:xfrm>
        </p:spPr>
      </p:pic>
    </p:spTree>
    <p:extLst>
      <p:ext uri="{BB962C8B-B14F-4D97-AF65-F5344CB8AC3E}">
        <p14:creationId xmlns:p14="http://schemas.microsoft.com/office/powerpoint/2010/main" val="904576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C000"/>
                </a:solidFill>
              </a:rPr>
              <a:t>Violins from Baking Sheets, Flutes from Plumbing pipe</a:t>
            </a:r>
          </a:p>
        </p:txBody>
      </p:sp>
      <p:pic>
        <p:nvPicPr>
          <p:cNvPr id="9218" name="Picture 2" descr="C:\Users\PeachTech\Desktop\AAA WindRiver\AAA WRS Logo and Images\Article Images\Land Fill Harmonic\Flu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3886200"/>
            <a:ext cx="2857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PeachTech\Desktop\AAA WindRiver\AAA WRS Logo and Images\Article Images\Land Fill Harmonic\Instruments from tr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951" y="1905000"/>
            <a:ext cx="2857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PeachTech\Desktop\AAA WindRiver\AAA WRS Logo and Images\Article Images\Land Fill Harmonic\Violi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86200"/>
            <a:ext cx="326707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74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C000"/>
                </a:solidFill>
              </a:rPr>
              <a:t>Started An Orchestra for the School Kids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2438400"/>
            <a:ext cx="3755691" cy="2460625"/>
          </a:xfrm>
        </p:spPr>
      </p:pic>
    </p:spTree>
    <p:extLst>
      <p:ext uri="{BB962C8B-B14F-4D97-AF65-F5344CB8AC3E}">
        <p14:creationId xmlns:p14="http://schemas.microsoft.com/office/powerpoint/2010/main" val="3880730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2"/>
            <a:ext cx="7772400" cy="1011237"/>
          </a:xfrm>
        </p:spPr>
        <p:txBody>
          <a:bodyPr/>
          <a:lstStyle/>
          <a:p>
            <a:pPr algn="ctr"/>
            <a:r>
              <a:rPr lang="en-US" dirty="0">
                <a:solidFill>
                  <a:srgbClr val="FFC000"/>
                </a:solidFill>
              </a:rPr>
              <a:t>Now Touring Worldwide…</a:t>
            </a:r>
            <a:br>
              <a:rPr lang="en-US" dirty="0">
                <a:solidFill>
                  <a:srgbClr val="FFC000"/>
                </a:solidFill>
              </a:rPr>
            </a:br>
            <a:r>
              <a:rPr lang="en-US" i="1" dirty="0">
                <a:solidFill>
                  <a:srgbClr val="FFC000"/>
                </a:solidFill>
              </a:rPr>
              <a:t>the </a:t>
            </a:r>
            <a:r>
              <a:rPr lang="en-US" i="1" dirty="0" err="1">
                <a:solidFill>
                  <a:srgbClr val="FFC000"/>
                </a:solidFill>
              </a:rPr>
              <a:t>LandFillharmonic</a:t>
            </a:r>
            <a:endParaRPr lang="en-US" i="1" dirty="0">
              <a:solidFill>
                <a:srgbClr val="FFC000"/>
              </a:solidFill>
            </a:endParaRPr>
          </a:p>
        </p:txBody>
      </p:sp>
      <p:pic>
        <p:nvPicPr>
          <p:cNvPr id="10242" name="Picture 2" descr="C:\Users\PeachTech\Desktop\AAA WindRiver\AAA WRS Logo and Images\Article Images\Land Fill Harmonic\LandFill Harmonic.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2614612" cy="301076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PeachTech\Desktop\AAA WindRiver\AAA WRS Logo and Images\Article Images\Land Fill Harmonic\World To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048000"/>
            <a:ext cx="4916804" cy="296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009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Minutes A Day for 21 Days</a:t>
            </a:r>
          </a:p>
        </p:txBody>
      </p:sp>
      <p:sp>
        <p:nvSpPr>
          <p:cNvPr id="3" name="Content Placeholder 2"/>
          <p:cNvSpPr>
            <a:spLocks noGrp="1"/>
          </p:cNvSpPr>
          <p:nvPr>
            <p:ph idx="1"/>
          </p:nvPr>
        </p:nvSpPr>
        <p:spPr>
          <a:xfrm>
            <a:off x="457200" y="1600200"/>
            <a:ext cx="7924800" cy="4525963"/>
          </a:xfrm>
        </p:spPr>
        <p:txBody>
          <a:bodyPr/>
          <a:lstStyle/>
          <a:p>
            <a:pPr marL="831850" indent="-514350">
              <a:buFont typeface="+mj-lt"/>
              <a:buAutoNum type="arabicPeriod"/>
            </a:pPr>
            <a:r>
              <a:rPr lang="en-US" sz="2800" dirty="0">
                <a:solidFill>
                  <a:srgbClr val="FFFF00"/>
                </a:solidFill>
              </a:rPr>
              <a:t>Pythagorean Breathing</a:t>
            </a:r>
          </a:p>
          <a:p>
            <a:pPr marL="831850" indent="-514350">
              <a:buFont typeface="+mj-lt"/>
              <a:buAutoNum type="arabicPeriod"/>
            </a:pPr>
            <a:r>
              <a:rPr lang="en-US" sz="2800" dirty="0">
                <a:solidFill>
                  <a:srgbClr val="00B0F0"/>
                </a:solidFill>
              </a:rPr>
              <a:t>Go on vacation every morning for 1 minute.</a:t>
            </a:r>
          </a:p>
          <a:p>
            <a:pPr marL="1231900" lvl="1" indent="-514350"/>
            <a:r>
              <a:rPr lang="en-US" sz="2400" dirty="0">
                <a:solidFill>
                  <a:srgbClr val="00B0F0"/>
                </a:solidFill>
              </a:rPr>
              <a:t>Think about your most relaxing and/or fun vacation.</a:t>
            </a:r>
          </a:p>
          <a:p>
            <a:pPr marL="1231900" lvl="1" indent="-514350"/>
            <a:r>
              <a:rPr lang="en-US" sz="2400" dirty="0">
                <a:solidFill>
                  <a:srgbClr val="00B0F0"/>
                </a:solidFill>
              </a:rPr>
              <a:t>Is it a beach? Then watch &amp; listen to a You Tube video of  a peaceful beach scene for 1 minute.</a:t>
            </a:r>
          </a:p>
          <a:p>
            <a:pPr marL="831850" indent="-514350">
              <a:buAutoNum type="arabicPeriod" startAt="3"/>
            </a:pPr>
            <a:r>
              <a:rPr lang="en-US" sz="2800" dirty="0">
                <a:solidFill>
                  <a:srgbClr val="FF3399"/>
                </a:solidFill>
              </a:rPr>
              <a:t>Find a picture of yourself smiling from when you were “little” and look at it.</a:t>
            </a:r>
          </a:p>
          <a:p>
            <a:pPr marL="831850" indent="-514350">
              <a:buAutoNum type="arabicPeriod" startAt="3"/>
            </a:pPr>
            <a:r>
              <a:rPr lang="en-US" sz="2800" dirty="0">
                <a:solidFill>
                  <a:schemeClr val="accent6">
                    <a:lumMod val="20000"/>
                    <a:lumOff val="80000"/>
                  </a:schemeClr>
                </a:solidFill>
              </a:rPr>
              <a:t>Write 3 things for which you are grateful</a:t>
            </a:r>
          </a:p>
          <a:p>
            <a:pPr marL="831850" indent="-514350">
              <a:buAutoNum type="arabicPeriod" startAt="3"/>
            </a:pPr>
            <a:r>
              <a:rPr lang="en-US" sz="2800" dirty="0">
                <a:solidFill>
                  <a:srgbClr val="92D050"/>
                </a:solidFill>
              </a:rPr>
              <a:t>Write and send an encouraging email to a friend, colleague, family…                  </a:t>
            </a:r>
            <a:r>
              <a:rPr lang="en-US" sz="2000" dirty="0">
                <a:solidFill>
                  <a:srgbClr val="FFC000"/>
                </a:solidFill>
              </a:rPr>
              <a:t>(NGO)</a:t>
            </a:r>
          </a:p>
          <a:p>
            <a:pPr marL="317500" indent="0">
              <a:buNone/>
            </a:pPr>
            <a:endParaRPr lang="en-US" sz="2800" dirty="0">
              <a:solidFill>
                <a:srgbClr val="FF3399"/>
              </a:solidFill>
            </a:endParaRPr>
          </a:p>
          <a:p>
            <a:pPr marL="831850" indent="-514350">
              <a:buFont typeface="+mj-lt"/>
              <a:buAutoNum type="arabicPeriod"/>
            </a:pPr>
            <a:endParaRPr lang="en-US" sz="2800" dirty="0">
              <a:solidFill>
                <a:srgbClr val="FF3399"/>
              </a:solidFill>
            </a:endParaRPr>
          </a:p>
          <a:p>
            <a:pPr marL="831850" indent="-514350">
              <a:buFont typeface="+mj-lt"/>
              <a:buAutoNum type="arabicPeriod"/>
            </a:pPr>
            <a:endParaRPr lang="en-US" sz="2800" dirty="0">
              <a:solidFill>
                <a:srgbClr val="92D050"/>
              </a:solidFill>
            </a:endParaRPr>
          </a:p>
          <a:p>
            <a:pPr marL="831850" indent="-514350">
              <a:buFont typeface="+mj-lt"/>
              <a:buAutoNum type="arabicPeriod"/>
            </a:pPr>
            <a:endParaRPr lang="en-US" sz="2800" dirty="0">
              <a:solidFill>
                <a:srgbClr val="92D050"/>
              </a:solidFill>
            </a:endParaRPr>
          </a:p>
          <a:p>
            <a:pPr marL="317500" indent="0">
              <a:buNone/>
            </a:pPr>
            <a:endParaRPr lang="en-US" sz="2800" dirty="0">
              <a:solidFill>
                <a:srgbClr val="FFFF00"/>
              </a:solidFill>
            </a:endParaRPr>
          </a:p>
        </p:txBody>
      </p:sp>
      <p:sp>
        <p:nvSpPr>
          <p:cNvPr id="4" name="Slide Number Placeholder 3"/>
          <p:cNvSpPr>
            <a:spLocks noGrp="1"/>
          </p:cNvSpPr>
          <p:nvPr>
            <p:ph type="sldNum" sz="quarter" idx="10"/>
          </p:nvPr>
        </p:nvSpPr>
        <p:spPr/>
        <p:txBody>
          <a:bodyPr/>
          <a:lstStyle/>
          <a:p>
            <a:fld id="{D26E3F4B-8E68-2C45-BA12-7988141B4608}" type="slidenum">
              <a:rPr lang="en-US" smtClean="0"/>
              <a:pPr/>
              <a:t>46</a:t>
            </a:fld>
            <a:endParaRPr lang="en-US"/>
          </a:p>
        </p:txBody>
      </p:sp>
    </p:spTree>
    <p:extLst>
      <p:ext uri="{BB962C8B-B14F-4D97-AF65-F5344CB8AC3E}">
        <p14:creationId xmlns:p14="http://schemas.microsoft.com/office/powerpoint/2010/main" val="3561858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heel(1)">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Kevin McDaniel CPC, CPL</a:t>
            </a:r>
          </a:p>
          <a:p>
            <a:pPr marL="0" indent="0" algn="ctr">
              <a:buNone/>
            </a:pPr>
            <a:r>
              <a:rPr lang="en-US" dirty="0"/>
              <a:t>M: 678-608-5416</a:t>
            </a:r>
          </a:p>
          <a:p>
            <a:pPr marL="0" indent="0" algn="ctr">
              <a:buNone/>
            </a:pPr>
            <a:r>
              <a:rPr lang="en-US" dirty="0">
                <a:hlinkClick r:id="rId3"/>
              </a:rPr>
              <a:t>kevin@windriverstrategies.net</a:t>
            </a:r>
            <a:endParaRPr lang="en-US" dirty="0"/>
          </a:p>
          <a:p>
            <a:pPr marL="0" indent="0" algn="ctr">
              <a:buNone/>
            </a:pPr>
            <a:r>
              <a:rPr lang="en-US" dirty="0">
                <a:hlinkClick r:id="rId4"/>
              </a:rPr>
              <a:t>www.windriverstrategies.net</a:t>
            </a:r>
            <a:endParaRPr lang="en-US" dirty="0"/>
          </a:p>
          <a:p>
            <a:pPr marL="0" indent="0">
              <a:buNone/>
            </a:pPr>
            <a:endParaRPr lang="en-US" dirty="0"/>
          </a:p>
          <a:p>
            <a:pPr marL="0" indent="0">
              <a:buNone/>
            </a:pPr>
            <a:endParaRPr lang="en-US"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6485" y="297433"/>
            <a:ext cx="3886200" cy="305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41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spc="0" dirty="0">
                <a:solidFill>
                  <a:srgbClr val="FFC000"/>
                </a:solidFill>
              </a:rPr>
              <a:t>“You’ve Been Upgraded”</a:t>
            </a:r>
            <a:br>
              <a:rPr lang="en-US" sz="4400" spc="0" dirty="0">
                <a:solidFill>
                  <a:srgbClr val="FFC000"/>
                </a:solidFill>
              </a:rPr>
            </a:br>
            <a:r>
              <a:rPr lang="en-US" sz="2400" dirty="0">
                <a:solidFill>
                  <a:srgbClr val="00B0F0"/>
                </a:solidFill>
              </a:rPr>
              <a:t>Paris! The Eiffel Tower! The Food!</a:t>
            </a:r>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5257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89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r>
              <a:rPr lang="en-US" dirty="0">
                <a:solidFill>
                  <a:srgbClr val="FFC000"/>
                </a:solidFill>
              </a:rPr>
              <a:t>Giving You An Opportunity To:</a:t>
            </a:r>
          </a:p>
        </p:txBody>
      </p:sp>
      <p:sp>
        <p:nvSpPr>
          <p:cNvPr id="3" name="Content Placeholder 2"/>
          <p:cNvSpPr>
            <a:spLocks noGrp="1"/>
          </p:cNvSpPr>
          <p:nvPr>
            <p:ph idx="1"/>
          </p:nvPr>
        </p:nvSpPr>
        <p:spPr/>
        <p:txBody>
          <a:bodyPr/>
          <a:lstStyle/>
          <a:p>
            <a:pPr marL="582613" indent="-514350">
              <a:buFont typeface="+mj-lt"/>
              <a:buAutoNum type="arabicPeriod"/>
            </a:pPr>
            <a:r>
              <a:rPr lang="en-US" dirty="0">
                <a:solidFill>
                  <a:srgbClr val="FFFF00"/>
                </a:solidFill>
              </a:rPr>
              <a:t>Be Happier in 45 minutes &amp; 21 Days</a:t>
            </a:r>
          </a:p>
          <a:p>
            <a:pPr marL="582613" indent="-514350">
              <a:buFont typeface="+mj-lt"/>
              <a:buAutoNum type="arabicPeriod"/>
            </a:pPr>
            <a:r>
              <a:rPr lang="en-US" dirty="0">
                <a:solidFill>
                  <a:srgbClr val="FF3399"/>
                </a:solidFill>
              </a:rPr>
              <a:t>Gain Insight Into Who You Are: </a:t>
            </a:r>
          </a:p>
          <a:p>
            <a:pPr marL="911225" lvl="1" indent="-514350">
              <a:buFont typeface="+mj-lt"/>
              <a:buAutoNum type="arabicPeriod"/>
            </a:pPr>
            <a:r>
              <a:rPr lang="en-US" dirty="0">
                <a:solidFill>
                  <a:srgbClr val="FF3399"/>
                </a:solidFill>
              </a:rPr>
              <a:t>Choice Theory,</a:t>
            </a:r>
          </a:p>
          <a:p>
            <a:pPr marL="911225" lvl="1" indent="-514350">
              <a:buFont typeface="+mj-lt"/>
              <a:buAutoNum type="arabicPeriod"/>
            </a:pPr>
            <a:r>
              <a:rPr lang="en-US" dirty="0">
                <a:solidFill>
                  <a:srgbClr val="FF3399"/>
                </a:solidFill>
              </a:rPr>
              <a:t>Internal Dialogue</a:t>
            </a:r>
          </a:p>
          <a:p>
            <a:pPr marL="582613" indent="-514350">
              <a:buFont typeface="+mj-lt"/>
              <a:buAutoNum type="arabicPeriod"/>
            </a:pPr>
            <a:r>
              <a:rPr lang="en-US" dirty="0">
                <a:solidFill>
                  <a:schemeClr val="accent4">
                    <a:lumMod val="40000"/>
                    <a:lumOff val="60000"/>
                  </a:schemeClr>
                </a:solidFill>
              </a:rPr>
              <a:t>Use simple QUANTUM TOOLS </a:t>
            </a:r>
          </a:p>
          <a:p>
            <a:pPr marL="68263" indent="0">
              <a:buNone/>
            </a:pPr>
            <a:endParaRPr lang="en-US"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085426"/>
            <a:ext cx="2362200" cy="177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096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 INTO </a:t>
            </a:r>
            <a:br>
              <a:rPr lang="en-US" dirty="0"/>
            </a:br>
            <a:r>
              <a:rPr lang="en-US" dirty="0"/>
              <a:t>MOTIVATION &amp; INFLUENCE</a:t>
            </a:r>
          </a:p>
        </p:txBody>
      </p:sp>
      <p:sp>
        <p:nvSpPr>
          <p:cNvPr id="3" name="Content Placeholder 2"/>
          <p:cNvSpPr>
            <a:spLocks noGrp="1"/>
          </p:cNvSpPr>
          <p:nvPr>
            <p:ph idx="1"/>
          </p:nvPr>
        </p:nvSpPr>
        <p:spPr/>
        <p:txBody>
          <a:bodyPr/>
          <a:lstStyle/>
          <a:p>
            <a:pPr marL="317500" indent="0">
              <a:buNone/>
            </a:pPr>
            <a:endParaRPr lang="en-US" sz="4400" dirty="0">
              <a:solidFill>
                <a:srgbClr val="FEE130"/>
              </a:solidFill>
            </a:endParaRPr>
          </a:p>
          <a:p>
            <a:pPr marL="317500" indent="0">
              <a:buNone/>
            </a:pPr>
            <a:endParaRPr lang="en-US" sz="4400" dirty="0">
              <a:solidFill>
                <a:schemeClr val="accent6">
                  <a:lumMod val="20000"/>
                  <a:lumOff val="80000"/>
                </a:schemeClr>
              </a:solidFill>
            </a:endParaRPr>
          </a:p>
          <a:p>
            <a:pPr marL="317500" indent="0">
              <a:buNone/>
            </a:pPr>
            <a:r>
              <a:rPr lang="en-US" sz="4400" dirty="0">
                <a:solidFill>
                  <a:schemeClr val="accent6">
                    <a:lumMod val="20000"/>
                    <a:lumOff val="80000"/>
                  </a:schemeClr>
                </a:solidFill>
              </a:rPr>
              <a:t>CHOICE VERSUS CONTROL</a:t>
            </a:r>
            <a:endParaRPr lang="en-US" dirty="0">
              <a:solidFill>
                <a:schemeClr val="accent6">
                  <a:lumMod val="20000"/>
                  <a:lumOff val="80000"/>
                </a:schemeClr>
              </a:solidFill>
            </a:endParaRPr>
          </a:p>
        </p:txBody>
      </p:sp>
      <p:sp>
        <p:nvSpPr>
          <p:cNvPr id="4" name="Slide Number Placeholder 3"/>
          <p:cNvSpPr>
            <a:spLocks noGrp="1"/>
          </p:cNvSpPr>
          <p:nvPr>
            <p:ph type="sldNum" sz="quarter" idx="10"/>
          </p:nvPr>
        </p:nvSpPr>
        <p:spPr/>
        <p:txBody>
          <a:bodyPr/>
          <a:lstStyle/>
          <a:p>
            <a:fld id="{3B3522B1-2A47-9E47-AD0A-3DA30AD7054A}" type="slidenum">
              <a:rPr lang="en-US" smtClean="0"/>
              <a:pPr/>
              <a:t>7</a:t>
            </a:fld>
            <a:endParaRPr lang="en-US"/>
          </a:p>
        </p:txBody>
      </p:sp>
    </p:spTree>
    <p:extLst>
      <p:ext uri="{BB962C8B-B14F-4D97-AF65-F5344CB8AC3E}">
        <p14:creationId xmlns:p14="http://schemas.microsoft.com/office/powerpoint/2010/main" val="38278062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The Two Psychologies</a:t>
            </a:r>
            <a:br>
              <a:rPr lang="en-US" dirty="0">
                <a:solidFill>
                  <a:srgbClr val="FF0000"/>
                </a:solidFill>
              </a:rPr>
            </a:br>
            <a:r>
              <a:rPr lang="en-US" dirty="0">
                <a:solidFill>
                  <a:srgbClr val="FF0000"/>
                </a:solidFill>
              </a:rPr>
              <a:t>Understanding Control</a:t>
            </a:r>
          </a:p>
        </p:txBody>
      </p:sp>
      <p:sp>
        <p:nvSpPr>
          <p:cNvPr id="3" name="Content Placeholder 2"/>
          <p:cNvSpPr>
            <a:spLocks noGrp="1"/>
          </p:cNvSpPr>
          <p:nvPr>
            <p:ph idx="1"/>
          </p:nvPr>
        </p:nvSpPr>
        <p:spPr/>
        <p:txBody>
          <a:bodyPr/>
          <a:lstStyle/>
          <a:p>
            <a:r>
              <a:rPr lang="en-US" u="sng" dirty="0">
                <a:solidFill>
                  <a:srgbClr val="FFC000"/>
                </a:solidFill>
              </a:rPr>
              <a:t>Consider</a:t>
            </a:r>
            <a:r>
              <a:rPr lang="en-US" dirty="0">
                <a:solidFill>
                  <a:srgbClr val="FFC000"/>
                </a:solidFill>
              </a:rPr>
              <a:t>: The seeds of almost all our unhappiness are planted when we </a:t>
            </a:r>
            <a:r>
              <a:rPr lang="en-US" i="1" dirty="0">
                <a:solidFill>
                  <a:srgbClr val="FFFF00"/>
                </a:solidFill>
              </a:rPr>
              <a:t>encounter people</a:t>
            </a:r>
            <a:r>
              <a:rPr lang="en-US" dirty="0">
                <a:solidFill>
                  <a:srgbClr val="FFC000"/>
                </a:solidFill>
              </a:rPr>
              <a:t> who have discovered not only what is right for them…but what is, also, right for us.</a:t>
            </a:r>
          </a:p>
          <a:p>
            <a:pPr lvl="1"/>
            <a:r>
              <a:rPr lang="en-US" dirty="0">
                <a:solidFill>
                  <a:schemeClr val="accent2">
                    <a:lumMod val="20000"/>
                    <a:lumOff val="80000"/>
                  </a:schemeClr>
                </a:solidFill>
              </a:rPr>
              <a:t>Corollary: Almost all “unsolvable” human problems are relationship problems.</a:t>
            </a:r>
          </a:p>
          <a:p>
            <a:r>
              <a:rPr lang="en-US" u="sng" dirty="0">
                <a:solidFill>
                  <a:srgbClr val="92D050"/>
                </a:solidFill>
              </a:rPr>
              <a:t>The Operational Premise</a:t>
            </a:r>
            <a:r>
              <a:rPr lang="en-US" dirty="0">
                <a:solidFill>
                  <a:srgbClr val="92D050"/>
                </a:solidFill>
              </a:rPr>
              <a:t>: Inject external control, punish the people who are doing wrong, so they will do what we say is right: then reward them, so they keep doing what we want them to do</a:t>
            </a:r>
            <a:r>
              <a:rPr lang="en-US" dirty="0"/>
              <a:t>.</a:t>
            </a:r>
          </a:p>
        </p:txBody>
      </p:sp>
    </p:spTree>
    <p:extLst>
      <p:ext uri="{BB962C8B-B14F-4D97-AF65-F5344CB8AC3E}">
        <p14:creationId xmlns:p14="http://schemas.microsoft.com/office/powerpoint/2010/main" val="197130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The Two Psychologies</a:t>
            </a:r>
            <a:br>
              <a:rPr lang="en-US" dirty="0">
                <a:solidFill>
                  <a:srgbClr val="FF0000"/>
                </a:solidFill>
              </a:rPr>
            </a:br>
            <a:r>
              <a:rPr lang="en-US" dirty="0">
                <a:solidFill>
                  <a:srgbClr val="FF0000"/>
                </a:solidFill>
              </a:rPr>
              <a:t>Descriptions of Control</a:t>
            </a:r>
          </a:p>
        </p:txBody>
      </p:sp>
      <p:sp>
        <p:nvSpPr>
          <p:cNvPr id="3" name="Content Placeholder 2"/>
          <p:cNvSpPr>
            <a:spLocks noGrp="1"/>
          </p:cNvSpPr>
          <p:nvPr>
            <p:ph idx="1"/>
          </p:nvPr>
        </p:nvSpPr>
        <p:spPr/>
        <p:txBody>
          <a:bodyPr/>
          <a:lstStyle/>
          <a:p>
            <a:r>
              <a:rPr lang="en-US" dirty="0">
                <a:solidFill>
                  <a:srgbClr val="FFC000"/>
                </a:solidFill>
              </a:rPr>
              <a:t>External Pressure &amp; Demand</a:t>
            </a:r>
          </a:p>
          <a:p>
            <a:r>
              <a:rPr lang="en-US" dirty="0">
                <a:solidFill>
                  <a:srgbClr val="FFFF00"/>
                </a:solidFill>
              </a:rPr>
              <a:t>“Naturally” Coercive</a:t>
            </a:r>
          </a:p>
          <a:p>
            <a:r>
              <a:rPr lang="en-US" dirty="0">
                <a:solidFill>
                  <a:srgbClr val="92D050"/>
                </a:solidFill>
              </a:rPr>
              <a:t>“Trying to force me”</a:t>
            </a:r>
          </a:p>
          <a:p>
            <a:r>
              <a:rPr lang="en-US" dirty="0">
                <a:solidFill>
                  <a:srgbClr val="00B0F0"/>
                </a:solidFill>
              </a:rPr>
              <a:t>Disapproval (a disapproving glance)</a:t>
            </a:r>
          </a:p>
          <a:p>
            <a:r>
              <a:rPr lang="en-US" dirty="0">
                <a:solidFill>
                  <a:schemeClr val="accent4">
                    <a:lumMod val="60000"/>
                    <a:lumOff val="40000"/>
                  </a:schemeClr>
                </a:solidFill>
              </a:rPr>
              <a:t>“I feel threatened”</a:t>
            </a:r>
          </a:p>
          <a:p>
            <a:r>
              <a:rPr lang="en-US" dirty="0">
                <a:solidFill>
                  <a:schemeClr val="accent2">
                    <a:lumMod val="60000"/>
                    <a:lumOff val="40000"/>
                  </a:schemeClr>
                </a:solidFill>
              </a:rPr>
              <a:t>Damages personal freedom</a:t>
            </a:r>
          </a:p>
          <a:p>
            <a:r>
              <a:rPr lang="en-US" dirty="0">
                <a:solidFill>
                  <a:schemeClr val="accent1">
                    <a:lumMod val="40000"/>
                    <a:lumOff val="60000"/>
                  </a:schemeClr>
                </a:solidFill>
              </a:rPr>
              <a:t>“Bulldozes” personal boundaries</a:t>
            </a:r>
          </a:p>
          <a:p>
            <a:pPr marL="68263" indent="0">
              <a:buNone/>
            </a:pPr>
            <a:endParaRPr lang="en-US" dirty="0">
              <a:solidFill>
                <a:schemeClr val="accent1">
                  <a:lumMod val="40000"/>
                  <a:lumOff val="60000"/>
                </a:schemeClr>
              </a:solidFill>
            </a:endParaRPr>
          </a:p>
          <a:p>
            <a:endParaRPr lang="en-US" dirty="0">
              <a:solidFill>
                <a:srgbClr val="FFC000"/>
              </a:solidFill>
            </a:endParaRPr>
          </a:p>
        </p:txBody>
      </p:sp>
    </p:spTree>
    <p:extLst>
      <p:ext uri="{BB962C8B-B14F-4D97-AF65-F5344CB8AC3E}">
        <p14:creationId xmlns:p14="http://schemas.microsoft.com/office/powerpoint/2010/main" val="87580167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bwMode="auto">
        <a:noFill/>
        <a:ln w="9525">
          <a:noFill/>
          <a:miter lim="800000"/>
          <a:headEnd/>
          <a:tailEnd/>
        </a:ln>
      </a:spPr>
      <a:bodyPr wrap="square">
        <a:spAutoFit/>
      </a:bodyPr>
      <a:lstStyle>
        <a:defPPr algn="ctr">
          <a:spcBef>
            <a:spcPct val="50000"/>
          </a:spcBef>
          <a:defRPr sz="1200" b="0" dirty="0"/>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_Default - Blank">
  <a:themeElements>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a:majorFont>
        <a:latin typeface="Times"/>
        <a:ea typeface="ヒラギノ明朝 ProN W3"/>
        <a:cs typeface="ヒラギノ明朝 ProN W3"/>
      </a:majorFont>
      <a:minorFont>
        <a:latin typeface="Times"/>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 Title Slid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Slide">
      <a:majorFont>
        <a:latin typeface="Times New Roman Bold"/>
        <a:ea typeface="ヒラギノ明朝 ProN W6"/>
        <a:cs typeface="ヒラギノ明朝 ProN W6"/>
      </a:majorFont>
      <a:minorFont>
        <a:latin typeface="Times New Roman Bold"/>
        <a:ea typeface="ヒラギノ明朝 ProN W6"/>
        <a:cs typeface="ヒラギノ明朝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10858</TotalTime>
  <Words>3412</Words>
  <Application>Microsoft Office PowerPoint</Application>
  <PresentationFormat>On-screen Show (4:3)</PresentationFormat>
  <Paragraphs>322</Paragraphs>
  <Slides>47</Slides>
  <Notes>33</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47</vt:i4>
      </vt:variant>
    </vt:vector>
  </HeadingPairs>
  <TitlesOfParts>
    <vt:vector size="67" baseType="lpstr">
      <vt:lpstr>Arial</vt:lpstr>
      <vt:lpstr>Arial Bold</vt:lpstr>
      <vt:lpstr>Calibri</vt:lpstr>
      <vt:lpstr>Century Gothic</vt:lpstr>
      <vt:lpstr>Courier New</vt:lpstr>
      <vt:lpstr>Gill Sans</vt:lpstr>
      <vt:lpstr>Times</vt:lpstr>
      <vt:lpstr>Times New Roman</vt:lpstr>
      <vt:lpstr>Times New Roman Bold</vt:lpstr>
      <vt:lpstr>Wingdings</vt:lpstr>
      <vt:lpstr>Wingdings 2</vt:lpstr>
      <vt:lpstr>Wingdings 3</vt:lpstr>
      <vt:lpstr>Office Theme</vt:lpstr>
      <vt:lpstr>5_Metro</vt:lpstr>
      <vt:lpstr>1_Office Theme</vt:lpstr>
      <vt:lpstr>18_Default - Blank</vt:lpstr>
      <vt:lpstr>3_Office Theme</vt:lpstr>
      <vt:lpstr>2_Default - Title Slide</vt:lpstr>
      <vt:lpstr>4_Office Theme</vt:lpstr>
      <vt:lpstr>Document</vt:lpstr>
      <vt:lpstr>PowerPoint Presentation</vt:lpstr>
      <vt:lpstr>PowerPoint Presentation</vt:lpstr>
      <vt:lpstr>Allow me to Introduce Myself…</vt:lpstr>
      <vt:lpstr>And My Wife…Debbie</vt:lpstr>
      <vt:lpstr>“You’ve Been Upgraded” Paris! The Eiffel Tower! The Food!</vt:lpstr>
      <vt:lpstr>Giving You An Opportunity To:</vt:lpstr>
      <vt:lpstr>INSIGHT INTO  MOTIVATION &amp; INFLUENCE</vt:lpstr>
      <vt:lpstr>The Two Psychologies Understanding Control</vt:lpstr>
      <vt:lpstr>The Two Psychologies Descriptions of Control</vt:lpstr>
      <vt:lpstr>The Two Psychologies Understanding Choice</vt:lpstr>
      <vt:lpstr>Psychology  &amp; The Addiction to Normal</vt:lpstr>
      <vt:lpstr>How do we make the Outlier…Normal?</vt:lpstr>
      <vt:lpstr>She Started With Dreams…Then Lost Them  </vt:lpstr>
      <vt:lpstr>High School Drop Out at 15. Perfect!</vt:lpstr>
      <vt:lpstr>Who Is He? At 23…Administrative Clerk</vt:lpstr>
      <vt:lpstr>When He Started He Was No Einstein…</vt:lpstr>
      <vt:lpstr>This is your big tough intimidating “Boss”</vt:lpstr>
      <vt:lpstr>Met Kat at Barberitos…Last Year</vt:lpstr>
      <vt:lpstr>Kat wants to be a “success someday”…I think She is…NOW! What do you think? </vt:lpstr>
      <vt:lpstr>She wants to make her Dad proud.</vt:lpstr>
      <vt:lpstr>Our Internal Narrative, Language &amp; Beliefs </vt:lpstr>
      <vt:lpstr>Positive Psychology</vt:lpstr>
      <vt:lpstr>When we are happy… (Lyubomirsky, 2005; Losada 1999; Fredrickson, Branigan, Kaufman 2003)</vt:lpstr>
      <vt:lpstr>When we are happy… (Lyubomirsky, 2005; Losada 1999; Fredrickson, Branigan, Kaufman 2003)</vt:lpstr>
      <vt:lpstr>Complete These Thoughts</vt:lpstr>
      <vt:lpstr>Mind Freak</vt:lpstr>
      <vt:lpstr>David Blaine…Street Magic</vt:lpstr>
      <vt:lpstr>The Great Karnac Knows All!</vt:lpstr>
      <vt:lpstr>Increasing the Level Of Difficulty</vt:lpstr>
      <vt:lpstr>The Possibilities</vt:lpstr>
      <vt:lpstr>PowerPoint Presentation</vt:lpstr>
      <vt:lpstr>PowerPoint Presentation</vt:lpstr>
      <vt:lpstr>You are the best STORYTELLER you know…You believe your own stories.</vt:lpstr>
      <vt:lpstr>We get Emotionally behind the stories we BELIEVE…whether True or Not </vt:lpstr>
      <vt:lpstr>Willing Suspension of Disbelief:  Emotionally Respond to What is Not True</vt:lpstr>
      <vt:lpstr>Animal Planet’s: Finding Bigfoot</vt:lpstr>
      <vt:lpstr>Remember the Stampede Scene from Lion King?</vt:lpstr>
      <vt:lpstr>What story will he tell himself as he grows up?</vt:lpstr>
      <vt:lpstr>“In Common” Patterns of Impoverishing Stories</vt:lpstr>
      <vt:lpstr>More SELF-LIMITING Stories</vt:lpstr>
      <vt:lpstr>Cateura, Paraguay…Built on Trash Dump</vt:lpstr>
      <vt:lpstr>Decided to Make Musical Instruments from Trash</vt:lpstr>
      <vt:lpstr>Violins from Baking Sheets, Flutes from Plumbing pipe</vt:lpstr>
      <vt:lpstr>Started An Orchestra for the School Kids</vt:lpstr>
      <vt:lpstr>Now Touring Worldwide… the LandFillharmonic</vt:lpstr>
      <vt:lpstr>10 Minutes A Day for 21 Days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PeachTech</dc:creator>
  <cp:lastModifiedBy>Sarah Miller</cp:lastModifiedBy>
  <cp:revision>113</cp:revision>
  <dcterms:created xsi:type="dcterms:W3CDTF">2006-08-16T00:00:00Z</dcterms:created>
  <dcterms:modified xsi:type="dcterms:W3CDTF">2022-07-18T18:47:06Z</dcterms:modified>
</cp:coreProperties>
</file>