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2"/>
  </p:notesMasterIdLst>
  <p:handoutMasterIdLst>
    <p:handoutMasterId r:id="rId23"/>
  </p:handoutMasterIdLst>
  <p:sldIdLst>
    <p:sldId id="346" r:id="rId6"/>
    <p:sldId id="347" r:id="rId7"/>
    <p:sldId id="303" r:id="rId8"/>
    <p:sldId id="354" r:id="rId9"/>
    <p:sldId id="355" r:id="rId10"/>
    <p:sldId id="356" r:id="rId11"/>
    <p:sldId id="363" r:id="rId12"/>
    <p:sldId id="364" r:id="rId13"/>
    <p:sldId id="365" r:id="rId14"/>
    <p:sldId id="366" r:id="rId15"/>
    <p:sldId id="360" r:id="rId16"/>
    <p:sldId id="361" r:id="rId17"/>
    <p:sldId id="367" r:id="rId18"/>
    <p:sldId id="369" r:id="rId19"/>
    <p:sldId id="352" r:id="rId20"/>
    <p:sldId id="349"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268ED2EF-34EA-4091-957E-680330968D4B}">
          <p14:sldIdLst>
            <p14:sldId id="346"/>
            <p14:sldId id="347"/>
          </p14:sldIdLst>
        </p14:section>
        <p14:section name="Overview Managed Provider Relations Unit" id="{EEE8EBDA-2E66-4DFC-97A3-DCAAF49B08BF}">
          <p14:sldIdLst>
            <p14:sldId id="303"/>
          </p14:sldIdLst>
        </p14:section>
        <p14:section name="MCO Provider Relations Unit" id="{43102112-523F-4782-90C0-B5E2E71CC55F}">
          <p14:sldIdLst>
            <p14:sldId id="354"/>
            <p14:sldId id="355"/>
            <p14:sldId id="356"/>
          </p14:sldIdLst>
        </p14:section>
        <p14:section name="Prior Authorization and Claims" id="{4780A9AC-3AB8-4A95-8354-F33EE03E22DB}">
          <p14:sldIdLst>
            <p14:sldId id="363"/>
            <p14:sldId id="364"/>
            <p14:sldId id="365"/>
            <p14:sldId id="366"/>
            <p14:sldId id="360"/>
            <p14:sldId id="361"/>
            <p14:sldId id="367"/>
          </p14:sldIdLst>
        </p14:section>
        <p14:section name="MCO Reporting for Provider Inquiries" id="{A1EC343D-0EC9-4723-A49A-ED83026A9D87}">
          <p14:sldIdLst>
            <p14:sldId id="369"/>
            <p14:sldId id="352"/>
          </p14:sldIdLst>
        </p14:section>
        <p14:section name="Summary Resources" id="{F0A9D199-4811-4C94-AF5B-FA2F84B73272}">
          <p14:sldIdLst>
            <p14:sldId id="34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5594"/>
    <a:srgbClr val="E7CD6D"/>
    <a:srgbClr val="EDD56D"/>
    <a:srgbClr val="EBD05B"/>
    <a:srgbClr val="F0DC82"/>
    <a:srgbClr val="FFD937"/>
    <a:srgbClr val="FFCC00"/>
    <a:srgbClr val="898989"/>
    <a:srgbClr val="8098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53" autoAdjust="0"/>
    <p:restoredTop sz="92734" autoAdjust="0"/>
  </p:normalViewPr>
  <p:slideViewPr>
    <p:cSldViewPr>
      <p:cViewPr varScale="1">
        <p:scale>
          <a:sx n="79" d="100"/>
          <a:sy n="79" d="100"/>
        </p:scale>
        <p:origin x="1675" y="82"/>
      </p:cViewPr>
      <p:guideLst>
        <p:guide orient="horz" pos="2160"/>
        <p:guide pos="2880"/>
      </p:guideLst>
    </p:cSldViewPr>
  </p:slideViewPr>
  <p:outlineViewPr>
    <p:cViewPr>
      <p:scale>
        <a:sx n="33" d="100"/>
        <a:sy n="33" d="100"/>
      </p:scale>
      <p:origin x="114" y="0"/>
    </p:cViewPr>
  </p:outlineViewPr>
  <p:notesTextViewPr>
    <p:cViewPr>
      <p:scale>
        <a:sx n="1" d="1"/>
        <a:sy n="1" d="1"/>
      </p:scale>
      <p:origin x="0" y="0"/>
    </p:cViewPr>
  </p:notesTextViewPr>
  <p:sorterViewPr>
    <p:cViewPr>
      <p:scale>
        <a:sx n="63" d="100"/>
        <a:sy n="63" d="100"/>
      </p:scale>
      <p:origin x="0" y="30"/>
    </p:cViewPr>
  </p:sorterViewPr>
  <p:notesViewPr>
    <p:cSldViewPr>
      <p:cViewPr varScale="1">
        <p:scale>
          <a:sx n="72" d="100"/>
          <a:sy n="72" d="100"/>
        </p:scale>
        <p:origin x="-291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A7F0013-D73A-4B4D-AC29-135D3C421EB6}" type="datetimeFigureOut">
              <a:rPr lang="en-US" smtClean="0"/>
              <a:t>7/18/2022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9BAD638-3FD7-4B4B-9963-D5F3C46F3ABA}" type="slidenum">
              <a:rPr lang="en-US" smtClean="0"/>
              <a:t>‹#›</a:t>
            </a:fld>
            <a:endParaRPr lang="en-US" dirty="0"/>
          </a:p>
        </p:txBody>
      </p:sp>
    </p:spTree>
    <p:extLst>
      <p:ext uri="{BB962C8B-B14F-4D97-AF65-F5344CB8AC3E}">
        <p14:creationId xmlns:p14="http://schemas.microsoft.com/office/powerpoint/2010/main" val="966196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F9A6603-F210-4751-8E0A-ABBDF5FA26D6}" type="datetimeFigureOut">
              <a:rPr lang="en-US" smtClean="0"/>
              <a:t>7/18/2022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CF90FAF-9D7E-4A23-9C1F-ABFC47CB62A5}" type="slidenum">
              <a:rPr lang="en-US" smtClean="0"/>
              <a:t>‹#›</a:t>
            </a:fld>
            <a:endParaRPr lang="en-US" dirty="0"/>
          </a:p>
        </p:txBody>
      </p:sp>
    </p:spTree>
    <p:extLst>
      <p:ext uri="{BB962C8B-B14F-4D97-AF65-F5344CB8AC3E}">
        <p14:creationId xmlns:p14="http://schemas.microsoft.com/office/powerpoint/2010/main" val="18344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D92EF-4F4B-4B7B-9CD3-08B9838DBC97}" type="slidenum">
              <a:rPr lang="en-US" smtClean="0"/>
              <a:t>1</a:t>
            </a:fld>
            <a:endParaRPr lang="en-US" dirty="0"/>
          </a:p>
        </p:txBody>
      </p:sp>
      <p:sp>
        <p:nvSpPr>
          <p:cNvPr id="5" name="Header Placeholder 4"/>
          <p:cNvSpPr>
            <a:spLocks noGrp="1"/>
          </p:cNvSpPr>
          <p:nvPr>
            <p:ph type="hdr" sz="quarter" idx="11"/>
          </p:nvPr>
        </p:nvSpPr>
        <p:spPr/>
        <p:txBody>
          <a:bodyPr/>
          <a:lstStyle/>
          <a:p>
            <a:r>
              <a:rPr lang="en-US" dirty="0"/>
              <a:t>DRAFT - FOR REVIEW PURPOSES ONLY</a:t>
            </a:r>
          </a:p>
        </p:txBody>
      </p:sp>
    </p:spTree>
    <p:extLst>
      <p:ext uri="{BB962C8B-B14F-4D97-AF65-F5344CB8AC3E}">
        <p14:creationId xmlns:p14="http://schemas.microsoft.com/office/powerpoint/2010/main" val="54311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32018CBE-532F-4F5C-A628-E75275AD5E13}"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788431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ea typeface="Calibri"/>
              <a:cs typeface="Times New Roman"/>
            </a:endParaRPr>
          </a:p>
        </p:txBody>
      </p:sp>
      <p:sp>
        <p:nvSpPr>
          <p:cNvPr id="4" name="Header Placeholder 3"/>
          <p:cNvSpPr>
            <a:spLocks noGrp="1"/>
          </p:cNvSpPr>
          <p:nvPr>
            <p:ph type="hdr" sz="quarter" idx="10"/>
          </p:nvPr>
        </p:nvSpPr>
        <p:spPr/>
        <p:txBody>
          <a:bodyPr/>
          <a:lstStyle/>
          <a:p>
            <a:r>
              <a:rPr lang="en-US"/>
              <a:t>.</a:t>
            </a:r>
            <a:endParaRPr lang="en-US" dirty="0"/>
          </a:p>
        </p:txBody>
      </p:sp>
      <p:sp>
        <p:nvSpPr>
          <p:cNvPr id="5" name="Slide Number Placeholder 4"/>
          <p:cNvSpPr>
            <a:spLocks noGrp="1"/>
          </p:cNvSpPr>
          <p:nvPr>
            <p:ph type="sldNum" sz="quarter" idx="11"/>
          </p:nvPr>
        </p:nvSpPr>
        <p:spPr/>
        <p:txBody>
          <a:bodyPr/>
          <a:lstStyle/>
          <a:p>
            <a:fld id="{02E57ACA-1DBB-46F0-AA8A-D2A0E731F833}" type="slidenum">
              <a:rPr lang="en-US" smtClean="0"/>
              <a:t>11</a:t>
            </a:fld>
            <a:endParaRPr lang="en-US" dirty="0"/>
          </a:p>
        </p:txBody>
      </p:sp>
    </p:spTree>
    <p:extLst>
      <p:ext uri="{BB962C8B-B14F-4D97-AF65-F5344CB8AC3E}">
        <p14:creationId xmlns:p14="http://schemas.microsoft.com/office/powerpoint/2010/main" val="988033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dirty="0">
                <a:solidFill>
                  <a:srgbClr val="FF0000"/>
                </a:solidFill>
              </a:rPr>
              <a:t>If a change in Managed Care Organization or Fee for Service Enrollment occurs approved Custodial services with an active authorization will be honored for 60 days unless there is a change in treatment plan. (4.6.5. D 6)</a:t>
            </a:r>
          </a:p>
          <a:p>
            <a:r>
              <a:rPr lang="en-US" sz="1200" dirty="0"/>
              <a:t>The new contractor will visit the member within 45 calendar days of the members enrollment to review existing NJ Choice assessment (4.1.1.F)</a:t>
            </a:r>
          </a:p>
          <a:p>
            <a:endParaRPr lang="en-US" dirty="0"/>
          </a:p>
        </p:txBody>
      </p:sp>
      <p:sp>
        <p:nvSpPr>
          <p:cNvPr id="4" name="Slide Number Placeholder 3"/>
          <p:cNvSpPr>
            <a:spLocks noGrp="1"/>
          </p:cNvSpPr>
          <p:nvPr>
            <p:ph type="sldNum" sz="quarter" idx="10"/>
          </p:nvPr>
        </p:nvSpPr>
        <p:spPr/>
        <p:txBody>
          <a:bodyPr/>
          <a:lstStyle/>
          <a:p>
            <a:fld id="{02E57ACA-1DBB-46F0-AA8A-D2A0E731F833}" type="slidenum">
              <a:rPr lang="en-US" smtClean="0"/>
              <a:t>12</a:t>
            </a:fld>
            <a:endParaRPr lang="en-US" dirty="0"/>
          </a:p>
        </p:txBody>
      </p:sp>
    </p:spTree>
    <p:extLst>
      <p:ext uri="{BB962C8B-B14F-4D97-AF65-F5344CB8AC3E}">
        <p14:creationId xmlns:p14="http://schemas.microsoft.com/office/powerpoint/2010/main" val="3375496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Addresses provider inquiries and/or complaints as it relates to Managed Care Organization (MCO) contracting, credentialing, reimbursement, authorizations and appeals, and conducts complaint resolution tracking/reporting </a:t>
            </a:r>
          </a:p>
          <a:p>
            <a:endParaRPr lang="en-US" dirty="0"/>
          </a:p>
        </p:txBody>
      </p:sp>
      <p:sp>
        <p:nvSpPr>
          <p:cNvPr id="4" name="Slide Number Placeholder 3"/>
          <p:cNvSpPr>
            <a:spLocks noGrp="1"/>
          </p:cNvSpPr>
          <p:nvPr>
            <p:ph type="sldNum" sz="quarter" idx="10"/>
          </p:nvPr>
        </p:nvSpPr>
        <p:spPr/>
        <p:txBody>
          <a:bodyPr/>
          <a:lstStyle/>
          <a:p>
            <a:fld id="{7CF90FAF-9D7E-4A23-9C1F-ABFC47CB62A5}" type="slidenum">
              <a:rPr lang="en-US" smtClean="0"/>
              <a:t>14</a:t>
            </a:fld>
            <a:endParaRPr lang="en-US" dirty="0"/>
          </a:p>
        </p:txBody>
      </p:sp>
    </p:spTree>
    <p:extLst>
      <p:ext uri="{BB962C8B-B14F-4D97-AF65-F5344CB8AC3E}">
        <p14:creationId xmlns:p14="http://schemas.microsoft.com/office/powerpoint/2010/main" val="1236829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Addresses provider inquiries and/or complaints as it relates to Managed Care Organization (MCO) contracting, credentialing, reimbursement, authorizations and appeals, and conducts complaint resolution tracking/reporting </a:t>
            </a:r>
          </a:p>
          <a:p>
            <a:endParaRPr lang="en-US" dirty="0"/>
          </a:p>
        </p:txBody>
      </p:sp>
      <p:sp>
        <p:nvSpPr>
          <p:cNvPr id="4" name="Slide Number Placeholder 3"/>
          <p:cNvSpPr>
            <a:spLocks noGrp="1"/>
          </p:cNvSpPr>
          <p:nvPr>
            <p:ph type="sldNum" sz="quarter" idx="10"/>
          </p:nvPr>
        </p:nvSpPr>
        <p:spPr/>
        <p:txBody>
          <a:bodyPr/>
          <a:lstStyle/>
          <a:p>
            <a:fld id="{7CF90FAF-9D7E-4A23-9C1F-ABFC47CB62A5}" type="slidenum">
              <a:rPr lang="en-US" smtClean="0"/>
              <a:t>15</a:t>
            </a:fld>
            <a:endParaRPr lang="en-US" dirty="0"/>
          </a:p>
        </p:txBody>
      </p:sp>
    </p:spTree>
    <p:extLst>
      <p:ext uri="{BB962C8B-B14F-4D97-AF65-F5344CB8AC3E}">
        <p14:creationId xmlns:p14="http://schemas.microsoft.com/office/powerpoint/2010/main" val="1236829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F90FAF-9D7E-4A23-9C1F-ABFC47CB62A5}" type="slidenum">
              <a:rPr lang="en-US" smtClean="0"/>
              <a:t>2</a:t>
            </a:fld>
            <a:endParaRPr lang="en-US" dirty="0"/>
          </a:p>
        </p:txBody>
      </p:sp>
    </p:spTree>
    <p:extLst>
      <p:ext uri="{BB962C8B-B14F-4D97-AF65-F5344CB8AC3E}">
        <p14:creationId xmlns:p14="http://schemas.microsoft.com/office/powerpoint/2010/main" val="776063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If the provider has a specific question regarding payment for a Managed Medicaid member, they must provide detail regarding the claim. E-mail this detailed information securely to mahs.provider-inquiries@dhs.state.nj.us. </a:t>
            </a:r>
            <a:endParaRPr lang="en-US" dirty="0"/>
          </a:p>
          <a:p>
            <a:r>
              <a:rPr lang="en-US" i="1" dirty="0"/>
              <a:t>If multiple claims are impacted, the information should be summarized using an Excel file. (Keep in mind, all information must be sent securely, if it includes Protected Health Information (PHI)). </a:t>
            </a:r>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32018CBE-532F-4F5C-A628-E75275AD5E13}" type="slidenum">
              <a:rPr lang="en-US" smtClean="0"/>
              <a:t>3</a:t>
            </a:fld>
            <a:endParaRPr lang="en-US"/>
          </a:p>
        </p:txBody>
      </p:sp>
    </p:spTree>
    <p:extLst>
      <p:ext uri="{BB962C8B-B14F-4D97-AF65-F5344CB8AC3E}">
        <p14:creationId xmlns:p14="http://schemas.microsoft.com/office/powerpoint/2010/main" val="2625514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F90FAF-9D7E-4A23-9C1F-ABFC47CB62A5}" type="slidenum">
              <a:rPr lang="en-US" smtClean="0"/>
              <a:t>4</a:t>
            </a:fld>
            <a:endParaRPr lang="en-US" dirty="0"/>
          </a:p>
        </p:txBody>
      </p:sp>
    </p:spTree>
    <p:extLst>
      <p:ext uri="{BB962C8B-B14F-4D97-AF65-F5344CB8AC3E}">
        <p14:creationId xmlns:p14="http://schemas.microsoft.com/office/powerpoint/2010/main" val="164161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900" dirty="0">
              <a:latin typeface="Arial" charset="0"/>
              <a:cs typeface="Arial" charset="0"/>
            </a:endParaRPr>
          </a:p>
        </p:txBody>
      </p:sp>
      <p:sp>
        <p:nvSpPr>
          <p:cNvPr id="614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1080" indent="-288877">
              <a:defRPr>
                <a:solidFill>
                  <a:schemeClr val="tx1"/>
                </a:solidFill>
                <a:latin typeface="Calibri" pitchFamily="34" charset="0"/>
              </a:defRPr>
            </a:lvl2pPr>
            <a:lvl3pPr marL="1155509" indent="-231102">
              <a:defRPr>
                <a:solidFill>
                  <a:schemeClr val="tx1"/>
                </a:solidFill>
                <a:latin typeface="Calibri" pitchFamily="34" charset="0"/>
              </a:defRPr>
            </a:lvl3pPr>
            <a:lvl4pPr marL="1617712" indent="-231102">
              <a:defRPr>
                <a:solidFill>
                  <a:schemeClr val="tx1"/>
                </a:solidFill>
                <a:latin typeface="Calibri" pitchFamily="34" charset="0"/>
              </a:defRPr>
            </a:lvl4pPr>
            <a:lvl5pPr marL="2079916" indent="-231102">
              <a:defRPr>
                <a:solidFill>
                  <a:schemeClr val="tx1"/>
                </a:solidFill>
                <a:latin typeface="Calibri" pitchFamily="34" charset="0"/>
              </a:defRPr>
            </a:lvl5pPr>
            <a:lvl6pPr marL="2542121" indent="-231102" fontAlgn="base">
              <a:spcBef>
                <a:spcPct val="0"/>
              </a:spcBef>
              <a:spcAft>
                <a:spcPct val="0"/>
              </a:spcAft>
              <a:defRPr>
                <a:solidFill>
                  <a:schemeClr val="tx1"/>
                </a:solidFill>
                <a:latin typeface="Calibri" pitchFamily="34" charset="0"/>
              </a:defRPr>
            </a:lvl6pPr>
            <a:lvl7pPr marL="3004324" indent="-231102" fontAlgn="base">
              <a:spcBef>
                <a:spcPct val="0"/>
              </a:spcBef>
              <a:spcAft>
                <a:spcPct val="0"/>
              </a:spcAft>
              <a:defRPr>
                <a:solidFill>
                  <a:schemeClr val="tx1"/>
                </a:solidFill>
                <a:latin typeface="Calibri" pitchFamily="34" charset="0"/>
              </a:defRPr>
            </a:lvl7pPr>
            <a:lvl8pPr marL="3466527" indent="-231102" fontAlgn="base">
              <a:spcBef>
                <a:spcPct val="0"/>
              </a:spcBef>
              <a:spcAft>
                <a:spcPct val="0"/>
              </a:spcAft>
              <a:defRPr>
                <a:solidFill>
                  <a:schemeClr val="tx1"/>
                </a:solidFill>
                <a:latin typeface="Calibri" pitchFamily="34" charset="0"/>
              </a:defRPr>
            </a:lvl8pPr>
            <a:lvl9pPr marL="3928731" indent="-231102" fontAlgn="base">
              <a:spcBef>
                <a:spcPct val="0"/>
              </a:spcBef>
              <a:spcAft>
                <a:spcPct val="0"/>
              </a:spcAft>
              <a:defRPr>
                <a:solidFill>
                  <a:schemeClr val="tx1"/>
                </a:solidFill>
                <a:latin typeface="Calibri" pitchFamily="34" charset="0"/>
              </a:defRPr>
            </a:lvl9pPr>
          </a:lstStyle>
          <a:p>
            <a:pPr>
              <a:defRPr/>
            </a:pPr>
            <a:fld id="{E7A487FF-F0B6-4E0F-8883-F50BEBBDADEE}" type="slidenum">
              <a:rPr lang="en-US" smtClean="0">
                <a:solidFill>
                  <a:srgbClr val="000000"/>
                </a:solidFill>
              </a:rPr>
              <a:pPr>
                <a:defRPr/>
              </a:pPr>
              <a:t>5</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32018CBE-532F-4F5C-A628-E75275AD5E13}"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288876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32018CBE-532F-4F5C-A628-E75275AD5E13}" type="slidenum">
              <a:rPr lang="en-US" smtClean="0"/>
              <a:t>7</a:t>
            </a:fld>
            <a:endParaRPr lang="en-US"/>
          </a:p>
        </p:txBody>
      </p:sp>
    </p:spTree>
    <p:extLst>
      <p:ext uri="{BB962C8B-B14F-4D97-AF65-F5344CB8AC3E}">
        <p14:creationId xmlns:p14="http://schemas.microsoft.com/office/powerpoint/2010/main" val="2625514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32018CBE-532F-4F5C-A628-E75275AD5E13}"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6070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F90FAF-9D7E-4A23-9C1F-ABFC47CB62A5}" type="slidenum">
              <a:rPr lang="en-US" smtClean="0"/>
              <a:t>9</a:t>
            </a:fld>
            <a:endParaRPr lang="en-US" dirty="0"/>
          </a:p>
        </p:txBody>
      </p:sp>
    </p:spTree>
    <p:extLst>
      <p:ext uri="{BB962C8B-B14F-4D97-AF65-F5344CB8AC3E}">
        <p14:creationId xmlns:p14="http://schemas.microsoft.com/office/powerpoint/2010/main" val="960928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416675"/>
            <a:ext cx="2133600" cy="365125"/>
          </a:xfrm>
        </p:spPr>
        <p:txBody>
          <a:bodyPr/>
          <a:lstStyle/>
          <a:p>
            <a:fld id="{B5F9434C-6B4D-4ED0-A21D-9FE73C3DFC31}" type="datetimeFigureOut">
              <a:rPr lang="en-US" smtClean="0"/>
              <a:t>7/18/2022</a:t>
            </a:fld>
            <a:endParaRPr lang="en-US" dirty="0"/>
          </a:p>
        </p:txBody>
      </p:sp>
      <p:sp>
        <p:nvSpPr>
          <p:cNvPr id="5" name="Footer Placeholder 4"/>
          <p:cNvSpPr>
            <a:spLocks noGrp="1"/>
          </p:cNvSpPr>
          <p:nvPr>
            <p:ph type="ftr" sz="quarter" idx="11"/>
          </p:nvPr>
        </p:nvSpPr>
        <p:spPr>
          <a:xfrm>
            <a:off x="3124200" y="6416675"/>
            <a:ext cx="2895600" cy="365125"/>
          </a:xfrm>
        </p:spPr>
        <p:txBody>
          <a:bodyPr/>
          <a:lstStyle/>
          <a:p>
            <a:endParaRPr lang="en-US" dirty="0"/>
          </a:p>
        </p:txBody>
      </p:sp>
      <p:sp>
        <p:nvSpPr>
          <p:cNvPr id="6" name="Slide Number Placeholder 5"/>
          <p:cNvSpPr>
            <a:spLocks noGrp="1"/>
          </p:cNvSpPr>
          <p:nvPr>
            <p:ph type="sldNum" sz="quarter" idx="12"/>
          </p:nvPr>
        </p:nvSpPr>
        <p:spPr>
          <a:xfrm>
            <a:off x="6553200" y="6416675"/>
            <a:ext cx="2133600" cy="365125"/>
          </a:xfrm>
        </p:spPr>
        <p:txBody>
          <a:bodyPr/>
          <a:lstStyle/>
          <a:p>
            <a:fld id="{4A6F0843-56B0-4649-A5EA-A6F86C9167D1}"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0851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4059340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239087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1798099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1749769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2124713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3457106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18755248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35805139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1799420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3776726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964146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24263477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956476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937CE1-C810-4741-BFBA-EE2250B28396}" type="datetimeFigureOut">
              <a:rPr lang="en-US" smtClean="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dirty="0"/>
          </a:p>
        </p:txBody>
      </p:sp>
    </p:spTree>
    <p:extLst>
      <p:ext uri="{BB962C8B-B14F-4D97-AF65-F5344CB8AC3E}">
        <p14:creationId xmlns:p14="http://schemas.microsoft.com/office/powerpoint/2010/main" val="19247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2009988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1521003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2394226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3683067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25075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3850599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F9434C-6B4D-4ED0-A21D-9FE73C3DFC31}" type="datetimeFigureOut">
              <a:rPr lang="en-US" smtClean="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6F0843-56B0-4649-A5EA-A6F86C9167D1}" type="slidenum">
              <a:rPr lang="en-US" smtClean="0"/>
              <a:t>‹#›</a:t>
            </a:fld>
            <a:endParaRPr lang="en-US" dirty="0"/>
          </a:p>
        </p:txBody>
      </p:sp>
    </p:spTree>
    <p:extLst>
      <p:ext uri="{BB962C8B-B14F-4D97-AF65-F5344CB8AC3E}">
        <p14:creationId xmlns:p14="http://schemas.microsoft.com/office/powerpoint/2010/main" val="1729911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F9434C-6B4D-4ED0-A21D-9FE73C3DFC31}" type="datetimeFigureOut">
              <a:rPr lang="en-US" smtClean="0"/>
              <a:t>7/18/2022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F0843-56B0-4649-A5EA-A6F86C9167D1}" type="slidenum">
              <a:rPr lang="en-US" smtClean="0"/>
              <a:t>‹#›</a:t>
            </a:fld>
            <a:endParaRPr lang="en-US" dirty="0"/>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018607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937CE1-C810-4741-BFBA-EE2250B28396}" type="datetimeFigureOut">
              <a:rPr lang="en-US" smtClean="0"/>
              <a:t>7/18/2022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A4877-94FE-4B97-92F1-622ABD3D68FB}" type="slidenum">
              <a:rPr lang="en-US" smtClean="0"/>
              <a:t>‹#›</a:t>
            </a:fld>
            <a:endParaRPr lang="en-US" dirty="0"/>
          </a:p>
        </p:txBody>
      </p:sp>
    </p:spTree>
    <p:extLst>
      <p:ext uri="{BB962C8B-B14F-4D97-AF65-F5344CB8AC3E}">
        <p14:creationId xmlns:p14="http://schemas.microsoft.com/office/powerpoint/2010/main" val="3998858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www.state.nj.us/humanservices/dmahs/home/MPRU_website_information.pdf" TargetMode="External"/><Relationship Id="rId2" Type="http://schemas.openxmlformats.org/officeDocument/2006/relationships/hyperlink" Target="http://www.state.nj.us/humanservices/dmahs/home/mltss_resources.html" TargetMode="External"/><Relationship Id="rId1" Type="http://schemas.openxmlformats.org/officeDocument/2006/relationships/slideLayout" Target="../slideLayouts/slideLayout2.xml"/><Relationship Id="rId6" Type="http://schemas.openxmlformats.org/officeDocument/2006/relationships/hyperlink" Target="mailto:mahs.provider-inquiries@dhs.state.nj.us" TargetMode="External"/><Relationship Id="rId5" Type="http://schemas.openxmlformats.org/officeDocument/2006/relationships/hyperlink" Target="http://www.state.nj.us/humanservices/dmahs/home/Template_for_Claim_Inquiries.xlsx" TargetMode="External"/><Relationship Id="rId4" Type="http://schemas.openxmlformats.org/officeDocument/2006/relationships/hyperlink" Target="http://www.state.nj.us/humanservices/dmahs/home/Provider_Relations_Inquiry_Request_form-single_case.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98241" y="609600"/>
            <a:ext cx="8461828" cy="1295400"/>
          </a:xfrm>
          <a:solidFill>
            <a:srgbClr val="F0DC82"/>
          </a:solidFill>
          <a:ln>
            <a:noFill/>
          </a:ln>
        </p:spPr>
        <p:style>
          <a:lnRef idx="1">
            <a:schemeClr val="dk1"/>
          </a:lnRef>
          <a:fillRef idx="1002">
            <a:schemeClr val="dk2"/>
          </a:fillRef>
          <a:effectRef idx="1">
            <a:schemeClr val="dk1"/>
          </a:effectRef>
          <a:fontRef idx="minor">
            <a:schemeClr val="dk1"/>
          </a:fontRef>
        </p:style>
        <p:txBody>
          <a:bodyPr>
            <a:noAutofit/>
          </a:bodyPr>
          <a:lstStyle/>
          <a:p>
            <a:pPr>
              <a:defRPr/>
            </a:pPr>
            <a:br>
              <a:rPr lang="en-US" sz="3200" b="1" dirty="0">
                <a:solidFill>
                  <a:schemeClr val="accent1"/>
                </a:solidFill>
              </a:rPr>
            </a:br>
            <a:br>
              <a:rPr lang="en-US" sz="3200" b="1" dirty="0">
                <a:solidFill>
                  <a:schemeClr val="accent1"/>
                </a:solidFill>
              </a:rPr>
            </a:br>
            <a:br>
              <a:rPr lang="en-US" sz="3200" b="1" dirty="0">
                <a:solidFill>
                  <a:schemeClr val="accent1"/>
                </a:solidFill>
              </a:rPr>
            </a:br>
            <a:br>
              <a:rPr lang="en-US" sz="3200" b="1" dirty="0">
                <a:solidFill>
                  <a:schemeClr val="accent1"/>
                </a:solidFill>
              </a:rPr>
            </a:br>
            <a:br>
              <a:rPr lang="en-US" sz="3200" b="1" dirty="0">
                <a:solidFill>
                  <a:schemeClr val="accent1"/>
                </a:solidFill>
              </a:rPr>
            </a:br>
            <a:br>
              <a:rPr lang="en-US" sz="3200" b="1" dirty="0">
                <a:solidFill>
                  <a:schemeClr val="accent1"/>
                </a:solidFill>
              </a:rPr>
            </a:br>
            <a:br>
              <a:rPr lang="en-US" sz="3200" b="1" dirty="0">
                <a:solidFill>
                  <a:schemeClr val="accent1"/>
                </a:solidFill>
              </a:rPr>
            </a:br>
            <a:br>
              <a:rPr lang="en-US" sz="3200" b="1" dirty="0">
                <a:solidFill>
                  <a:schemeClr val="accent1"/>
                </a:solidFill>
              </a:rPr>
            </a:br>
            <a:br>
              <a:rPr lang="en-US" sz="3200" b="1" dirty="0">
                <a:solidFill>
                  <a:schemeClr val="accent1"/>
                </a:solidFill>
              </a:rPr>
            </a:br>
            <a:br>
              <a:rPr lang="en-US" sz="3200" b="1" dirty="0">
                <a:solidFill>
                  <a:schemeClr val="accent1"/>
                </a:solidFill>
              </a:rPr>
            </a:br>
            <a:r>
              <a:rPr lang="en-US" sz="3200" b="1" dirty="0">
                <a:solidFill>
                  <a:schemeClr val="accent1"/>
                </a:solidFill>
              </a:rPr>
              <a:t>Managed Provider Relations Overview</a:t>
            </a:r>
            <a:br>
              <a:rPr lang="en-US" sz="3200" b="1" dirty="0">
                <a:solidFill>
                  <a:schemeClr val="accent1"/>
                </a:solidFill>
              </a:rPr>
            </a:br>
            <a:br>
              <a:rPr lang="en-US" sz="3200" b="1" dirty="0">
                <a:solidFill>
                  <a:schemeClr val="accent1"/>
                </a:solidFill>
              </a:rPr>
            </a:br>
            <a:br>
              <a:rPr lang="en-US" sz="3200" b="1" dirty="0">
                <a:solidFill>
                  <a:schemeClr val="accent1"/>
                </a:solidFill>
              </a:rPr>
            </a:br>
            <a:br>
              <a:rPr lang="en-US" sz="3200" b="1" dirty="0">
                <a:solidFill>
                  <a:schemeClr val="accent1"/>
                </a:solidFill>
              </a:rPr>
            </a:br>
            <a:br>
              <a:rPr lang="en-US" sz="3200" b="1" dirty="0">
                <a:solidFill>
                  <a:schemeClr val="accent1"/>
                </a:solidFill>
              </a:rPr>
            </a:br>
            <a:r>
              <a:rPr lang="en-US" sz="2400" b="1" dirty="0">
                <a:solidFill>
                  <a:schemeClr val="accent1"/>
                </a:solidFill>
              </a:rPr>
              <a:t>Geralyn D. Molinari </a:t>
            </a:r>
            <a:br>
              <a:rPr lang="en-US" sz="2400" b="1" dirty="0">
                <a:solidFill>
                  <a:schemeClr val="accent1"/>
                </a:solidFill>
              </a:rPr>
            </a:br>
            <a:r>
              <a:rPr lang="en-US" sz="2400" b="1" dirty="0">
                <a:solidFill>
                  <a:schemeClr val="accent1"/>
                </a:solidFill>
              </a:rPr>
              <a:t>Director, Managed Provider Relations Unit</a:t>
            </a:r>
            <a:br>
              <a:rPr lang="en-US" sz="2400" b="1" dirty="0">
                <a:solidFill>
                  <a:schemeClr val="accent1"/>
                </a:solidFill>
              </a:rPr>
            </a:br>
            <a:r>
              <a:rPr lang="en-US" sz="2400" b="1" dirty="0">
                <a:solidFill>
                  <a:schemeClr val="accent1"/>
                </a:solidFill>
              </a:rPr>
              <a:t>Office of Managed Health Care</a:t>
            </a:r>
            <a:br>
              <a:rPr lang="en-US" sz="2400" b="1" dirty="0">
                <a:solidFill>
                  <a:schemeClr val="accent1"/>
                </a:solidFill>
              </a:rPr>
            </a:br>
            <a:r>
              <a:rPr lang="en-US" sz="2400" b="1" dirty="0">
                <a:solidFill>
                  <a:schemeClr val="accent1"/>
                </a:solidFill>
              </a:rPr>
              <a:t>Division of Medical Assistance and Health Services</a:t>
            </a:r>
            <a:br>
              <a:rPr lang="en-US" sz="2400" b="1" dirty="0">
                <a:solidFill>
                  <a:schemeClr val="accent1"/>
                </a:solidFill>
              </a:rPr>
            </a:br>
            <a:r>
              <a:rPr lang="en-US" sz="2400" b="1" dirty="0">
                <a:solidFill>
                  <a:schemeClr val="accent1"/>
                </a:solidFill>
              </a:rPr>
              <a:t>Department of Human Services</a:t>
            </a:r>
            <a:br>
              <a:rPr lang="en-US" sz="2400" b="1" dirty="0">
                <a:solidFill>
                  <a:schemeClr val="accent1"/>
                </a:solidFill>
              </a:rPr>
            </a:br>
            <a:r>
              <a:rPr lang="en-US" sz="2400" b="1" dirty="0">
                <a:solidFill>
                  <a:schemeClr val="accent1"/>
                </a:solidFill>
              </a:rPr>
              <a:t>June 2018</a:t>
            </a:r>
            <a:br>
              <a:rPr lang="en-US" sz="2400" b="1" dirty="0">
                <a:solidFill>
                  <a:schemeClr val="accent1"/>
                </a:solidFill>
              </a:rPr>
            </a:br>
            <a:br>
              <a:rPr lang="en-US" sz="3200" b="1" dirty="0">
                <a:solidFill>
                  <a:schemeClr val="accent1"/>
                </a:solidFill>
              </a:rPr>
            </a:br>
            <a:endParaRPr lang="en-US" sz="3200" b="1" dirty="0">
              <a:solidFill>
                <a:schemeClr val="accent1"/>
              </a:solidFill>
            </a:endParaRPr>
          </a:p>
        </p:txBody>
      </p:sp>
      <p:pic>
        <p:nvPicPr>
          <p:cNvPr id="1028" name="Picture 4"/>
          <p:cNvPicPr>
            <a:picLocks noChangeAspect="1" noChangeArrowheads="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sharpenSoften amount="92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01172" y="5917442"/>
            <a:ext cx="454342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2" name="Slide Number Placeholder 1"/>
          <p:cNvSpPr>
            <a:spLocks noGrp="1"/>
          </p:cNvSpPr>
          <p:nvPr>
            <p:ph type="sldNum" sz="quarter" idx="12"/>
          </p:nvPr>
        </p:nvSpPr>
        <p:spPr>
          <a:xfrm>
            <a:off x="6781800" y="6003925"/>
            <a:ext cx="2133600" cy="854075"/>
          </a:xfrm>
        </p:spPr>
        <p:txBody>
          <a:bodyPr/>
          <a:lstStyle/>
          <a:p>
            <a:fld id="{575B8952-4ED3-4D8D-85B7-11068F0897B0}" type="slidenum">
              <a:rPr lang="en-US" smtClean="0"/>
              <a:t>1</a:t>
            </a:fld>
            <a:endParaRPr lang="en-US" dirty="0"/>
          </a:p>
        </p:txBody>
      </p:sp>
      <p:sp>
        <p:nvSpPr>
          <p:cNvPr id="7" name="Title 1"/>
          <p:cNvSpPr txBox="1">
            <a:spLocks/>
          </p:cNvSpPr>
          <p:nvPr/>
        </p:nvSpPr>
        <p:spPr>
          <a:xfrm>
            <a:off x="298241" y="1219200"/>
            <a:ext cx="8652328" cy="4038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endParaRPr lang="en-US" sz="2600" b="1" dirty="0">
              <a:solidFill>
                <a:schemeClr val="accent1"/>
              </a:solidFill>
            </a:endParaRPr>
          </a:p>
        </p:txBody>
      </p:sp>
    </p:spTree>
    <p:extLst>
      <p:ext uri="{BB962C8B-B14F-4D97-AF65-F5344CB8AC3E}">
        <p14:creationId xmlns:p14="http://schemas.microsoft.com/office/powerpoint/2010/main" val="2714157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0DC82"/>
          </a:solidFill>
        </p:spPr>
        <p:txBody>
          <a:bodyPr>
            <a:normAutofit/>
          </a:bodyPr>
          <a:lstStyle/>
          <a:p>
            <a:r>
              <a:rPr lang="en-US" sz="3200" b="1" dirty="0">
                <a:solidFill>
                  <a:srgbClr val="105594"/>
                </a:solidFill>
                <a:latin typeface="Constantia" panose="02030602050306030303" pitchFamily="18" charset="0"/>
              </a:rPr>
              <a:t>Claim Denials</a:t>
            </a:r>
          </a:p>
        </p:txBody>
      </p:sp>
      <p:sp>
        <p:nvSpPr>
          <p:cNvPr id="3" name="Content Placeholder 2"/>
          <p:cNvSpPr>
            <a:spLocks noGrp="1"/>
          </p:cNvSpPr>
          <p:nvPr>
            <p:ph idx="1"/>
          </p:nvPr>
        </p:nvSpPr>
        <p:spPr>
          <a:xfrm>
            <a:off x="685800" y="1612623"/>
            <a:ext cx="7772400" cy="4525963"/>
          </a:xfrm>
        </p:spPr>
        <p:txBody>
          <a:bodyPr>
            <a:noAutofit/>
          </a:bodyPr>
          <a:lstStyle/>
          <a:p>
            <a:r>
              <a:rPr lang="en-US" sz="2600" dirty="0"/>
              <a:t>Claims may get denied for a variety of reasons and it is important to supply the plan with as much information as possible when appealing a decision. </a:t>
            </a:r>
          </a:p>
          <a:p>
            <a:endParaRPr lang="en-US" sz="2000" dirty="0"/>
          </a:p>
          <a:p>
            <a:pPr marL="457200" lvl="1" indent="0">
              <a:buNone/>
            </a:pPr>
            <a:endParaRPr lang="en-US" sz="2600" dirty="0"/>
          </a:p>
        </p:txBody>
      </p:sp>
      <p:sp>
        <p:nvSpPr>
          <p:cNvPr id="4" name="Slide Number Placeholder 3"/>
          <p:cNvSpPr>
            <a:spLocks noGrp="1"/>
          </p:cNvSpPr>
          <p:nvPr>
            <p:ph type="sldNum" sz="quarter" idx="12"/>
          </p:nvPr>
        </p:nvSpPr>
        <p:spPr>
          <a:xfrm>
            <a:off x="6781800" y="6284154"/>
            <a:ext cx="2133600" cy="365125"/>
          </a:xfrm>
        </p:spPr>
        <p:txBody>
          <a:bodyPr/>
          <a:lstStyle/>
          <a:p>
            <a:fld id="{383316F4-B26D-46C0-99BD-BAB3549BE801}" type="slidenum">
              <a:rPr lang="en-US" smtClean="0">
                <a:solidFill>
                  <a:prstClr val="black">
                    <a:tint val="75000"/>
                  </a:prstClr>
                </a:solidFill>
              </a:rPr>
              <a:pPr/>
              <a:t>10</a:t>
            </a:fld>
            <a:endParaRPr lang="en-US" dirty="0">
              <a:solidFill>
                <a:prstClr val="black">
                  <a:tint val="75000"/>
                </a:prstClr>
              </a:solidFill>
            </a:endParaRPr>
          </a:p>
        </p:txBody>
      </p:sp>
      <p:sp>
        <p:nvSpPr>
          <p:cNvPr id="5" name="Footer Placeholder 1"/>
          <p:cNvSpPr txBox="1">
            <a:spLocks/>
          </p:cNvSpPr>
          <p:nvPr/>
        </p:nvSpPr>
        <p:spPr>
          <a:xfrm>
            <a:off x="4953000" y="6164963"/>
            <a:ext cx="2895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pic>
        <p:nvPicPr>
          <p:cNvPr id="7" name="Picture 4"/>
          <p:cNvPicPr>
            <a:picLocks noChangeAspect="1" noChangeArrowheads="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sharpenSoften amount="92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01172" y="5917442"/>
            <a:ext cx="454342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Tree>
    <p:extLst>
      <p:ext uri="{BB962C8B-B14F-4D97-AF65-F5344CB8AC3E}">
        <p14:creationId xmlns:p14="http://schemas.microsoft.com/office/powerpoint/2010/main" val="2737631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828800"/>
            <a:ext cx="7772400" cy="1500187"/>
          </a:xfrm>
          <a:prstGeom prst="rect">
            <a:avLst/>
          </a:prstGeom>
          <a:solidFill>
            <a:srgbClr val="105594"/>
          </a:solidFill>
          <a:scene3d>
            <a:camera prst="orthographicFront"/>
            <a:lightRig rig="threePt" dir="t"/>
          </a:scene3d>
          <a:sp3d>
            <a:bevelT w="139700" h="139700" prst="divot"/>
          </a:sp3d>
        </p:spPr>
        <p:txBody>
          <a:bodyPr vert="horz" lIns="91440" tIns="45720" rIns="91440" bIns="45720" rtlCol="0" anchor="ctr">
            <a:noAutofit/>
          </a:bodyPr>
          <a:lstStyle>
            <a:defPPr>
              <a:defRPr lang="en-US"/>
            </a:defPPr>
            <a:lvl1pPr algn="ctr">
              <a:spcBef>
                <a:spcPct val="0"/>
              </a:spcBef>
              <a:buNone/>
              <a:defRPr sz="3200" b="1">
                <a:solidFill>
                  <a:srgbClr val="F0DC82"/>
                </a:solidFill>
                <a:latin typeface="Century Gothic" panose="020B0502020202020204" pitchFamily="34" charset="0"/>
                <a:ea typeface="+mj-ea"/>
                <a:cs typeface="+mj-cs"/>
              </a:defRPr>
            </a:lvl1pPr>
          </a:lstStyle>
          <a:p>
            <a:r>
              <a:rPr lang="en-US" sz="3600" dirty="0"/>
              <a:t>Continuity of Care</a:t>
            </a:r>
          </a:p>
        </p:txBody>
      </p:sp>
      <p:sp>
        <p:nvSpPr>
          <p:cNvPr id="3" name="Subtitle 2"/>
          <p:cNvSpPr txBox="1">
            <a:spLocks/>
          </p:cNvSpPr>
          <p:nvPr/>
        </p:nvSpPr>
        <p:spPr>
          <a:xfrm>
            <a:off x="190500" y="3886200"/>
            <a:ext cx="8763000" cy="1981200"/>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ctr"/>
            <a:endParaRPr lang="en-US" sz="1000" b="1" dirty="0"/>
          </a:p>
          <a:p>
            <a:pPr algn="ctr"/>
            <a:endParaRPr lang="en-US" sz="1000" b="1" dirty="0"/>
          </a:p>
        </p:txBody>
      </p:sp>
    </p:spTree>
    <p:extLst>
      <p:ext uri="{BB962C8B-B14F-4D97-AF65-F5344CB8AC3E}">
        <p14:creationId xmlns:p14="http://schemas.microsoft.com/office/powerpoint/2010/main" val="235156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301171" y="1676400"/>
            <a:ext cx="8582383" cy="4495800"/>
          </a:xfrm>
        </p:spPr>
        <p:txBody>
          <a:bodyPr>
            <a:normAutofit fontScale="92500" lnSpcReduction="20000"/>
          </a:bodyPr>
          <a:lstStyle/>
          <a:p>
            <a:pPr marL="0" indent="0" algn="ctr">
              <a:buNone/>
            </a:pPr>
            <a:endParaRPr lang="en-US" sz="2800" dirty="0"/>
          </a:p>
          <a:p>
            <a:pPr marL="0" indent="0" algn="ctr">
              <a:buNone/>
            </a:pPr>
            <a:r>
              <a:rPr lang="en-US" sz="2800" b="1" dirty="0">
                <a:solidFill>
                  <a:srgbClr val="105594"/>
                </a:solidFill>
              </a:rPr>
              <a:t>Definition:  </a:t>
            </a:r>
            <a:r>
              <a:rPr lang="en-US" sz="2800" dirty="0"/>
              <a:t>The plan of care for an enrollee that should assure progress without unreasonable interruption</a:t>
            </a:r>
          </a:p>
          <a:p>
            <a:endParaRPr lang="en-US" sz="2800" i="1" dirty="0">
              <a:solidFill>
                <a:srgbClr val="FF0000"/>
              </a:solidFill>
            </a:endParaRPr>
          </a:p>
          <a:p>
            <a:r>
              <a:rPr lang="en-US" sz="2800" dirty="0"/>
              <a:t>The Contractor shall ensure continuity of care and full access to primary, behavioral, specialty, MLTSS and ancillary care as required under this contract and access to full administrative programs and support services offered by the Contractor for all its lines of business and/or otherwise required under this contract. </a:t>
            </a:r>
          </a:p>
          <a:p>
            <a:pPr marL="0" indent="0" algn="just">
              <a:buNone/>
            </a:pPr>
            <a:endParaRPr lang="en-US" sz="2800" dirty="0"/>
          </a:p>
          <a:p>
            <a:pPr marL="0" indent="0" algn="just">
              <a:buNone/>
            </a:pPr>
            <a:r>
              <a:rPr lang="en-US" sz="2100" i="1" u="sng" dirty="0"/>
              <a:t>Source</a:t>
            </a:r>
            <a:r>
              <a:rPr lang="en-US" sz="2100" i="1" dirty="0"/>
              <a:t>:  Article 2.B  of the July 2017 NJ FamilyCare Managed Care Contract</a:t>
            </a:r>
          </a:p>
          <a:p>
            <a:pPr marL="0" indent="0" algn="just">
              <a:buNone/>
            </a:pPr>
            <a:endParaRPr lang="en-US" sz="2600" i="1" dirty="0"/>
          </a:p>
        </p:txBody>
      </p:sp>
      <p:sp>
        <p:nvSpPr>
          <p:cNvPr id="4" name="Title 1"/>
          <p:cNvSpPr>
            <a:spLocks noGrp="1"/>
          </p:cNvSpPr>
          <p:nvPr>
            <p:ph type="title"/>
          </p:nvPr>
        </p:nvSpPr>
        <p:spPr>
          <a:xfrm>
            <a:off x="457200" y="274638"/>
            <a:ext cx="8229600" cy="1143000"/>
          </a:xfrm>
          <a:solidFill>
            <a:srgbClr val="F0DC82"/>
          </a:solidFill>
        </p:spPr>
        <p:txBody>
          <a:bodyPr>
            <a:normAutofit/>
          </a:bodyPr>
          <a:lstStyle/>
          <a:p>
            <a:pPr lvl="0"/>
            <a:r>
              <a:rPr lang="en-US" sz="3200" b="1" dirty="0">
                <a:solidFill>
                  <a:srgbClr val="105594"/>
                </a:solidFill>
                <a:latin typeface="Constantia" panose="02030602050306030303" pitchFamily="18" charset="0"/>
              </a:rPr>
              <a:t>Continuity of Care</a:t>
            </a:r>
          </a:p>
        </p:txBody>
      </p:sp>
    </p:spTree>
    <p:extLst>
      <p:ext uri="{BB962C8B-B14F-4D97-AF65-F5344CB8AC3E}">
        <p14:creationId xmlns:p14="http://schemas.microsoft.com/office/powerpoint/2010/main" val="1471345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extLst>
              <p:ext uri="{D42A27DB-BD31-4B8C-83A1-F6EECF244321}">
                <p14:modId xmlns:p14="http://schemas.microsoft.com/office/powerpoint/2010/main" val="3570097442"/>
              </p:ext>
            </p:extLst>
          </p:nvPr>
        </p:nvGraphicFramePr>
        <p:xfrm>
          <a:off x="457200" y="1750326"/>
          <a:ext cx="8153400" cy="4437351"/>
        </p:xfrm>
        <a:graphic>
          <a:graphicData uri="http://schemas.openxmlformats.org/drawingml/2006/table">
            <a:tbl>
              <a:tblPr firstRow="1" bandRow="1">
                <a:tableStyleId>{5C22544A-7EE6-4342-B048-85BDC9FD1C3A}</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1361364">
                <a:tc>
                  <a:txBody>
                    <a:bodyPr/>
                    <a:lstStyle/>
                    <a:p>
                      <a:pPr algn="ctr"/>
                      <a:r>
                        <a:rPr lang="en-US" sz="2600" dirty="0"/>
                        <a:t>New Member</a:t>
                      </a:r>
                      <a:r>
                        <a:rPr lang="en-US" sz="2600" baseline="0" dirty="0"/>
                        <a:t> no existing Plan of Care</a:t>
                      </a:r>
                      <a:endParaRPr lang="en-US" sz="2600" dirty="0"/>
                    </a:p>
                  </a:txBody>
                  <a:tcPr>
                    <a:solidFill>
                      <a:srgbClr val="105594"/>
                    </a:solidFill>
                  </a:tcPr>
                </a:tc>
                <a:tc>
                  <a:txBody>
                    <a:bodyPr/>
                    <a:lstStyle/>
                    <a:p>
                      <a:pPr algn="ctr"/>
                      <a:r>
                        <a:rPr lang="en-US" sz="2600" dirty="0"/>
                        <a:t>Member transitions to MCO with existing Plan of Care for LTC</a:t>
                      </a:r>
                    </a:p>
                  </a:txBody>
                  <a:tcPr>
                    <a:solidFill>
                      <a:srgbClr val="105594"/>
                    </a:solidFill>
                  </a:tcPr>
                </a:tc>
                <a:extLst>
                  <a:ext uri="{0D108BD9-81ED-4DB2-BD59-A6C34878D82A}">
                    <a16:rowId xmlns:a16="http://schemas.microsoft.com/office/drawing/2014/main" val="10000"/>
                  </a:ext>
                </a:extLst>
              </a:tr>
              <a:tr h="1155747">
                <a:tc>
                  <a:txBody>
                    <a:bodyPr/>
                    <a:lstStyle/>
                    <a:p>
                      <a:pPr algn="ctr"/>
                      <a:r>
                        <a:rPr lang="en-US" sz="2400" dirty="0"/>
                        <a:t>MCO must prior-authorize</a:t>
                      </a:r>
                      <a:r>
                        <a:rPr lang="en-US" sz="2400" baseline="0" dirty="0"/>
                        <a:t> service</a:t>
                      </a:r>
                      <a:endParaRPr lang="en-US" sz="2400" dirty="0"/>
                    </a:p>
                  </a:txBody>
                  <a:tcPr/>
                </a:tc>
                <a:tc>
                  <a:txBody>
                    <a:bodyPr/>
                    <a:lstStyle/>
                    <a:p>
                      <a:pPr algn="ctr"/>
                      <a:r>
                        <a:rPr lang="en-US" sz="2400" dirty="0"/>
                        <a:t>MCO must honor</a:t>
                      </a:r>
                      <a:r>
                        <a:rPr lang="en-US" sz="2400" baseline="0" dirty="0"/>
                        <a:t> continuity of care parameter of contract</a:t>
                      </a:r>
                      <a:endParaRPr lang="en-US" sz="2400" dirty="0"/>
                    </a:p>
                  </a:txBody>
                  <a:tcPr/>
                </a:tc>
                <a:extLst>
                  <a:ext uri="{0D108BD9-81ED-4DB2-BD59-A6C34878D82A}">
                    <a16:rowId xmlns:a16="http://schemas.microsoft.com/office/drawing/2014/main" val="10001"/>
                  </a:ext>
                </a:extLst>
              </a:tr>
              <a:tr h="1414091">
                <a:tc>
                  <a:txBody>
                    <a:bodyPr/>
                    <a:lstStyle/>
                    <a:p>
                      <a:pPr algn="ctr"/>
                      <a:r>
                        <a:rPr lang="en-US" sz="2400" dirty="0"/>
                        <a:t>Provider must be in Network with MCO</a:t>
                      </a:r>
                      <a:r>
                        <a:rPr lang="en-US" sz="2400" baseline="0" dirty="0"/>
                        <a:t> and/or have a single case agreement to serve member</a:t>
                      </a:r>
                      <a:endParaRPr lang="en-US" sz="2400" dirty="0"/>
                    </a:p>
                  </a:txBody>
                  <a:tcPr/>
                </a:tc>
                <a:tc>
                  <a:txBody>
                    <a:bodyPr/>
                    <a:lstStyle/>
                    <a:p>
                      <a:pPr algn="ctr"/>
                      <a:r>
                        <a:rPr lang="en-US" sz="2400" dirty="0"/>
                        <a:t>MCO and Provider must set up SCA or</a:t>
                      </a:r>
                      <a:r>
                        <a:rPr lang="en-US" sz="2400" baseline="0" dirty="0"/>
                        <a:t> join network. Approved services as per existing plan will be reimbursed until new plan of care established</a:t>
                      </a:r>
                      <a:endParaRPr lang="en-US" sz="2400" dirty="0"/>
                    </a:p>
                  </a:txBody>
                  <a:tcPr/>
                </a:tc>
                <a:extLst>
                  <a:ext uri="{0D108BD9-81ED-4DB2-BD59-A6C34878D82A}">
                    <a16:rowId xmlns:a16="http://schemas.microsoft.com/office/drawing/2014/main" val="10002"/>
                  </a:ext>
                </a:extLst>
              </a:tr>
            </a:tbl>
          </a:graphicData>
        </a:graphic>
      </p:graphicFrame>
      <p:sp>
        <p:nvSpPr>
          <p:cNvPr id="4" name="Title 1"/>
          <p:cNvSpPr txBox="1">
            <a:spLocks/>
          </p:cNvSpPr>
          <p:nvPr/>
        </p:nvSpPr>
        <p:spPr>
          <a:xfrm>
            <a:off x="457200" y="457200"/>
            <a:ext cx="8229600" cy="1009936"/>
          </a:xfrm>
          <a:prstGeom prst="rect">
            <a:avLst/>
          </a:prstGeom>
          <a:solidFill>
            <a:srgbClr val="105594"/>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300" dirty="0">
                <a:solidFill>
                  <a:srgbClr val="F0DC82"/>
                </a:solidFill>
                <a:latin typeface="Century Gothic" panose="020B0502020202020204" pitchFamily="34" charset="0"/>
              </a:rPr>
              <a:t>Prior Authorization Guidelines for MLTSS</a:t>
            </a:r>
          </a:p>
        </p:txBody>
      </p:sp>
      <p:sp>
        <p:nvSpPr>
          <p:cNvPr id="2" name="Slide Number Placeholder 1"/>
          <p:cNvSpPr>
            <a:spLocks noGrp="1"/>
          </p:cNvSpPr>
          <p:nvPr>
            <p:ph type="sldNum" sz="quarter" idx="12"/>
          </p:nvPr>
        </p:nvSpPr>
        <p:spPr>
          <a:xfrm>
            <a:off x="6858000" y="6248400"/>
            <a:ext cx="2133600" cy="365125"/>
          </a:xfrm>
        </p:spPr>
        <p:txBody>
          <a:bodyPr/>
          <a:lstStyle/>
          <a:p>
            <a:fld id="{4A6F0843-56B0-4649-A5EA-A6F86C9167D1}" type="slidenum">
              <a:rPr lang="en-US" smtClean="0"/>
              <a:t>13</a:t>
            </a:fld>
            <a:endParaRPr lang="en-US" dirty="0"/>
          </a:p>
        </p:txBody>
      </p:sp>
    </p:spTree>
    <p:extLst>
      <p:ext uri="{BB962C8B-B14F-4D97-AF65-F5344CB8AC3E}">
        <p14:creationId xmlns:p14="http://schemas.microsoft.com/office/powerpoint/2010/main" val="545665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600" dirty="0"/>
            </a:br>
            <a:br>
              <a:rPr lang="en-US" dirty="0"/>
            </a:b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921919032"/>
              </p:ext>
            </p:extLst>
          </p:nvPr>
        </p:nvGraphicFramePr>
        <p:xfrm>
          <a:off x="457200" y="1600200"/>
          <a:ext cx="7924800" cy="4582850"/>
        </p:xfrm>
        <a:graphic>
          <a:graphicData uri="http://schemas.openxmlformats.org/drawingml/2006/table">
            <a:tbl>
              <a:tblPr firstRow="1" bandRow="1">
                <a:tableStyleId>{5C22544A-7EE6-4342-B048-85BDC9FD1C3A}</a:tableStyleId>
              </a:tblPr>
              <a:tblGrid>
                <a:gridCol w="7924800">
                  <a:extLst>
                    <a:ext uri="{9D8B030D-6E8A-4147-A177-3AD203B41FA5}">
                      <a16:colId xmlns:a16="http://schemas.microsoft.com/office/drawing/2014/main" val="20000"/>
                    </a:ext>
                  </a:extLst>
                </a:gridCol>
              </a:tblGrid>
              <a:tr h="1143000">
                <a:tc>
                  <a:txBody>
                    <a:bodyPr/>
                    <a:lstStyle/>
                    <a:p>
                      <a:r>
                        <a:rPr lang="en-US" sz="1600" baseline="0" dirty="0"/>
                        <a:t>Provider and Member must submit claim detail for follow-up. Providers must submit detail indicating that MCO was contacted prior to outreach to OMHC</a:t>
                      </a:r>
                    </a:p>
                    <a:p>
                      <a:endParaRPr lang="en-US" sz="1600" baseline="0" dirty="0"/>
                    </a:p>
                  </a:txBody>
                  <a:tcPr/>
                </a:tc>
                <a:extLst>
                  <a:ext uri="{0D108BD9-81ED-4DB2-BD59-A6C34878D82A}">
                    <a16:rowId xmlns:a16="http://schemas.microsoft.com/office/drawing/2014/main" val="10000"/>
                  </a:ext>
                </a:extLst>
              </a:tr>
              <a:tr h="1143000">
                <a:tc>
                  <a:txBody>
                    <a:bodyPr/>
                    <a:lstStyle/>
                    <a:p>
                      <a:endParaRPr lang="en-US" sz="16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t>OMHC will review and reach out to the MCO on behalf of the Provider if applicable.  All inquiries sent to MCO are logged in </a:t>
                      </a:r>
                      <a:r>
                        <a:rPr lang="en-US" sz="1600" baseline="0" dirty="0" err="1"/>
                        <a:t>Sharepoint</a:t>
                      </a:r>
                      <a:r>
                        <a:rPr lang="en-US" sz="1600" baseline="0"/>
                        <a:t> database</a:t>
                      </a:r>
                      <a:endParaRPr lang="en-US" sz="1600" dirty="0"/>
                    </a:p>
                    <a:p>
                      <a:endParaRPr lang="en-US" sz="1600" dirty="0"/>
                    </a:p>
                  </a:txBody>
                  <a:tcPr/>
                </a:tc>
                <a:extLst>
                  <a:ext uri="{0D108BD9-81ED-4DB2-BD59-A6C34878D82A}">
                    <a16:rowId xmlns:a16="http://schemas.microsoft.com/office/drawing/2014/main" val="10001"/>
                  </a:ext>
                </a:extLst>
              </a:tr>
              <a:tr h="1148425">
                <a:tc>
                  <a:txBody>
                    <a:bodyPr/>
                    <a:lstStyle/>
                    <a:p>
                      <a:endParaRPr lang="en-US" sz="1600" dirty="0"/>
                    </a:p>
                    <a:p>
                      <a:r>
                        <a:rPr lang="en-US" sz="1600" dirty="0"/>
                        <a:t>MCO</a:t>
                      </a:r>
                      <a:r>
                        <a:rPr lang="en-US" sz="1600" baseline="0" dirty="0"/>
                        <a:t> are requested to respond to member and/ or Provider within 10 business days and forward copy of communication to OMHC</a:t>
                      </a:r>
                    </a:p>
                    <a:p>
                      <a:endParaRPr lang="en-US" sz="1600" baseline="0" dirty="0"/>
                    </a:p>
                  </a:txBody>
                  <a:tcPr/>
                </a:tc>
                <a:extLst>
                  <a:ext uri="{0D108BD9-81ED-4DB2-BD59-A6C34878D82A}">
                    <a16:rowId xmlns:a16="http://schemas.microsoft.com/office/drawing/2014/main" val="10002"/>
                  </a:ext>
                </a:extLst>
              </a:tr>
              <a:tr h="1148425">
                <a:tc>
                  <a:txBody>
                    <a:bodyPr/>
                    <a:lstStyle/>
                    <a:p>
                      <a:r>
                        <a:rPr lang="en-US" sz="1600" baseline="0" dirty="0"/>
                        <a:t>OMHC completes inquiry upon receipt of detail indicating that MCO contract guidelines were followed.  Claim inquiries are closed upon receipt of claim number and amount and /or letter to Provider.</a:t>
                      </a:r>
                    </a:p>
                  </a:txBody>
                  <a:tcPr/>
                </a:tc>
                <a:extLst>
                  <a:ext uri="{0D108BD9-81ED-4DB2-BD59-A6C34878D82A}">
                    <a16:rowId xmlns:a16="http://schemas.microsoft.com/office/drawing/2014/main" val="10003"/>
                  </a:ext>
                </a:extLst>
              </a:tr>
            </a:tbl>
          </a:graphicData>
        </a:graphic>
      </p:graphicFrame>
      <p:sp>
        <p:nvSpPr>
          <p:cNvPr id="4" name="Title 1"/>
          <p:cNvSpPr txBox="1">
            <a:spLocks/>
          </p:cNvSpPr>
          <p:nvPr/>
        </p:nvSpPr>
        <p:spPr>
          <a:xfrm>
            <a:off x="457200" y="381000"/>
            <a:ext cx="8384968" cy="1066800"/>
          </a:xfrm>
          <a:prstGeom prst="rect">
            <a:avLst/>
          </a:prstGeom>
          <a:solidFill>
            <a:srgbClr val="F0DC8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200" b="1" dirty="0">
              <a:solidFill>
                <a:srgbClr val="105594"/>
              </a:solidFill>
              <a:latin typeface="Constantia" panose="02030602050306030303" pitchFamily="18" charset="0"/>
            </a:endParaRPr>
          </a:p>
          <a:p>
            <a:r>
              <a:rPr lang="en-US" sz="3200" b="1" dirty="0">
                <a:solidFill>
                  <a:srgbClr val="105594"/>
                </a:solidFill>
                <a:latin typeface="Constantia" panose="02030602050306030303" pitchFamily="18" charset="0"/>
              </a:rPr>
              <a:t>Provider Relations Inquiry Process </a:t>
            </a:r>
          </a:p>
          <a:p>
            <a:endParaRPr lang="en-US" sz="3200" b="1" dirty="0">
              <a:solidFill>
                <a:srgbClr val="105594"/>
              </a:solidFill>
            </a:endParaRPr>
          </a:p>
        </p:txBody>
      </p:sp>
    </p:spTree>
    <p:extLst>
      <p:ext uri="{BB962C8B-B14F-4D97-AF65-F5344CB8AC3E}">
        <p14:creationId xmlns:p14="http://schemas.microsoft.com/office/powerpoint/2010/main" val="4200218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600" dirty="0"/>
            </a:br>
            <a:br>
              <a:rPr lang="en-US" dirty="0"/>
            </a:b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978507361"/>
              </p:ext>
            </p:extLst>
          </p:nvPr>
        </p:nvGraphicFramePr>
        <p:xfrm>
          <a:off x="457200" y="1600200"/>
          <a:ext cx="7924800" cy="3259735"/>
        </p:xfrm>
        <a:graphic>
          <a:graphicData uri="http://schemas.openxmlformats.org/drawingml/2006/table">
            <a:tbl>
              <a:tblPr firstRow="1" bandRow="1">
                <a:tableStyleId>{5C22544A-7EE6-4342-B048-85BDC9FD1C3A}</a:tableStyleId>
              </a:tblPr>
              <a:tblGrid>
                <a:gridCol w="7924800">
                  <a:extLst>
                    <a:ext uri="{9D8B030D-6E8A-4147-A177-3AD203B41FA5}">
                      <a16:colId xmlns:a16="http://schemas.microsoft.com/office/drawing/2014/main" val="20000"/>
                    </a:ext>
                  </a:extLst>
                </a:gridCol>
              </a:tblGrid>
              <a:tr h="914400">
                <a:tc>
                  <a:txBody>
                    <a:bodyPr/>
                    <a:lstStyle/>
                    <a:p>
                      <a:r>
                        <a:rPr lang="en-US" sz="1800" baseline="0" dirty="0"/>
                        <a:t>MCO Contract Quarterly Report (Table 3C) includes all inquires submitted to MCO by OMHC</a:t>
                      </a:r>
                    </a:p>
                  </a:txBody>
                  <a:tcPr/>
                </a:tc>
                <a:extLst>
                  <a:ext uri="{0D108BD9-81ED-4DB2-BD59-A6C34878D82A}">
                    <a16:rowId xmlns:a16="http://schemas.microsoft.com/office/drawing/2014/main" val="10000"/>
                  </a:ext>
                </a:extLst>
              </a:tr>
              <a:tr h="14371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a:t>OMHC prepares Quarterly Report to MCO to ensure all inquiries are resolved.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a:t>Summary of operational concerns are included in report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aseline="0" dirty="0"/>
                    </a:p>
                  </a:txBody>
                  <a:tcPr/>
                </a:tc>
                <a:extLst>
                  <a:ext uri="{0D108BD9-81ED-4DB2-BD59-A6C34878D82A}">
                    <a16:rowId xmlns:a16="http://schemas.microsoft.com/office/drawing/2014/main" val="10001"/>
                  </a:ext>
                </a:extLst>
              </a:tr>
              <a:tr h="908153">
                <a:tc>
                  <a:txBody>
                    <a:bodyPr/>
                    <a:lstStyle/>
                    <a:p>
                      <a:r>
                        <a:rPr lang="en-US" sz="1800" baseline="0" dirty="0"/>
                        <a:t>Policy Guidance and /or contract updates developed based on issues presented by Providers and Stakeholder groups </a:t>
                      </a:r>
                    </a:p>
                  </a:txBody>
                  <a:tcPr/>
                </a:tc>
                <a:extLst>
                  <a:ext uri="{0D108BD9-81ED-4DB2-BD59-A6C34878D82A}">
                    <a16:rowId xmlns:a16="http://schemas.microsoft.com/office/drawing/2014/main" val="10002"/>
                  </a:ext>
                </a:extLst>
              </a:tr>
            </a:tbl>
          </a:graphicData>
        </a:graphic>
      </p:graphicFrame>
      <p:sp>
        <p:nvSpPr>
          <p:cNvPr id="4" name="Title 1"/>
          <p:cNvSpPr txBox="1">
            <a:spLocks/>
          </p:cNvSpPr>
          <p:nvPr/>
        </p:nvSpPr>
        <p:spPr>
          <a:xfrm>
            <a:off x="457200" y="381000"/>
            <a:ext cx="8384968" cy="1066800"/>
          </a:xfrm>
          <a:prstGeom prst="rect">
            <a:avLst/>
          </a:prstGeom>
          <a:solidFill>
            <a:srgbClr val="F0DC82"/>
          </a:solidFill>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200" b="1" dirty="0">
              <a:solidFill>
                <a:srgbClr val="105594"/>
              </a:solidFill>
              <a:latin typeface="Constantia" panose="02030602050306030303" pitchFamily="18" charset="0"/>
            </a:endParaRPr>
          </a:p>
          <a:p>
            <a:endParaRPr lang="en-US" sz="3200" b="1" dirty="0">
              <a:solidFill>
                <a:srgbClr val="105594"/>
              </a:solidFill>
              <a:latin typeface="Constantia" panose="02030602050306030303" pitchFamily="18" charset="0"/>
            </a:endParaRPr>
          </a:p>
          <a:p>
            <a:r>
              <a:rPr lang="en-US" sz="4600" b="1" dirty="0">
                <a:solidFill>
                  <a:srgbClr val="105594"/>
                </a:solidFill>
                <a:latin typeface="Constantia" panose="02030602050306030303" pitchFamily="18" charset="0"/>
              </a:rPr>
              <a:t>MCO Reporting Process </a:t>
            </a:r>
          </a:p>
          <a:p>
            <a:endParaRPr lang="en-US" sz="3200" b="1" dirty="0">
              <a:solidFill>
                <a:srgbClr val="105594"/>
              </a:solidFill>
              <a:latin typeface="Constantia" panose="02030602050306030303" pitchFamily="18" charset="0"/>
            </a:endParaRPr>
          </a:p>
          <a:p>
            <a:endParaRPr lang="en-US" sz="3200" b="1" dirty="0">
              <a:solidFill>
                <a:srgbClr val="105594"/>
              </a:solidFill>
            </a:endParaRPr>
          </a:p>
        </p:txBody>
      </p:sp>
    </p:spTree>
    <p:extLst>
      <p:ext uri="{BB962C8B-B14F-4D97-AF65-F5344CB8AC3E}">
        <p14:creationId xmlns:p14="http://schemas.microsoft.com/office/powerpoint/2010/main" val="2934163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a:t>
            </a:r>
          </a:p>
        </p:txBody>
      </p:sp>
      <p:sp>
        <p:nvSpPr>
          <p:cNvPr id="3" name="Content Placeholder 2"/>
          <p:cNvSpPr>
            <a:spLocks noGrp="1"/>
          </p:cNvSpPr>
          <p:nvPr>
            <p:ph idx="1"/>
          </p:nvPr>
        </p:nvSpPr>
        <p:spPr/>
        <p:txBody>
          <a:bodyPr>
            <a:normAutofit/>
          </a:bodyPr>
          <a:lstStyle/>
          <a:p>
            <a:r>
              <a:rPr lang="en-US" sz="2400" dirty="0"/>
              <a:t>Below is link </a:t>
            </a:r>
          </a:p>
          <a:p>
            <a:r>
              <a:rPr lang="en-US" sz="1800" u="sng" dirty="0">
                <a:hlinkClick r:id="rId2"/>
              </a:rPr>
              <a:t>http://www.state.nj.us/humanservices/dmahs/home/mltss_resources.html</a:t>
            </a:r>
            <a:endParaRPr lang="en-US" sz="1800" dirty="0"/>
          </a:p>
          <a:p>
            <a:endParaRPr lang="en-US" sz="2800" dirty="0"/>
          </a:p>
          <a:p>
            <a:r>
              <a:rPr lang="en-US" sz="2400" dirty="0"/>
              <a:t>Form is located by clicking on highlight</a:t>
            </a:r>
          </a:p>
          <a:p>
            <a:r>
              <a:rPr lang="en-US" sz="2000" u="sng" dirty="0">
                <a:hlinkClick r:id="rId3"/>
              </a:rPr>
              <a:t>DMAHS Provider Relations Inquiry Information</a:t>
            </a:r>
            <a:endParaRPr lang="en-US" sz="2000" dirty="0"/>
          </a:p>
          <a:p>
            <a:r>
              <a:rPr lang="en-US" sz="2000" u="sng" dirty="0">
                <a:hlinkClick r:id="rId4"/>
              </a:rPr>
              <a:t>Provider Relations Inquiry Request form – single case</a:t>
            </a:r>
            <a:endParaRPr lang="en-US" sz="2000" dirty="0"/>
          </a:p>
          <a:p>
            <a:r>
              <a:rPr lang="en-US" sz="2000" u="sng" dirty="0">
                <a:hlinkClick r:id="rId5"/>
              </a:rPr>
              <a:t>Provider Relations Inquiry Request form – multiple cases</a:t>
            </a:r>
            <a:endParaRPr lang="en-US" sz="2000" u="sng" dirty="0"/>
          </a:p>
          <a:p>
            <a:pPr marL="0" indent="0">
              <a:buNone/>
            </a:pPr>
            <a:endParaRPr lang="en-US" sz="2000" dirty="0"/>
          </a:p>
          <a:p>
            <a:pPr marL="0" indent="0">
              <a:buNone/>
            </a:pPr>
            <a:r>
              <a:rPr lang="en-US" sz="2000" dirty="0"/>
              <a:t>Email detail via secure email to </a:t>
            </a:r>
            <a:r>
              <a:rPr lang="en-US" sz="2000" dirty="0">
                <a:hlinkClick r:id="rId6"/>
              </a:rPr>
              <a:t>mahs.provider-inquiries@dhs.state.nj.us</a:t>
            </a:r>
            <a:endParaRPr lang="en-US" sz="2000" dirty="0"/>
          </a:p>
          <a:p>
            <a:pPr marL="0" indent="0">
              <a:buNone/>
            </a:pPr>
            <a:r>
              <a:rPr lang="en-US" sz="2000" dirty="0"/>
              <a:t>Separate emails should be sent for individual MCOs.</a:t>
            </a:r>
          </a:p>
          <a:p>
            <a:pPr marL="0" indent="0">
              <a:buNone/>
            </a:pPr>
            <a:r>
              <a:rPr lang="en-US" sz="2000" dirty="0"/>
              <a:t>Multiple cases must include excel summary of information.</a:t>
            </a:r>
          </a:p>
          <a:p>
            <a:pPr marL="0" indent="0">
              <a:buNone/>
            </a:pPr>
            <a:endParaRPr lang="en-US" sz="2000" dirty="0"/>
          </a:p>
        </p:txBody>
      </p:sp>
      <p:sp>
        <p:nvSpPr>
          <p:cNvPr id="4" name="Rectangle 2"/>
          <p:cNvSpPr txBox="1">
            <a:spLocks noChangeArrowheads="1"/>
          </p:cNvSpPr>
          <p:nvPr/>
        </p:nvSpPr>
        <p:spPr bwMode="auto">
          <a:xfrm>
            <a:off x="493986" y="381000"/>
            <a:ext cx="82296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normAutofit fontScale="85000" lnSpcReduction="20000"/>
          </a:bodyPr>
          <a:lstStyle>
            <a:lvl1pPr algn="ctr" defTabSz="914400" rtl="0" eaLnBrk="0" fontAlgn="base" latinLnBrk="0" hangingPunct="0">
              <a:spcBef>
                <a:spcPct val="0"/>
              </a:spcBef>
              <a:spcAft>
                <a:spcPct val="0"/>
              </a:spcAft>
              <a:buNone/>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mn-ea"/>
                <a:cs typeface="+mn-cs"/>
              </a:defRPr>
            </a:lvl2pPr>
            <a:lvl3pPr algn="ctr" rtl="0" eaLnBrk="0" fontAlgn="base" hangingPunct="0">
              <a:spcBef>
                <a:spcPct val="0"/>
              </a:spcBef>
              <a:spcAft>
                <a:spcPct val="0"/>
              </a:spcAft>
              <a:defRPr sz="4400">
                <a:solidFill>
                  <a:schemeClr val="tx1"/>
                </a:solidFill>
                <a:latin typeface="Calibri" pitchFamily="34" charset="0"/>
                <a:ea typeface="+mn-ea"/>
                <a:cs typeface="+mn-cs"/>
              </a:defRPr>
            </a:lvl3pPr>
            <a:lvl4pPr algn="ctr" rtl="0" eaLnBrk="0" fontAlgn="base" hangingPunct="0">
              <a:spcBef>
                <a:spcPct val="0"/>
              </a:spcBef>
              <a:spcAft>
                <a:spcPct val="0"/>
              </a:spcAft>
              <a:defRPr sz="4400">
                <a:solidFill>
                  <a:schemeClr val="tx1"/>
                </a:solidFill>
                <a:latin typeface="Calibri" pitchFamily="34" charset="0"/>
                <a:ea typeface="+mn-ea"/>
                <a:cs typeface="+mn-cs"/>
              </a:defRPr>
            </a:lvl4pPr>
            <a:lvl5pPr algn="ctr" rtl="0" eaLnBrk="0" fontAlgn="base" hangingPunct="0">
              <a:spcBef>
                <a:spcPct val="0"/>
              </a:spcBef>
              <a:spcAft>
                <a:spcPct val="0"/>
              </a:spcAft>
              <a:defRPr sz="4400">
                <a:solidFill>
                  <a:schemeClr val="tx1"/>
                </a:solidFill>
                <a:latin typeface="Calibri" pitchFamily="34" charset="0"/>
                <a:ea typeface="+mn-ea"/>
                <a:cs typeface="+mn-cs"/>
              </a:defRPr>
            </a:lvl5pPr>
            <a:lvl6pPr marL="457200" algn="ctr" rtl="0" eaLnBrk="1" fontAlgn="base" hangingPunct="1">
              <a:spcBef>
                <a:spcPct val="0"/>
              </a:spcBef>
              <a:spcAft>
                <a:spcPct val="0"/>
              </a:spcAft>
              <a:defRPr sz="4400">
                <a:solidFill>
                  <a:schemeClr val="tx1"/>
                </a:solidFill>
                <a:latin typeface="Calibri" pitchFamily="34" charset="0"/>
                <a:ea typeface="+mn-ea"/>
                <a:cs typeface="+mn-cs"/>
              </a:defRPr>
            </a:lvl6pPr>
            <a:lvl7pPr marL="914400" algn="ctr" rtl="0" eaLnBrk="1" fontAlgn="base" hangingPunct="1">
              <a:spcBef>
                <a:spcPct val="0"/>
              </a:spcBef>
              <a:spcAft>
                <a:spcPct val="0"/>
              </a:spcAft>
              <a:defRPr sz="4400">
                <a:solidFill>
                  <a:schemeClr val="tx1"/>
                </a:solidFill>
                <a:latin typeface="Calibri" pitchFamily="34" charset="0"/>
                <a:ea typeface="+mn-ea"/>
                <a:cs typeface="+mn-cs"/>
              </a:defRPr>
            </a:lvl7pPr>
            <a:lvl8pPr marL="1371600" algn="ctr" rtl="0" eaLnBrk="1" fontAlgn="base" hangingPunct="1">
              <a:spcBef>
                <a:spcPct val="0"/>
              </a:spcBef>
              <a:spcAft>
                <a:spcPct val="0"/>
              </a:spcAft>
              <a:defRPr sz="4400">
                <a:solidFill>
                  <a:schemeClr val="tx1"/>
                </a:solidFill>
                <a:latin typeface="Calibri" pitchFamily="34" charset="0"/>
                <a:ea typeface="+mn-ea"/>
                <a:cs typeface="+mn-cs"/>
              </a:defRPr>
            </a:lvl8pPr>
            <a:lvl9pPr marL="1828800" algn="ctr" rtl="0" eaLnBrk="1" fontAlgn="base" hangingPunct="1">
              <a:spcBef>
                <a:spcPct val="0"/>
              </a:spcBef>
              <a:spcAft>
                <a:spcPct val="0"/>
              </a:spcAft>
              <a:defRPr sz="4400">
                <a:solidFill>
                  <a:schemeClr val="tx1"/>
                </a:solidFill>
                <a:latin typeface="Calibri" pitchFamily="34" charset="0"/>
                <a:ea typeface="+mn-ea"/>
                <a:cs typeface="+mn-cs"/>
              </a:defRPr>
            </a:lvl9pPr>
          </a:lstStyle>
          <a:p>
            <a:pPr eaLnBrk="1" hangingPunct="1"/>
            <a:r>
              <a:rPr lang="en-US" altLang="en-US" sz="3200" b="1" dirty="0">
                <a:solidFill>
                  <a:srgbClr val="FFE697"/>
                </a:solidFill>
                <a:ea typeface="ＭＳ Ｐゴシック" pitchFamily="34" charset="-128"/>
              </a:rPr>
              <a:t>State Resource for Managed Care Providers:</a:t>
            </a:r>
          </a:p>
          <a:p>
            <a:pPr eaLnBrk="1" hangingPunct="1"/>
            <a:r>
              <a:rPr lang="en-US" altLang="en-US" sz="3200" b="1" dirty="0">
                <a:solidFill>
                  <a:srgbClr val="FFE697"/>
                </a:solidFill>
                <a:ea typeface="ＭＳ Ｐゴシック" pitchFamily="34" charset="-128"/>
              </a:rPr>
              <a:t>Office of Managed Health Care (OMHC) </a:t>
            </a:r>
          </a:p>
          <a:p>
            <a:pPr eaLnBrk="1" hangingPunct="1"/>
            <a:r>
              <a:rPr lang="en-US" altLang="en-US" sz="3200" b="1" dirty="0">
                <a:solidFill>
                  <a:srgbClr val="FFE697"/>
                </a:solidFill>
                <a:ea typeface="ＭＳ Ｐゴシック" pitchFamily="34" charset="-128"/>
              </a:rPr>
              <a:t>Managed Provider Relations Unit</a:t>
            </a:r>
          </a:p>
        </p:txBody>
      </p:sp>
    </p:spTree>
    <p:extLst>
      <p:ext uri="{BB962C8B-B14F-4D97-AF65-F5344CB8AC3E}">
        <p14:creationId xmlns:p14="http://schemas.microsoft.com/office/powerpoint/2010/main" val="1007127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a:xfrm>
            <a:off x="8639033" y="6270991"/>
            <a:ext cx="228600" cy="365125"/>
          </a:xfrm>
        </p:spPr>
        <p:txBody>
          <a:bodyPr/>
          <a:lstStyle/>
          <a:p>
            <a:fld id="{4A6F0843-56B0-4649-A5EA-A6F86C9167D1}" type="slidenum">
              <a:rPr lang="en-US" smtClean="0"/>
              <a:pPr/>
              <a:t>2</a:t>
            </a:fld>
            <a:endParaRPr lang="en-US" dirty="0"/>
          </a:p>
        </p:txBody>
      </p:sp>
      <p:sp>
        <p:nvSpPr>
          <p:cNvPr id="5" name="Rectangle 2"/>
          <p:cNvSpPr>
            <a:spLocks noChangeArrowheads="1"/>
          </p:cNvSpPr>
          <p:nvPr/>
        </p:nvSpPr>
        <p:spPr bwMode="auto">
          <a:xfrm>
            <a:off x="380999" y="1595771"/>
            <a:ext cx="8502555" cy="40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en-US" dirty="0"/>
              <a:t>Provider Relations Overview</a:t>
            </a:r>
          </a:p>
          <a:p>
            <a:r>
              <a:rPr lang="en-US" dirty="0"/>
              <a:t>Authorization and Claims Processing</a:t>
            </a:r>
          </a:p>
          <a:p>
            <a:r>
              <a:rPr lang="en-US" dirty="0"/>
              <a:t>Continuity of Care</a:t>
            </a:r>
          </a:p>
          <a:p>
            <a:r>
              <a:rPr lang="en-US" dirty="0"/>
              <a:t>MCO Reporting for Provider Inquiries</a:t>
            </a:r>
          </a:p>
          <a:p>
            <a:r>
              <a:rPr lang="en-US" dirty="0"/>
              <a:t>Resources</a:t>
            </a:r>
          </a:p>
          <a:p>
            <a:pPr marL="0" indent="0">
              <a:buNone/>
            </a:pPr>
            <a:r>
              <a:rPr lang="en-US" dirty="0"/>
              <a:t> </a:t>
            </a:r>
          </a:p>
          <a:p>
            <a:pPr lvl="1"/>
            <a:endParaRPr lang="en-US" altLang="en-US" sz="2600" dirty="0">
              <a:solidFill>
                <a:srgbClr val="000000"/>
              </a:solidFill>
            </a:endParaRPr>
          </a:p>
        </p:txBody>
      </p:sp>
      <p:pic>
        <p:nvPicPr>
          <p:cNvPr id="6" name="Picture 5"/>
          <p:cNvPicPr>
            <a:picLocks noChangeAspect="1" noChangeArrowheads="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sharpenSoften amount="92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257175" y="5965724"/>
            <a:ext cx="454342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7" name="Title 5"/>
          <p:cNvSpPr>
            <a:spLocks noGrp="1"/>
          </p:cNvSpPr>
          <p:nvPr>
            <p:ph type="title"/>
          </p:nvPr>
        </p:nvSpPr>
        <p:spPr>
          <a:xfrm>
            <a:off x="293569" y="380999"/>
            <a:ext cx="8505825" cy="990600"/>
          </a:xfrm>
          <a:solidFill>
            <a:srgbClr val="F0DC82"/>
          </a:solidFill>
          <a:ln>
            <a:noFill/>
          </a:ln>
        </p:spPr>
        <p:style>
          <a:lnRef idx="1">
            <a:schemeClr val="dk1"/>
          </a:lnRef>
          <a:fillRef idx="1002">
            <a:schemeClr val="dk2"/>
          </a:fillRef>
          <a:effectRef idx="1">
            <a:schemeClr val="dk1"/>
          </a:effectRef>
          <a:fontRef idx="minor">
            <a:schemeClr val="dk1"/>
          </a:fontRef>
        </p:style>
        <p:txBody>
          <a:bodyPr>
            <a:normAutofit/>
          </a:bodyPr>
          <a:lstStyle/>
          <a:p>
            <a:pPr>
              <a:defRPr/>
            </a:pPr>
            <a:r>
              <a:rPr lang="en-US" sz="3200" b="1" dirty="0">
                <a:solidFill>
                  <a:srgbClr val="105594"/>
                </a:solidFill>
                <a:latin typeface="Calibri" panose="020F0502020204030204" pitchFamily="34" charset="0"/>
                <a:cs typeface="Calibri" panose="020F0502020204030204" pitchFamily="34" charset="0"/>
              </a:rPr>
              <a:t>Presentation Topics</a:t>
            </a:r>
          </a:p>
        </p:txBody>
      </p:sp>
      <p:sp>
        <p:nvSpPr>
          <p:cNvPr id="12" name="Footer Placeholder 3"/>
          <p:cNvSpPr txBox="1">
            <a:spLocks/>
          </p:cNvSpPr>
          <p:nvPr/>
        </p:nvSpPr>
        <p:spPr>
          <a:xfrm>
            <a:off x="6629400" y="5844683"/>
            <a:ext cx="2254155" cy="49687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accent1"/>
              </a:solidFill>
            </a:endParaRPr>
          </a:p>
        </p:txBody>
      </p:sp>
    </p:spTree>
    <p:extLst>
      <p:ext uri="{BB962C8B-B14F-4D97-AF65-F5344CB8AC3E}">
        <p14:creationId xmlns:p14="http://schemas.microsoft.com/office/powerpoint/2010/main" val="4127932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0DC82"/>
          </a:solidFill>
        </p:spPr>
        <p:txBody>
          <a:bodyPr>
            <a:normAutofit/>
          </a:bodyPr>
          <a:lstStyle/>
          <a:p>
            <a:pPr lvl="0"/>
            <a:r>
              <a:rPr lang="en-US" sz="3200" b="1" dirty="0">
                <a:solidFill>
                  <a:srgbClr val="105594"/>
                </a:solidFill>
                <a:latin typeface="+mn-lt"/>
              </a:rPr>
              <a:t>Overview Managed Provider Relations </a:t>
            </a:r>
          </a:p>
        </p:txBody>
      </p:sp>
      <p:sp>
        <p:nvSpPr>
          <p:cNvPr id="4" name="Slide Number Placeholder 3"/>
          <p:cNvSpPr>
            <a:spLocks noGrp="1"/>
          </p:cNvSpPr>
          <p:nvPr>
            <p:ph type="sldNum" sz="quarter" idx="12"/>
          </p:nvPr>
        </p:nvSpPr>
        <p:spPr>
          <a:xfrm>
            <a:off x="6770470" y="6282308"/>
            <a:ext cx="2133600" cy="365125"/>
          </a:xfrm>
        </p:spPr>
        <p:txBody>
          <a:bodyPr/>
          <a:lstStyle/>
          <a:p>
            <a:fld id="{383316F4-B26D-46C0-99BD-BAB3549BE801}" type="slidenum">
              <a:rPr lang="en-US" smtClean="0"/>
              <a:t>3</a:t>
            </a:fld>
            <a:endParaRPr lang="en-US" dirty="0"/>
          </a:p>
        </p:txBody>
      </p:sp>
      <p:pic>
        <p:nvPicPr>
          <p:cNvPr id="6" name="Picture 4"/>
          <p:cNvPicPr>
            <a:picLocks noChangeAspect="1" noChangeArrowheads="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sharpenSoften amount="92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01172" y="5917442"/>
            <a:ext cx="454342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5" name="Content Placeholder 4"/>
          <p:cNvSpPr>
            <a:spLocks noGrp="1"/>
          </p:cNvSpPr>
          <p:nvPr>
            <p:ph idx="1"/>
          </p:nvPr>
        </p:nvSpPr>
        <p:spPr/>
        <p:txBody>
          <a:bodyPr>
            <a:normAutofit fontScale="92500" lnSpcReduction="20000"/>
          </a:bodyPr>
          <a:lstStyle/>
          <a:p>
            <a:r>
              <a:rPr lang="en-US" sz="2600" dirty="0"/>
              <a:t>Addresses provider inquiries and/or complaints as it relates to Managed Care Organization (MCO) contracting, credentialing, reimbursement, authorizations and appeals, and conducts complaint resolution tracking/reporting </a:t>
            </a:r>
          </a:p>
          <a:p>
            <a:endParaRPr lang="en-US" sz="2600" dirty="0"/>
          </a:p>
          <a:p>
            <a:r>
              <a:rPr lang="en-US" sz="2600" dirty="0"/>
              <a:t>Provides education and outreach for MCO contracting, credentialing, claims submission, authorization, appeals process, eligibility verification, TPL, MLTSS transition and other Medicaid program changes </a:t>
            </a:r>
          </a:p>
          <a:p>
            <a:pPr marL="0" indent="0">
              <a:buNone/>
            </a:pPr>
            <a:endParaRPr lang="en-US" sz="2600" dirty="0"/>
          </a:p>
          <a:p>
            <a:r>
              <a:rPr lang="en-US" sz="2600" dirty="0"/>
              <a:t>Addresses stakeholder inquiries related to the network credentialing process, network access, and payment compliance. </a:t>
            </a:r>
          </a:p>
          <a:p>
            <a:endParaRPr lang="en-US" dirty="0"/>
          </a:p>
          <a:p>
            <a:endParaRPr lang="en-US" dirty="0"/>
          </a:p>
        </p:txBody>
      </p:sp>
    </p:spTree>
    <p:extLst>
      <p:ext uri="{BB962C8B-B14F-4D97-AF65-F5344CB8AC3E}">
        <p14:creationId xmlns:p14="http://schemas.microsoft.com/office/powerpoint/2010/main" val="2672916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673" y="1295400"/>
            <a:ext cx="8458200" cy="4064758"/>
          </a:xfrm>
        </p:spPr>
        <p:txBody>
          <a:bodyPr>
            <a:normAutofit/>
          </a:bodyPr>
          <a:lstStyle/>
          <a:p>
            <a:pPr lvl="0"/>
            <a:endParaRPr lang="en-US" sz="2400" dirty="0"/>
          </a:p>
          <a:p>
            <a:pPr lvl="0"/>
            <a:r>
              <a:rPr lang="en-US" sz="2400" dirty="0"/>
              <a:t>creating an annual provider manual and preparing updates as necessary;</a:t>
            </a:r>
          </a:p>
          <a:p>
            <a:pPr lvl="0"/>
            <a:r>
              <a:rPr lang="en-US" sz="2400" dirty="0"/>
              <a:t>offering provider education and outreach, and </a:t>
            </a:r>
          </a:p>
          <a:p>
            <a:pPr lvl="0"/>
            <a:r>
              <a:rPr lang="en-US" sz="2400" dirty="0"/>
              <a:t>provide a call center for claims troubleshooting for providers</a:t>
            </a:r>
          </a:p>
          <a:p>
            <a:pPr lvl="0"/>
            <a:r>
              <a:rPr lang="en-US" sz="2400" dirty="0"/>
              <a:t>establish process for claims and utilization appeals</a:t>
            </a:r>
          </a:p>
          <a:p>
            <a:pPr lvl="0"/>
            <a:r>
              <a:rPr lang="en-US" sz="2400" dirty="0"/>
              <a:t>assign Provider representative or contact to address Provider contract </a:t>
            </a:r>
          </a:p>
          <a:p>
            <a:pPr lvl="0"/>
            <a:endParaRPr lang="en-US" sz="2400" dirty="0"/>
          </a:p>
        </p:txBody>
      </p:sp>
      <p:sp>
        <p:nvSpPr>
          <p:cNvPr id="4" name="Slide Number Placeholder 3"/>
          <p:cNvSpPr>
            <a:spLocks noGrp="1"/>
          </p:cNvSpPr>
          <p:nvPr>
            <p:ph type="sldNum" sz="quarter" idx="12"/>
          </p:nvPr>
        </p:nvSpPr>
        <p:spPr>
          <a:xfrm>
            <a:off x="6858000" y="6284154"/>
            <a:ext cx="2133600" cy="365125"/>
          </a:xfrm>
        </p:spPr>
        <p:txBody>
          <a:bodyPr/>
          <a:lstStyle/>
          <a:p>
            <a:fld id="{383316F4-B26D-46C0-99BD-BAB3549BE801}" type="slidenum">
              <a:rPr lang="en-US" smtClean="0">
                <a:solidFill>
                  <a:prstClr val="black">
                    <a:tint val="75000"/>
                  </a:prstClr>
                </a:solidFill>
              </a:rPr>
              <a:pPr/>
              <a:t>4</a:t>
            </a:fld>
            <a:endParaRPr lang="en-US" dirty="0">
              <a:solidFill>
                <a:prstClr val="black">
                  <a:tint val="75000"/>
                </a:prstClr>
              </a:solidFill>
            </a:endParaRPr>
          </a:p>
        </p:txBody>
      </p:sp>
      <p:pic>
        <p:nvPicPr>
          <p:cNvPr id="5" name="Picture 4"/>
          <p:cNvPicPr>
            <a:picLocks noChangeAspect="1" noChangeArrowheads="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sharpenSoften amount="92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01172" y="5917442"/>
            <a:ext cx="454342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7" name="Title 1"/>
          <p:cNvSpPr>
            <a:spLocks noGrp="1"/>
          </p:cNvSpPr>
          <p:nvPr>
            <p:ph type="title"/>
          </p:nvPr>
        </p:nvSpPr>
        <p:spPr>
          <a:xfrm>
            <a:off x="457200" y="304800"/>
            <a:ext cx="8229600" cy="1066800"/>
          </a:xfrm>
          <a:solidFill>
            <a:srgbClr val="F0DC82"/>
          </a:solidFill>
        </p:spPr>
        <p:txBody>
          <a:bodyPr>
            <a:noAutofit/>
          </a:bodyPr>
          <a:lstStyle/>
          <a:p>
            <a:r>
              <a:rPr lang="en-US" sz="3200" b="1" dirty="0">
                <a:solidFill>
                  <a:srgbClr val="105594"/>
                </a:solidFill>
                <a:latin typeface="Calibri" panose="020F0502020204030204" pitchFamily="34" charset="0"/>
                <a:cs typeface="Calibri" panose="020F0502020204030204" pitchFamily="34" charset="0"/>
              </a:rPr>
              <a:t>Managed Care Organization </a:t>
            </a:r>
            <a:br>
              <a:rPr lang="en-US" sz="3200" b="1" dirty="0">
                <a:solidFill>
                  <a:srgbClr val="105594"/>
                </a:solidFill>
                <a:latin typeface="Calibri" panose="020F0502020204030204" pitchFamily="34" charset="0"/>
                <a:cs typeface="Calibri" panose="020F0502020204030204" pitchFamily="34" charset="0"/>
              </a:rPr>
            </a:br>
            <a:r>
              <a:rPr lang="en-US" sz="3200" b="1" dirty="0">
                <a:solidFill>
                  <a:srgbClr val="105594"/>
                </a:solidFill>
                <a:latin typeface="Calibri" panose="020F0502020204030204" pitchFamily="34" charset="0"/>
                <a:cs typeface="Calibri" panose="020F0502020204030204" pitchFamily="34" charset="0"/>
              </a:rPr>
              <a:t>Provider Relations Unit Requirements</a:t>
            </a:r>
          </a:p>
        </p:txBody>
      </p:sp>
    </p:spTree>
    <p:extLst>
      <p:ext uri="{BB962C8B-B14F-4D97-AF65-F5344CB8AC3E}">
        <p14:creationId xmlns:p14="http://schemas.microsoft.com/office/powerpoint/2010/main" val="140889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2"/>
          <p:cNvSpPr>
            <a:spLocks noGrp="1"/>
          </p:cNvSpPr>
          <p:nvPr>
            <p:ph type="sldNum" sz="quarter" idx="12"/>
          </p:nvPr>
        </p:nvSpPr>
        <p:spPr bwMode="auto">
          <a:xfrm>
            <a:off x="6640158" y="594360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4F57165-1962-4654-9695-186CF6D2994B}" type="slidenum">
              <a:rPr lang="en-US" smtClean="0">
                <a:solidFill>
                  <a:srgbClr val="898989"/>
                </a:solidFill>
              </a:rPr>
              <a:pPr fontAlgn="base">
                <a:spcBef>
                  <a:spcPct val="0"/>
                </a:spcBef>
                <a:spcAft>
                  <a:spcPct val="0"/>
                </a:spcAft>
                <a:defRPr/>
              </a:pPr>
              <a:t>5</a:t>
            </a:fld>
            <a:endParaRPr lang="en-US" dirty="0">
              <a:solidFill>
                <a:srgbClr val="898989"/>
              </a:solidFill>
            </a:endParaRPr>
          </a:p>
        </p:txBody>
      </p:sp>
      <p:sp>
        <p:nvSpPr>
          <p:cNvPr id="3" name="Rectangle 2"/>
          <p:cNvSpPr/>
          <p:nvPr/>
        </p:nvSpPr>
        <p:spPr>
          <a:xfrm>
            <a:off x="388790" y="1447800"/>
            <a:ext cx="8221810" cy="3046988"/>
          </a:xfrm>
          <a:prstGeom prst="rect">
            <a:avLst/>
          </a:prstGeom>
        </p:spPr>
        <p:txBody>
          <a:bodyPr wrap="square">
            <a:spAutoFit/>
          </a:bodyPr>
          <a:lstStyle/>
          <a:p>
            <a:pPr marL="342900" indent="-342900" algn="just" fontAlgn="base">
              <a:spcBef>
                <a:spcPct val="0"/>
              </a:spcBef>
              <a:spcAft>
                <a:spcPct val="0"/>
              </a:spcAft>
              <a:buFont typeface="Arial" panose="020B0604020202020204" pitchFamily="34" charset="0"/>
              <a:buChar char="•"/>
            </a:pPr>
            <a:r>
              <a:rPr lang="en-US" sz="2400" dirty="0">
                <a:solidFill>
                  <a:prstClr val="black"/>
                </a:solidFill>
                <a:cs typeface="Arial" charset="0"/>
              </a:rPr>
              <a:t>Establish network of providers to serve needs of enrolled members</a:t>
            </a:r>
          </a:p>
          <a:p>
            <a:pPr marL="342900" indent="-342900" algn="just" fontAlgn="base">
              <a:spcBef>
                <a:spcPct val="0"/>
              </a:spcBef>
              <a:spcAft>
                <a:spcPct val="0"/>
              </a:spcAft>
              <a:buFont typeface="Arial" panose="020B0604020202020204" pitchFamily="34" charset="0"/>
              <a:buChar char="•"/>
            </a:pPr>
            <a:endParaRPr lang="en-US" sz="2400" dirty="0">
              <a:solidFill>
                <a:prstClr val="black"/>
              </a:solidFill>
              <a:cs typeface="Arial" charset="0"/>
            </a:endParaRPr>
          </a:p>
          <a:p>
            <a:pPr marL="342900" indent="-342900" algn="just" fontAlgn="base">
              <a:spcBef>
                <a:spcPct val="0"/>
              </a:spcBef>
              <a:spcAft>
                <a:spcPct val="0"/>
              </a:spcAft>
              <a:buFont typeface="Arial" panose="020B0604020202020204" pitchFamily="34" charset="0"/>
              <a:buChar char="•"/>
            </a:pPr>
            <a:r>
              <a:rPr lang="en-US" sz="2400" dirty="0">
                <a:solidFill>
                  <a:prstClr val="black"/>
                </a:solidFill>
                <a:cs typeface="Arial" charset="0"/>
              </a:rPr>
              <a:t>Certify that provider network meets standards of the MCO contract</a:t>
            </a:r>
          </a:p>
          <a:p>
            <a:pPr marL="342900" indent="-342900" algn="just" fontAlgn="base">
              <a:spcBef>
                <a:spcPct val="0"/>
              </a:spcBef>
              <a:spcAft>
                <a:spcPct val="0"/>
              </a:spcAft>
              <a:buFont typeface="Arial" panose="020B0604020202020204" pitchFamily="34" charset="0"/>
              <a:buChar char="•"/>
            </a:pPr>
            <a:endParaRPr lang="en-US" sz="2400" dirty="0">
              <a:solidFill>
                <a:prstClr val="black"/>
              </a:solidFill>
              <a:cs typeface="Arial" charset="0"/>
            </a:endParaRPr>
          </a:p>
          <a:p>
            <a:pPr marL="342900" indent="-342900" algn="just" fontAlgn="base">
              <a:spcBef>
                <a:spcPct val="0"/>
              </a:spcBef>
              <a:spcAft>
                <a:spcPct val="0"/>
              </a:spcAft>
              <a:buFont typeface="Arial" panose="020B0604020202020204" pitchFamily="34" charset="0"/>
              <a:buChar char="•"/>
            </a:pPr>
            <a:r>
              <a:rPr lang="en-US" sz="2400" dirty="0">
                <a:solidFill>
                  <a:prstClr val="black"/>
                </a:solidFill>
                <a:cs typeface="Arial" charset="0"/>
              </a:rPr>
              <a:t>Establish network of MLTSS service providers, which plans are currently doing </a:t>
            </a:r>
          </a:p>
        </p:txBody>
      </p:sp>
      <p:sp>
        <p:nvSpPr>
          <p:cNvPr id="6" name="Title 1"/>
          <p:cNvSpPr txBox="1">
            <a:spLocks/>
          </p:cNvSpPr>
          <p:nvPr/>
        </p:nvSpPr>
        <p:spPr>
          <a:xfrm>
            <a:off x="388790" y="332489"/>
            <a:ext cx="8384968" cy="1066800"/>
          </a:xfrm>
          <a:prstGeom prst="rect">
            <a:avLst/>
          </a:prstGeom>
          <a:solidFill>
            <a:srgbClr val="F0DC82"/>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105594"/>
                </a:solidFill>
                <a:latin typeface="Constantia" panose="02030602050306030303" pitchFamily="18" charset="0"/>
              </a:rPr>
              <a:t>Managed Care Organization </a:t>
            </a:r>
          </a:p>
          <a:p>
            <a:r>
              <a:rPr lang="en-US" sz="3200" b="1" dirty="0">
                <a:solidFill>
                  <a:srgbClr val="105594"/>
                </a:solidFill>
                <a:latin typeface="Constantia" panose="02030602050306030303" pitchFamily="18" charset="0"/>
              </a:rPr>
              <a:t>Network Requirements</a:t>
            </a:r>
            <a:endParaRPr lang="en-US" sz="3200" b="1" dirty="0">
              <a:solidFill>
                <a:srgbClr val="105594"/>
              </a:solidFill>
            </a:endParaRPr>
          </a:p>
        </p:txBody>
      </p:sp>
    </p:spTree>
    <p:extLst>
      <p:ext uri="{BB962C8B-B14F-4D97-AF65-F5344CB8AC3E}">
        <p14:creationId xmlns:p14="http://schemas.microsoft.com/office/powerpoint/2010/main" val="3972390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0DC82"/>
          </a:solidFill>
        </p:spPr>
        <p:txBody>
          <a:bodyPr>
            <a:normAutofit/>
          </a:bodyPr>
          <a:lstStyle/>
          <a:p>
            <a:r>
              <a:rPr lang="en-US" sz="3200" b="1" dirty="0">
                <a:solidFill>
                  <a:srgbClr val="105594"/>
                </a:solidFill>
                <a:latin typeface="Constantia" panose="02030602050306030303" pitchFamily="18" charset="0"/>
              </a:rPr>
              <a:t>Managed Care Organization </a:t>
            </a:r>
            <a:br>
              <a:rPr lang="en-US" sz="3200" b="1" dirty="0">
                <a:solidFill>
                  <a:srgbClr val="105594"/>
                </a:solidFill>
                <a:latin typeface="Constantia" panose="02030602050306030303" pitchFamily="18" charset="0"/>
              </a:rPr>
            </a:br>
            <a:r>
              <a:rPr lang="en-US" sz="3200" b="1" dirty="0">
                <a:solidFill>
                  <a:srgbClr val="105594"/>
                </a:solidFill>
                <a:latin typeface="Constantia" panose="02030602050306030303" pitchFamily="18" charset="0"/>
              </a:rPr>
              <a:t>Claim Submission Requirements </a:t>
            </a:r>
          </a:p>
        </p:txBody>
      </p:sp>
      <p:sp>
        <p:nvSpPr>
          <p:cNvPr id="3" name="Content Placeholder 2"/>
          <p:cNvSpPr>
            <a:spLocks noGrp="1"/>
          </p:cNvSpPr>
          <p:nvPr>
            <p:ph idx="1"/>
          </p:nvPr>
        </p:nvSpPr>
        <p:spPr>
          <a:xfrm>
            <a:off x="533400" y="1676400"/>
            <a:ext cx="8229600" cy="4317242"/>
          </a:xfrm>
        </p:spPr>
        <p:txBody>
          <a:bodyPr>
            <a:normAutofit/>
          </a:bodyPr>
          <a:lstStyle/>
          <a:p>
            <a:pPr lvl="0" fontAlgn="base"/>
            <a:r>
              <a:rPr lang="en-US" sz="2600" dirty="0"/>
              <a:t>Capture and adjudicate all claims submitted by providers </a:t>
            </a:r>
          </a:p>
          <a:p>
            <a:pPr lvl="0" fontAlgn="base"/>
            <a:endParaRPr lang="en-US" sz="1000" dirty="0"/>
          </a:p>
          <a:p>
            <a:pPr lvl="0" fontAlgn="base"/>
            <a:r>
              <a:rPr lang="en-US" sz="2600" dirty="0"/>
              <a:t>Support NJs NJ Family Care’s encounter data reporting requirements</a:t>
            </a:r>
          </a:p>
          <a:p>
            <a:pPr lvl="0" fontAlgn="base"/>
            <a:endParaRPr lang="en-US" sz="1000" dirty="0"/>
          </a:p>
          <a:p>
            <a:pPr lvl="0" fontAlgn="base"/>
            <a:r>
              <a:rPr lang="en-US" sz="2600" dirty="0"/>
              <a:t>Comply with "Health Claims Authorization, Processing and Payment Act“ (HCAPPA) for all Medical Services</a:t>
            </a:r>
          </a:p>
          <a:p>
            <a:pPr lvl="0" fontAlgn="base"/>
            <a:endParaRPr lang="en-US" sz="1000" dirty="0"/>
          </a:p>
          <a:p>
            <a:pPr lvl="0" fontAlgn="base"/>
            <a:r>
              <a:rPr lang="en-US" sz="2600" dirty="0"/>
              <a:t>Ensure Coordination of Benefits (exhaust all other sources of payment before NJ Family Care pays)</a:t>
            </a:r>
          </a:p>
        </p:txBody>
      </p:sp>
      <p:sp>
        <p:nvSpPr>
          <p:cNvPr id="4" name="Slide Number Placeholder 3"/>
          <p:cNvSpPr>
            <a:spLocks noGrp="1"/>
          </p:cNvSpPr>
          <p:nvPr>
            <p:ph type="sldNum" sz="quarter" idx="12"/>
          </p:nvPr>
        </p:nvSpPr>
        <p:spPr>
          <a:xfrm>
            <a:off x="6781800" y="6284154"/>
            <a:ext cx="2133600" cy="365125"/>
          </a:xfrm>
        </p:spPr>
        <p:txBody>
          <a:bodyPr/>
          <a:lstStyle/>
          <a:p>
            <a:fld id="{383316F4-B26D-46C0-99BD-BAB3549BE801}" type="slidenum">
              <a:rPr lang="en-US" smtClean="0">
                <a:solidFill>
                  <a:prstClr val="black">
                    <a:tint val="75000"/>
                  </a:prstClr>
                </a:solidFill>
              </a:rPr>
              <a:pPr/>
              <a:t>6</a:t>
            </a:fld>
            <a:endParaRPr lang="en-US">
              <a:solidFill>
                <a:prstClr val="black">
                  <a:tint val="75000"/>
                </a:prstClr>
              </a:solidFill>
            </a:endParaRPr>
          </a:p>
        </p:txBody>
      </p:sp>
      <p:sp>
        <p:nvSpPr>
          <p:cNvPr id="5" name="Footer Placeholder 1"/>
          <p:cNvSpPr txBox="1">
            <a:spLocks/>
          </p:cNvSpPr>
          <p:nvPr/>
        </p:nvSpPr>
        <p:spPr>
          <a:xfrm>
            <a:off x="4953000" y="6164963"/>
            <a:ext cx="2895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pic>
        <p:nvPicPr>
          <p:cNvPr id="7" name="Picture 4"/>
          <p:cNvPicPr>
            <a:picLocks noChangeAspect="1" noChangeArrowheads="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sharpenSoften amount="92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01172" y="5917442"/>
            <a:ext cx="454342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Tree>
    <p:extLst>
      <p:ext uri="{BB962C8B-B14F-4D97-AF65-F5344CB8AC3E}">
        <p14:creationId xmlns:p14="http://schemas.microsoft.com/office/powerpoint/2010/main" val="175913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0DC82"/>
          </a:solidFill>
        </p:spPr>
        <p:txBody>
          <a:bodyPr>
            <a:normAutofit/>
          </a:bodyPr>
          <a:lstStyle/>
          <a:p>
            <a:pPr lvl="0"/>
            <a:r>
              <a:rPr lang="en-US" sz="3200" b="1" dirty="0">
                <a:solidFill>
                  <a:srgbClr val="105594"/>
                </a:solidFill>
                <a:latin typeface="Constantia" panose="02030602050306030303" pitchFamily="18" charset="0"/>
              </a:rPr>
              <a:t>Prior Authorization Parameters  </a:t>
            </a:r>
          </a:p>
        </p:txBody>
      </p:sp>
      <p:sp>
        <p:nvSpPr>
          <p:cNvPr id="3" name="Content Placeholder 2"/>
          <p:cNvSpPr>
            <a:spLocks noGrp="1"/>
          </p:cNvSpPr>
          <p:nvPr>
            <p:ph idx="1"/>
          </p:nvPr>
        </p:nvSpPr>
        <p:spPr>
          <a:xfrm>
            <a:off x="533400" y="1602328"/>
            <a:ext cx="8229600" cy="4242356"/>
          </a:xfrm>
        </p:spPr>
        <p:txBody>
          <a:bodyPr>
            <a:normAutofit/>
          </a:bodyPr>
          <a:lstStyle/>
          <a:p>
            <a:pPr marL="0" indent="0">
              <a:buNone/>
            </a:pPr>
            <a:r>
              <a:rPr lang="en-US" sz="2600" dirty="0"/>
              <a:t>Prior authorization decisions for non-emergency services shall be made within 14 calendar days</a:t>
            </a:r>
          </a:p>
          <a:p>
            <a:pPr marL="0" indent="0">
              <a:buNone/>
            </a:pPr>
            <a:endParaRPr lang="en-US" sz="2600" dirty="0"/>
          </a:p>
          <a:p>
            <a:pPr marL="0" indent="0">
              <a:buNone/>
            </a:pPr>
            <a:r>
              <a:rPr lang="en-US" sz="2600" dirty="0"/>
              <a:t>Prior authorization denials and limitations must be provided in writing in accordance with the Health Claims Authorization Processing and Payment Act, P.L. 2005, c.352. </a:t>
            </a:r>
          </a:p>
          <a:p>
            <a:pPr marL="0" indent="0">
              <a:buNone/>
            </a:pPr>
            <a:endParaRPr lang="en-US" sz="2600" dirty="0"/>
          </a:p>
          <a:p>
            <a:pPr marL="0" indent="0">
              <a:buNone/>
            </a:pPr>
            <a:r>
              <a:rPr lang="en-US" sz="2600" dirty="0"/>
              <a:t>Source: Health Claims Authorization Processing and Payment Act, P.L. 2005, c.352. </a:t>
            </a:r>
          </a:p>
          <a:p>
            <a:pPr marL="0" indent="0">
              <a:buNone/>
            </a:pPr>
            <a:endParaRPr lang="en-US" dirty="0"/>
          </a:p>
        </p:txBody>
      </p:sp>
      <p:sp>
        <p:nvSpPr>
          <p:cNvPr id="4" name="Slide Number Placeholder 3"/>
          <p:cNvSpPr>
            <a:spLocks noGrp="1"/>
          </p:cNvSpPr>
          <p:nvPr>
            <p:ph type="sldNum" sz="quarter" idx="12"/>
          </p:nvPr>
        </p:nvSpPr>
        <p:spPr>
          <a:xfrm>
            <a:off x="6770470" y="6282308"/>
            <a:ext cx="2133600" cy="365125"/>
          </a:xfrm>
        </p:spPr>
        <p:txBody>
          <a:bodyPr/>
          <a:lstStyle/>
          <a:p>
            <a:fld id="{383316F4-B26D-46C0-99BD-BAB3549BE801}" type="slidenum">
              <a:rPr lang="en-US" smtClean="0"/>
              <a:t>7</a:t>
            </a:fld>
            <a:endParaRPr lang="en-US" dirty="0"/>
          </a:p>
        </p:txBody>
      </p:sp>
      <p:pic>
        <p:nvPicPr>
          <p:cNvPr id="6" name="Picture 4"/>
          <p:cNvPicPr>
            <a:picLocks noChangeAspect="1" noChangeArrowheads="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sharpenSoften amount="92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01172" y="5917442"/>
            <a:ext cx="454342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Tree>
    <p:extLst>
      <p:ext uri="{BB962C8B-B14F-4D97-AF65-F5344CB8AC3E}">
        <p14:creationId xmlns:p14="http://schemas.microsoft.com/office/powerpoint/2010/main" val="1095093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0DC82"/>
          </a:solidFill>
        </p:spPr>
        <p:txBody>
          <a:bodyPr>
            <a:normAutofit/>
          </a:bodyPr>
          <a:lstStyle/>
          <a:p>
            <a:r>
              <a:rPr lang="en-US" sz="3200" b="1" dirty="0">
                <a:solidFill>
                  <a:srgbClr val="105594"/>
                </a:solidFill>
                <a:latin typeface="Constantia" panose="02030602050306030303" pitchFamily="18" charset="0"/>
              </a:rPr>
              <a:t>Claim Submission Requirements</a:t>
            </a:r>
          </a:p>
        </p:txBody>
      </p:sp>
      <p:sp>
        <p:nvSpPr>
          <p:cNvPr id="3" name="Content Placeholder 2"/>
          <p:cNvSpPr>
            <a:spLocks noGrp="1"/>
          </p:cNvSpPr>
          <p:nvPr>
            <p:ph idx="1"/>
          </p:nvPr>
        </p:nvSpPr>
        <p:spPr>
          <a:xfrm>
            <a:off x="685800" y="1676400"/>
            <a:ext cx="7823579" cy="3962400"/>
          </a:xfrm>
        </p:spPr>
        <p:txBody>
          <a:bodyPr>
            <a:normAutofit/>
          </a:bodyPr>
          <a:lstStyle/>
          <a:p>
            <a:endParaRPr lang="en-US" sz="2000" dirty="0"/>
          </a:p>
          <a:p>
            <a:r>
              <a:rPr lang="en-US" sz="2600" dirty="0"/>
              <a:t>MCO claims are considered timely when submitted by providers within 180 days of the date of service  as per (HCAPPA) P.L. 2005, c.352</a:t>
            </a:r>
          </a:p>
          <a:p>
            <a:pPr lvl="0"/>
            <a:endParaRPr lang="en-US" dirty="0"/>
          </a:p>
          <a:p>
            <a:pPr marL="0" lvl="0" indent="0">
              <a:buNone/>
            </a:pPr>
            <a:endParaRPr lang="en-US" dirty="0"/>
          </a:p>
        </p:txBody>
      </p:sp>
      <p:sp>
        <p:nvSpPr>
          <p:cNvPr id="4" name="Slide Number Placeholder 3"/>
          <p:cNvSpPr>
            <a:spLocks noGrp="1"/>
          </p:cNvSpPr>
          <p:nvPr>
            <p:ph type="sldNum" sz="quarter" idx="12"/>
          </p:nvPr>
        </p:nvSpPr>
        <p:spPr>
          <a:xfrm>
            <a:off x="6781800" y="6284154"/>
            <a:ext cx="2133600" cy="365125"/>
          </a:xfrm>
        </p:spPr>
        <p:txBody>
          <a:bodyPr/>
          <a:lstStyle/>
          <a:p>
            <a:fld id="{383316F4-B26D-46C0-99BD-BAB3549BE801}" type="slidenum">
              <a:rPr lang="en-US" smtClean="0">
                <a:solidFill>
                  <a:prstClr val="black">
                    <a:tint val="75000"/>
                  </a:prstClr>
                </a:solidFill>
              </a:rPr>
              <a:pPr/>
              <a:t>8</a:t>
            </a:fld>
            <a:endParaRPr lang="en-US" dirty="0">
              <a:solidFill>
                <a:prstClr val="black">
                  <a:tint val="75000"/>
                </a:prstClr>
              </a:solidFill>
            </a:endParaRPr>
          </a:p>
        </p:txBody>
      </p:sp>
      <p:sp>
        <p:nvSpPr>
          <p:cNvPr id="5" name="Footer Placeholder 1"/>
          <p:cNvSpPr txBox="1">
            <a:spLocks/>
          </p:cNvSpPr>
          <p:nvPr/>
        </p:nvSpPr>
        <p:spPr>
          <a:xfrm>
            <a:off x="4953000" y="6164963"/>
            <a:ext cx="2895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pic>
        <p:nvPicPr>
          <p:cNvPr id="7" name="Picture 4"/>
          <p:cNvPicPr>
            <a:picLocks noChangeAspect="1" noChangeArrowheads="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sharpenSoften amount="92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01172" y="5917442"/>
            <a:ext cx="454342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Tree>
    <p:extLst>
      <p:ext uri="{BB962C8B-B14F-4D97-AF65-F5344CB8AC3E}">
        <p14:creationId xmlns:p14="http://schemas.microsoft.com/office/powerpoint/2010/main" val="4133620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0DC82"/>
          </a:solidFill>
        </p:spPr>
        <p:txBody>
          <a:bodyPr>
            <a:normAutofit/>
          </a:bodyPr>
          <a:lstStyle/>
          <a:p>
            <a:r>
              <a:rPr lang="en-US" sz="3200" b="1" dirty="0">
                <a:solidFill>
                  <a:srgbClr val="105594"/>
                </a:solidFill>
                <a:latin typeface="Constantia" panose="02030602050306030303" pitchFamily="18" charset="0"/>
              </a:rPr>
              <a:t>Claim Submission Requirements </a:t>
            </a:r>
            <a:br>
              <a:rPr lang="en-US" sz="3200" b="1" dirty="0">
                <a:solidFill>
                  <a:srgbClr val="105594"/>
                </a:solidFill>
                <a:latin typeface="Constantia" panose="02030602050306030303" pitchFamily="18" charset="0"/>
              </a:rPr>
            </a:br>
            <a:r>
              <a:rPr lang="en-US" sz="3200" b="1" dirty="0">
                <a:solidFill>
                  <a:srgbClr val="105594"/>
                </a:solidFill>
                <a:latin typeface="Constantia" panose="02030602050306030303" pitchFamily="18" charset="0"/>
              </a:rPr>
              <a:t>with Explanation of Benefits</a:t>
            </a:r>
          </a:p>
        </p:txBody>
      </p:sp>
      <p:sp>
        <p:nvSpPr>
          <p:cNvPr id="3" name="Content Placeholder 2"/>
          <p:cNvSpPr>
            <a:spLocks noGrp="1"/>
          </p:cNvSpPr>
          <p:nvPr>
            <p:ph idx="1"/>
          </p:nvPr>
        </p:nvSpPr>
        <p:spPr>
          <a:xfrm>
            <a:off x="838200" y="1905000"/>
            <a:ext cx="7620000" cy="3747004"/>
          </a:xfrm>
        </p:spPr>
        <p:txBody>
          <a:bodyPr>
            <a:normAutofit/>
          </a:bodyPr>
          <a:lstStyle/>
          <a:p>
            <a:r>
              <a:rPr lang="en-US" sz="2800" i="1" dirty="0"/>
              <a:t>Providers are to submit Coordination of Benefits (COB) claims within 60 days from the date of primary insurer’s Explanation of Benefits (EOB) or 180 days from the dates of service, whichever is later.</a:t>
            </a:r>
            <a:endParaRPr lang="en-US" sz="2800" dirty="0"/>
          </a:p>
        </p:txBody>
      </p:sp>
      <p:pic>
        <p:nvPicPr>
          <p:cNvPr id="5" name="Picture 4"/>
          <p:cNvPicPr>
            <a:picLocks noChangeAspect="1" noChangeArrowheads="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sharpenSoften amount="92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01172" y="5917442"/>
            <a:ext cx="454342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7" name="Slide Number Placeholder 3"/>
          <p:cNvSpPr>
            <a:spLocks noGrp="1"/>
          </p:cNvSpPr>
          <p:nvPr>
            <p:ph type="sldNum" sz="quarter" idx="12"/>
          </p:nvPr>
        </p:nvSpPr>
        <p:spPr>
          <a:xfrm>
            <a:off x="6858000" y="6284153"/>
            <a:ext cx="2133600" cy="365125"/>
          </a:xfrm>
        </p:spPr>
        <p:txBody>
          <a:bodyPr/>
          <a:lstStyle/>
          <a:p>
            <a:fld id="{383316F4-B26D-46C0-99BD-BAB3549BE801}"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91707145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451F9545219D41AE248613197593D7" ma:contentTypeVersion="1" ma:contentTypeDescription="Create a new document." ma:contentTypeScope="" ma:versionID="cba55902c3d744139b5b54703c42c911">
  <xsd:schema xmlns:xsd="http://www.w3.org/2001/XMLSchema" xmlns:p="http://schemas.microsoft.com/office/2006/metadata/properties" xmlns:ns2="eac97b02-89d9-4177-9835-19d07b311df5" targetNamespace="http://schemas.microsoft.com/office/2006/metadata/properties" ma:root="true" ma:fieldsID="b47987b299f299a21943f8949bf8598f" ns2:_="">
    <xsd:import namespace="eac97b02-89d9-4177-9835-19d07b311df5"/>
    <xsd:element name="properties">
      <xsd:complexType>
        <xsd:sequence>
          <xsd:element name="documentManagement">
            <xsd:complexType>
              <xsd:all>
                <xsd:element ref="ns2:Document_x0020_Type" minOccurs="0"/>
              </xsd:all>
            </xsd:complexType>
          </xsd:element>
        </xsd:sequence>
      </xsd:complexType>
    </xsd:element>
  </xsd:schema>
  <xsd:schema xmlns:xsd="http://www.w3.org/2001/XMLSchema" xmlns:dms="http://schemas.microsoft.com/office/2006/documentManagement/types" targetNamespace="eac97b02-89d9-4177-9835-19d07b311df5" elementFormDefault="qualified">
    <xsd:import namespace="http://schemas.microsoft.com/office/2006/documentManagement/types"/>
    <xsd:element name="Document_x0020_Type" ma:index="8" nillable="true" ma:displayName="Document Type" ma:format="Dropdown" ma:internalName="Document_x0020_Type">
      <xsd:simpleType>
        <xsd:restriction base="dms:Choice">
          <xsd:enumeration value="PowerPoints"/>
          <xsd:enumeration value="Letters"/>
          <xsd:enumeration value="FAQs"/>
          <xsd:enumeration value="Collateral Materials"/>
          <xsd:enumeration value="Provider"/>
          <xsd:enumeration value="Consum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ocument_x0020_Type xmlns="eac97b02-89d9-4177-9835-19d07b311df5">PowerPoints</Document_x0020_Type>
  </documentManagement>
</p:properties>
</file>

<file path=customXml/itemProps1.xml><?xml version="1.0" encoding="utf-8"?>
<ds:datastoreItem xmlns:ds="http://schemas.openxmlformats.org/officeDocument/2006/customXml" ds:itemID="{237C2652-ABB7-4A89-8ACB-764A163FD4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c97b02-89d9-4177-9835-19d07b311df5"/>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8B26D4D-4FA3-4173-8F62-26E3143607C3}">
  <ds:schemaRefs>
    <ds:schemaRef ds:uri="http://schemas.microsoft.com/sharepoint/v3/contenttype/forms"/>
  </ds:schemaRefs>
</ds:datastoreItem>
</file>

<file path=customXml/itemProps3.xml><?xml version="1.0" encoding="utf-8"?>
<ds:datastoreItem xmlns:ds="http://schemas.openxmlformats.org/officeDocument/2006/customXml" ds:itemID="{48F2E73A-CFA0-490C-A110-6E47C992AD2B}">
  <ds:schemaRefs>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eac97b02-89d9-4177-9835-19d07b311df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4916</TotalTime>
  <Words>1179</Words>
  <Application>Microsoft Office PowerPoint</Application>
  <PresentationFormat>On-screen Show (4:3)</PresentationFormat>
  <Paragraphs>130</Paragraphs>
  <Slides>16</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Century Gothic</vt:lpstr>
      <vt:lpstr>Constantia</vt:lpstr>
      <vt:lpstr>blank</vt:lpstr>
      <vt:lpstr>Custom Design</vt:lpstr>
      <vt:lpstr>          Managed Provider Relations Overview     Geralyn D. Molinari  Director, Managed Provider Relations Unit Office of Managed Health Care Division of Medical Assistance and Health Services Department of Human Services June 2018  </vt:lpstr>
      <vt:lpstr>Presentation Topics</vt:lpstr>
      <vt:lpstr>Overview Managed Provider Relations </vt:lpstr>
      <vt:lpstr>Managed Care Organization  Provider Relations Unit Requirements</vt:lpstr>
      <vt:lpstr>PowerPoint Presentation</vt:lpstr>
      <vt:lpstr>Managed Care Organization  Claim Submission Requirements </vt:lpstr>
      <vt:lpstr>Prior Authorization Parameters  </vt:lpstr>
      <vt:lpstr>Claim Submission Requirements</vt:lpstr>
      <vt:lpstr>Claim Submission Requirements  with Explanation of Benefits</vt:lpstr>
      <vt:lpstr>Claim Denials</vt:lpstr>
      <vt:lpstr>PowerPoint Presentation</vt:lpstr>
      <vt:lpstr>Continuity of Care</vt:lpstr>
      <vt:lpstr>PowerPoint Presentation</vt:lpstr>
      <vt:lpstr>  </vt:lpstr>
      <vt:lpstr>  </vt:lpstr>
      <vt:lpstr>Access</vt:lpstr>
    </vt:vector>
  </TitlesOfParts>
  <Company>NJ Department of Human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Dubin</dc:creator>
  <cp:lastModifiedBy>Sarah Miller</cp:lastModifiedBy>
  <cp:revision>211</cp:revision>
  <cp:lastPrinted>2017-05-30T16:22:23Z</cp:lastPrinted>
  <dcterms:created xsi:type="dcterms:W3CDTF">2014-01-28T00:37:55Z</dcterms:created>
  <dcterms:modified xsi:type="dcterms:W3CDTF">2022-07-18T18:42:47Z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0x010100A4451F9545219D41AE248613197593D7</vt:lpwstr>
  </property>
</Properties>
</file>