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28" r:id="rId1"/>
  </p:sldMasterIdLst>
  <p:notesMasterIdLst>
    <p:notesMasterId r:id="rId41"/>
  </p:notesMasterIdLst>
  <p:handoutMasterIdLst>
    <p:handoutMasterId r:id="rId42"/>
  </p:handoutMasterIdLst>
  <p:sldIdLst>
    <p:sldId id="256" r:id="rId2"/>
    <p:sldId id="454" r:id="rId3"/>
    <p:sldId id="420" r:id="rId4"/>
    <p:sldId id="354" r:id="rId5"/>
    <p:sldId id="418" r:id="rId6"/>
    <p:sldId id="417" r:id="rId7"/>
    <p:sldId id="416" r:id="rId8"/>
    <p:sldId id="415" r:id="rId9"/>
    <p:sldId id="419" r:id="rId10"/>
    <p:sldId id="422" r:id="rId11"/>
    <p:sldId id="423" r:id="rId12"/>
    <p:sldId id="424" r:id="rId13"/>
    <p:sldId id="427" r:id="rId14"/>
    <p:sldId id="433" r:id="rId15"/>
    <p:sldId id="434" r:id="rId16"/>
    <p:sldId id="449" r:id="rId17"/>
    <p:sldId id="407" r:id="rId18"/>
    <p:sldId id="425" r:id="rId19"/>
    <p:sldId id="426" r:id="rId20"/>
    <p:sldId id="428" r:id="rId21"/>
    <p:sldId id="432" r:id="rId22"/>
    <p:sldId id="436" r:id="rId23"/>
    <p:sldId id="437" r:id="rId24"/>
    <p:sldId id="451" r:id="rId25"/>
    <p:sldId id="438" r:id="rId26"/>
    <p:sldId id="439" r:id="rId27"/>
    <p:sldId id="440" r:id="rId28"/>
    <p:sldId id="452" r:id="rId29"/>
    <p:sldId id="389" r:id="rId30"/>
    <p:sldId id="411" r:id="rId31"/>
    <p:sldId id="395" r:id="rId32"/>
    <p:sldId id="453" r:id="rId33"/>
    <p:sldId id="394" r:id="rId34"/>
    <p:sldId id="421" r:id="rId35"/>
    <p:sldId id="442" r:id="rId36"/>
    <p:sldId id="441" r:id="rId37"/>
    <p:sldId id="443" r:id="rId38"/>
    <p:sldId id="383" r:id="rId39"/>
    <p:sldId id="406" r:id="rId4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lleen Picklo" initials="CP" lastIdx="16" clrIdx="0"/>
  <p:cmAuthor id="2" name="Tracy Lutz" initials="T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288" autoAdjust="0"/>
  </p:normalViewPr>
  <p:slideViewPr>
    <p:cSldViewPr>
      <p:cViewPr varScale="1">
        <p:scale>
          <a:sx n="61" d="100"/>
          <a:sy n="61" d="100"/>
        </p:scale>
        <p:origin x="2102" y="58"/>
      </p:cViewPr>
      <p:guideLst>
        <p:guide orient="horz" pos="2160"/>
        <p:guide pos="2880"/>
      </p:guideLst>
    </p:cSldViewPr>
  </p:slideViewPr>
  <p:notesTextViewPr>
    <p:cViewPr>
      <p:scale>
        <a:sx n="1" d="1"/>
        <a:sy n="1" d="1"/>
      </p:scale>
      <p:origin x="0" y="0"/>
    </p:cViewPr>
  </p:notesTextViewPr>
  <p:sorterViewPr>
    <p:cViewPr>
      <p:scale>
        <a:sx n="110" d="100"/>
        <a:sy n="110" d="100"/>
      </p:scale>
      <p:origin x="0" y="0"/>
    </p:cViewPr>
  </p:sorterViewPr>
  <p:notesViewPr>
    <p:cSldViewPr>
      <p:cViewPr varScale="1">
        <p:scale>
          <a:sx n="87" d="100"/>
          <a:sy n="87" d="100"/>
        </p:scale>
        <p:origin x="380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8475" cy="464980"/>
          </a:xfrm>
          <a:prstGeom prst="rect">
            <a:avLst/>
          </a:prstGeom>
        </p:spPr>
        <p:txBody>
          <a:bodyPr vert="horz" lIns="91430" tIns="45716" rIns="91430" bIns="45716" rtlCol="0"/>
          <a:lstStyle>
            <a:lvl1pPr algn="l">
              <a:defRPr sz="1200"/>
            </a:lvl1pPr>
          </a:lstStyle>
          <a:p>
            <a:endParaRPr lang="en-US" dirty="0"/>
          </a:p>
        </p:txBody>
      </p:sp>
      <p:sp>
        <p:nvSpPr>
          <p:cNvPr id="3" name="Date Placeholder 2"/>
          <p:cNvSpPr>
            <a:spLocks noGrp="1"/>
          </p:cNvSpPr>
          <p:nvPr>
            <p:ph type="dt" sz="quarter" idx="1"/>
          </p:nvPr>
        </p:nvSpPr>
        <p:spPr>
          <a:xfrm>
            <a:off x="3970340" y="1"/>
            <a:ext cx="3038475" cy="464980"/>
          </a:xfrm>
          <a:prstGeom prst="rect">
            <a:avLst/>
          </a:prstGeom>
        </p:spPr>
        <p:txBody>
          <a:bodyPr vert="horz" lIns="91430" tIns="45716" rIns="91430" bIns="45716" rtlCol="0"/>
          <a:lstStyle>
            <a:lvl1pPr algn="r">
              <a:defRPr sz="1200"/>
            </a:lvl1pPr>
          </a:lstStyle>
          <a:p>
            <a:fld id="{A7837018-4D9E-40FC-9148-41CA2316575C}" type="datetimeFigureOut">
              <a:rPr lang="en-US" smtClean="0"/>
              <a:t>7/18/2022</a:t>
            </a:fld>
            <a:endParaRPr lang="en-US" dirty="0"/>
          </a:p>
        </p:txBody>
      </p:sp>
      <p:sp>
        <p:nvSpPr>
          <p:cNvPr id="4" name="Footer Placeholder 3"/>
          <p:cNvSpPr>
            <a:spLocks noGrp="1"/>
          </p:cNvSpPr>
          <p:nvPr>
            <p:ph type="ftr" sz="quarter" idx="2"/>
          </p:nvPr>
        </p:nvSpPr>
        <p:spPr>
          <a:xfrm>
            <a:off x="2" y="8829824"/>
            <a:ext cx="3038475" cy="464980"/>
          </a:xfrm>
          <a:prstGeom prst="rect">
            <a:avLst/>
          </a:prstGeom>
        </p:spPr>
        <p:txBody>
          <a:bodyPr vert="horz" lIns="91430" tIns="45716" rIns="91430" bIns="4571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824"/>
            <a:ext cx="3038475" cy="464980"/>
          </a:xfrm>
          <a:prstGeom prst="rect">
            <a:avLst/>
          </a:prstGeom>
        </p:spPr>
        <p:txBody>
          <a:bodyPr vert="horz" lIns="91430" tIns="45716" rIns="91430" bIns="45716" rtlCol="0" anchor="b"/>
          <a:lstStyle>
            <a:lvl1pPr algn="r">
              <a:defRPr sz="1200"/>
            </a:lvl1pPr>
          </a:lstStyle>
          <a:p>
            <a:fld id="{9CC0FC30-8D0B-442E-8608-2AFFD94DDC49}" type="slidenum">
              <a:rPr lang="en-US" smtClean="0"/>
              <a:t>‹#›</a:t>
            </a:fld>
            <a:endParaRPr lang="en-US" dirty="0"/>
          </a:p>
        </p:txBody>
      </p:sp>
    </p:spTree>
    <p:extLst>
      <p:ext uri="{BB962C8B-B14F-4D97-AF65-F5344CB8AC3E}">
        <p14:creationId xmlns:p14="http://schemas.microsoft.com/office/powerpoint/2010/main" val="245740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8475" cy="464980"/>
          </a:xfrm>
          <a:prstGeom prst="rect">
            <a:avLst/>
          </a:prstGeom>
        </p:spPr>
        <p:txBody>
          <a:bodyPr vert="horz" lIns="91430" tIns="45716" rIns="91430" bIns="45716" rtlCol="0"/>
          <a:lstStyle>
            <a:lvl1pPr algn="l">
              <a:defRPr sz="1200"/>
            </a:lvl1pPr>
          </a:lstStyle>
          <a:p>
            <a:endParaRPr lang="en-US" dirty="0"/>
          </a:p>
        </p:txBody>
      </p:sp>
      <p:sp>
        <p:nvSpPr>
          <p:cNvPr id="3" name="Date Placeholder 2"/>
          <p:cNvSpPr>
            <a:spLocks noGrp="1"/>
          </p:cNvSpPr>
          <p:nvPr>
            <p:ph type="dt" idx="1"/>
          </p:nvPr>
        </p:nvSpPr>
        <p:spPr>
          <a:xfrm>
            <a:off x="3970340" y="1"/>
            <a:ext cx="3038475" cy="464980"/>
          </a:xfrm>
          <a:prstGeom prst="rect">
            <a:avLst/>
          </a:prstGeom>
        </p:spPr>
        <p:txBody>
          <a:bodyPr vert="horz" lIns="91430" tIns="45716" rIns="91430" bIns="45716" rtlCol="0"/>
          <a:lstStyle>
            <a:lvl1pPr algn="r">
              <a:defRPr sz="1200"/>
            </a:lvl1pPr>
          </a:lstStyle>
          <a:p>
            <a:fld id="{53A4997A-86D6-46D8-83BB-B0EA9920AFA4}" type="datetimeFigureOut">
              <a:rPr lang="en-US" smtClean="0"/>
              <a:t>7/18/2022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30" tIns="45716" rIns="91430" bIns="45716" rtlCol="0" anchor="ctr"/>
          <a:lstStyle/>
          <a:p>
            <a:endParaRPr lang="en-US" dirty="0"/>
          </a:p>
        </p:txBody>
      </p:sp>
      <p:sp>
        <p:nvSpPr>
          <p:cNvPr id="5" name="Notes Placeholder 4"/>
          <p:cNvSpPr>
            <a:spLocks noGrp="1"/>
          </p:cNvSpPr>
          <p:nvPr>
            <p:ph type="body" sz="quarter" idx="3"/>
          </p:nvPr>
        </p:nvSpPr>
        <p:spPr>
          <a:xfrm>
            <a:off x="701675" y="4416510"/>
            <a:ext cx="5607050" cy="4183220"/>
          </a:xfrm>
          <a:prstGeom prst="rect">
            <a:avLst/>
          </a:prstGeom>
        </p:spPr>
        <p:txBody>
          <a:bodyPr vert="horz" lIns="91430" tIns="45716" rIns="91430"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824"/>
            <a:ext cx="3038475" cy="464980"/>
          </a:xfrm>
          <a:prstGeom prst="rect">
            <a:avLst/>
          </a:prstGeom>
        </p:spPr>
        <p:txBody>
          <a:bodyPr vert="horz" lIns="91430" tIns="45716" rIns="91430" bIns="4571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824"/>
            <a:ext cx="3038475" cy="464980"/>
          </a:xfrm>
          <a:prstGeom prst="rect">
            <a:avLst/>
          </a:prstGeom>
        </p:spPr>
        <p:txBody>
          <a:bodyPr vert="horz" lIns="91430" tIns="45716" rIns="91430" bIns="45716" rtlCol="0" anchor="b"/>
          <a:lstStyle>
            <a:lvl1pPr algn="r">
              <a:defRPr sz="1200"/>
            </a:lvl1pPr>
          </a:lstStyle>
          <a:p>
            <a:fld id="{944E1CAF-8577-4147-BF54-89840AE7E087}" type="slidenum">
              <a:rPr lang="en-US" smtClean="0"/>
              <a:t>‹#›</a:t>
            </a:fld>
            <a:endParaRPr lang="en-US" dirty="0"/>
          </a:p>
        </p:txBody>
      </p:sp>
    </p:spTree>
    <p:extLst>
      <p:ext uri="{BB962C8B-B14F-4D97-AF65-F5344CB8AC3E}">
        <p14:creationId xmlns:p14="http://schemas.microsoft.com/office/powerpoint/2010/main" val="4059280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www.ingenixonline.com/" TargetMode="External"/><Relationship Id="rId2" Type="http://schemas.openxmlformats.org/officeDocument/2006/relationships/slide" Target="../slides/slide34.xml"/><Relationship Id="rId1" Type="http://schemas.openxmlformats.org/officeDocument/2006/relationships/notesMaster" Target="../notesMasters/notesMaster1.xml"/><Relationship Id="rId4" Type="http://schemas.openxmlformats.org/officeDocument/2006/relationships/hyperlink" Target="http://www.medfees.com/" TargetMode="Externa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Advise </a:t>
            </a:r>
            <a:r>
              <a:rPr lang="en-US" dirty="0"/>
              <a:t>the audience that we welcome questions and comments </a:t>
            </a:r>
            <a:r>
              <a:rPr lang="en-US" i="1" u="sng" dirty="0"/>
              <a:t>during</a:t>
            </a:r>
            <a:r>
              <a:rPr lang="en-US" dirty="0"/>
              <a:t> the presentation so the session will be more interactive.</a:t>
            </a:r>
          </a:p>
        </p:txBody>
      </p:sp>
      <p:sp>
        <p:nvSpPr>
          <p:cNvPr id="4" name="Slide Number Placeholder 3"/>
          <p:cNvSpPr>
            <a:spLocks noGrp="1"/>
          </p:cNvSpPr>
          <p:nvPr>
            <p:ph type="sldNum" sz="quarter" idx="10"/>
          </p:nvPr>
        </p:nvSpPr>
        <p:spPr/>
        <p:txBody>
          <a:bodyPr/>
          <a:lstStyle/>
          <a:p>
            <a:fld id="{944E1CAF-8577-4147-BF54-89840AE7E087}" type="slidenum">
              <a:rPr lang="en-US" smtClean="0"/>
              <a:t>1</a:t>
            </a:fld>
            <a:endParaRPr lang="en-US" dirty="0"/>
          </a:p>
        </p:txBody>
      </p:sp>
    </p:spTree>
    <p:extLst>
      <p:ext uri="{BB962C8B-B14F-4D97-AF65-F5344CB8AC3E}">
        <p14:creationId xmlns:p14="http://schemas.microsoft.com/office/powerpoint/2010/main" val="3345738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endParaRPr lang="en-US" dirty="0"/>
          </a:p>
          <a:p>
            <a:pPr defTabSz="914307">
              <a:defRPr/>
            </a:pPr>
            <a:r>
              <a:rPr lang="en-US" dirty="0"/>
              <a:t>If, in between the time the notice required pursuant to this section of the bill is provided to the covered person and the time the procedure takes place, the </a:t>
            </a:r>
            <a:r>
              <a:rPr lang="en-US" b="1" dirty="0"/>
              <a:t>network status of the facility changes</a:t>
            </a:r>
            <a:r>
              <a:rPr lang="en-US" dirty="0"/>
              <a:t> as it relates to the covered person’s Health Benefit Plan, the facility shall notify the covered person promptly.</a:t>
            </a:r>
          </a:p>
          <a:p>
            <a:pPr defTabSz="914307">
              <a:defRPr/>
            </a:pPr>
            <a:endParaRPr lang="en-US" dirty="0"/>
          </a:p>
          <a:p>
            <a:pPr defTabSz="914307">
              <a:defRPr/>
            </a:pPr>
            <a:r>
              <a:rPr lang="en-US" dirty="0"/>
              <a:t>Pending Rulemaking – The New Jersey Department of Health will specify in further detail the content and the design of the disclosure form and the manner in which the form shall be provided.</a:t>
            </a:r>
          </a:p>
          <a:p>
            <a:pPr defTabSz="914307">
              <a:defRPr/>
            </a:pPr>
            <a:endParaRPr lang="en-US" dirty="0"/>
          </a:p>
          <a:p>
            <a:pPr defTabSz="914307">
              <a:defRPr/>
            </a:pPr>
            <a:r>
              <a:rPr lang="en-US" dirty="0"/>
              <a:t>Indicate that there is a trend to have PHCS network logo on card but then in fine print indicate network is only for physician services.</a:t>
            </a:r>
          </a:p>
        </p:txBody>
      </p:sp>
      <p:sp>
        <p:nvSpPr>
          <p:cNvPr id="4" name="Slide Number Placeholder 3"/>
          <p:cNvSpPr>
            <a:spLocks noGrp="1"/>
          </p:cNvSpPr>
          <p:nvPr>
            <p:ph type="sldNum" sz="quarter" idx="10"/>
          </p:nvPr>
        </p:nvSpPr>
        <p:spPr/>
        <p:txBody>
          <a:bodyPr/>
          <a:lstStyle/>
          <a:p>
            <a:fld id="{944E1CAF-8577-4147-BF54-89840AE7E087}" type="slidenum">
              <a:rPr lang="en-US" smtClean="0"/>
              <a:t>10</a:t>
            </a:fld>
            <a:endParaRPr lang="en-US" dirty="0"/>
          </a:p>
        </p:txBody>
      </p:sp>
    </p:spTree>
    <p:extLst>
      <p:ext uri="{BB962C8B-B14F-4D97-AF65-F5344CB8AC3E}">
        <p14:creationId xmlns:p14="http://schemas.microsoft.com/office/powerpoint/2010/main" val="2118112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11</a:t>
            </a:fld>
            <a:endParaRPr lang="en-US" dirty="0"/>
          </a:p>
        </p:txBody>
      </p:sp>
    </p:spTree>
    <p:extLst>
      <p:ext uri="{BB962C8B-B14F-4D97-AF65-F5344CB8AC3E}">
        <p14:creationId xmlns:p14="http://schemas.microsoft.com/office/powerpoint/2010/main" val="502229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12</a:t>
            </a:fld>
            <a:endParaRPr lang="en-US" dirty="0"/>
          </a:p>
        </p:txBody>
      </p:sp>
    </p:spTree>
    <p:extLst>
      <p:ext uri="{BB962C8B-B14F-4D97-AF65-F5344CB8AC3E}">
        <p14:creationId xmlns:p14="http://schemas.microsoft.com/office/powerpoint/2010/main" val="3432595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Definition</a:t>
            </a:r>
            <a:r>
              <a:rPr lang="en-US" dirty="0"/>
              <a:t>: “</a:t>
            </a:r>
            <a:r>
              <a:rPr lang="en-US" b="1" dirty="0"/>
              <a:t>Knowingly, voluntarily, and specifically selected an out-of-network provider</a:t>
            </a:r>
            <a:r>
              <a:rPr lang="en-US" dirty="0"/>
              <a:t>” means that a covered person chose the services of a specific provider with full knowledge that the provider is out-of-network with his/her plan, under circumstances that indicate that a covered person </a:t>
            </a:r>
            <a:r>
              <a:rPr lang="en-US" u="sng" dirty="0"/>
              <a:t>had the opportunity to be serviced by an in-network provider</a:t>
            </a:r>
            <a:r>
              <a:rPr lang="en-US" dirty="0"/>
              <a:t>, but instead selected the out-of-network provider.  Disclosure by a provider of network status shall not render a covered person’s decision to proceed with treatment from that provider a choice made “knowingly” pursuant to this definition.</a:t>
            </a:r>
          </a:p>
          <a:p>
            <a:endParaRPr lang="en-US" dirty="0"/>
          </a:p>
          <a:p>
            <a:pPr defTabSz="914307">
              <a:defRPr/>
            </a:pPr>
            <a:r>
              <a:rPr lang="en-US" dirty="0"/>
              <a:t>Definition appears to imply that if the Health Care Facility doesn’t offer an in-network physician to provide the required service, the patient didn’t “select” the out-of-network provider.</a:t>
            </a:r>
          </a:p>
          <a:p>
            <a:endParaRPr lang="en-US" dirty="0"/>
          </a:p>
          <a:p>
            <a:r>
              <a:rPr lang="en-US" dirty="0"/>
              <a:t>NJ has other protections on the books related to network adequacy that limit the patient’s financial exposure if an in-network provider isn’t available due to the carriers inability to contract. </a:t>
            </a:r>
          </a:p>
          <a:p>
            <a:endParaRPr lang="en-US" dirty="0"/>
          </a:p>
          <a:p>
            <a:r>
              <a:rPr lang="en-US" dirty="0"/>
              <a:t>There is concern about how this will operationalize especially in instances when the disclosure is provided but there is NO in-network option. Is it a “voluntary” decision if there isn’t an in-network option?   NJHA may make a recommendation to the Department of Health to clarify this language under the patient rights section of the Department of Health.</a:t>
            </a:r>
          </a:p>
        </p:txBody>
      </p:sp>
      <p:sp>
        <p:nvSpPr>
          <p:cNvPr id="4" name="Slide Number Placeholder 3"/>
          <p:cNvSpPr>
            <a:spLocks noGrp="1"/>
          </p:cNvSpPr>
          <p:nvPr>
            <p:ph type="sldNum" sz="quarter" idx="10"/>
          </p:nvPr>
        </p:nvSpPr>
        <p:spPr/>
        <p:txBody>
          <a:bodyPr/>
          <a:lstStyle/>
          <a:p>
            <a:fld id="{944E1CAF-8577-4147-BF54-89840AE7E087}" type="slidenum">
              <a:rPr lang="en-US" smtClean="0"/>
              <a:t>13</a:t>
            </a:fld>
            <a:endParaRPr lang="en-US" dirty="0"/>
          </a:p>
        </p:txBody>
      </p:sp>
    </p:spTree>
    <p:extLst>
      <p:ext uri="{BB962C8B-B14F-4D97-AF65-F5344CB8AC3E}">
        <p14:creationId xmlns:p14="http://schemas.microsoft.com/office/powerpoint/2010/main" val="4077505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Discuss definition of emergency services – see NJ Admin Code and EMTALA</a:t>
            </a:r>
            <a:endParaRPr lang="en-US" u="none" dirty="0"/>
          </a:p>
        </p:txBody>
      </p:sp>
      <p:sp>
        <p:nvSpPr>
          <p:cNvPr id="4" name="Slide Number Placeholder 3"/>
          <p:cNvSpPr>
            <a:spLocks noGrp="1"/>
          </p:cNvSpPr>
          <p:nvPr>
            <p:ph type="sldNum" sz="quarter" idx="10"/>
          </p:nvPr>
        </p:nvSpPr>
        <p:spPr/>
        <p:txBody>
          <a:bodyPr/>
          <a:lstStyle/>
          <a:p>
            <a:fld id="{944E1CAF-8577-4147-BF54-89840AE7E087}" type="slidenum">
              <a:rPr lang="en-US" smtClean="0"/>
              <a:t>14</a:t>
            </a:fld>
            <a:endParaRPr lang="en-US" dirty="0"/>
          </a:p>
        </p:txBody>
      </p:sp>
    </p:spTree>
    <p:extLst>
      <p:ext uri="{BB962C8B-B14F-4D97-AF65-F5344CB8AC3E}">
        <p14:creationId xmlns:p14="http://schemas.microsoft.com/office/powerpoint/2010/main" val="3426536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Unclear as to whether the copayment, coinsurance, deductible amounts are limited to in-network or if they can be at out-of-network levels?  Refer to the difference in the language between this provision and the emergency services provision which specifies “in-network” levels.</a:t>
            </a:r>
          </a:p>
          <a:p>
            <a:endParaRPr lang="en-US" dirty="0"/>
          </a:p>
          <a:p>
            <a:r>
              <a:rPr lang="en-US" dirty="0"/>
              <a:t>However, note that section 9(a) indicates (for carrier responsibilities) that if a covered person receives (i) Inadvertent Out-of-Network Services or (ii) services at an in-network or out-of-network Health Care Facility on an Emergency or Urgent Basis, </a:t>
            </a:r>
            <a:r>
              <a:rPr lang="en-US" u="sng" dirty="0"/>
              <a:t>the carrier shall ensure that the covered person incurs no greater out-of-pocket costs than the covered person would have incurred with an in-network Health Care Provider for covered services</a:t>
            </a:r>
            <a:r>
              <a:rPr lang="en-US" dirty="0"/>
              <a:t>.</a:t>
            </a:r>
          </a:p>
          <a:p>
            <a:endParaRPr lang="en-US" dirty="0"/>
          </a:p>
          <a:p>
            <a:r>
              <a:rPr lang="en-US" dirty="0"/>
              <a:t>NJHA will bring up this omission with the regulators for clarification.</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15</a:t>
            </a:fld>
            <a:endParaRPr lang="en-US" dirty="0"/>
          </a:p>
        </p:txBody>
      </p:sp>
    </p:spTree>
    <p:extLst>
      <p:ext uri="{BB962C8B-B14F-4D97-AF65-F5344CB8AC3E}">
        <p14:creationId xmlns:p14="http://schemas.microsoft.com/office/powerpoint/2010/main" val="3878931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pattern of waiving, rebating, giving, or paying all or part of the deductible, copayment, or coinsurance by a provider shall be considered an inducement.</a:t>
            </a:r>
          </a:p>
          <a:p>
            <a:endParaRPr lang="en-US" dirty="0"/>
          </a:p>
          <a:p>
            <a:r>
              <a:rPr lang="en-US" dirty="0"/>
              <a:t>NJHA comments to DOBI related to this section:  NJHA believes that as supported by case law in Garcia v. Health Net of N.J. </a:t>
            </a:r>
          </a:p>
        </p:txBody>
      </p:sp>
      <p:sp>
        <p:nvSpPr>
          <p:cNvPr id="4" name="Slide Number Placeholder 3"/>
          <p:cNvSpPr>
            <a:spLocks noGrp="1"/>
          </p:cNvSpPr>
          <p:nvPr>
            <p:ph type="sldNum" sz="quarter" idx="10"/>
          </p:nvPr>
        </p:nvSpPr>
        <p:spPr/>
        <p:txBody>
          <a:bodyPr/>
          <a:lstStyle/>
          <a:p>
            <a:fld id="{944E1CAF-8577-4147-BF54-89840AE7E087}" type="slidenum">
              <a:rPr lang="en-US" smtClean="0"/>
              <a:t>16</a:t>
            </a:fld>
            <a:endParaRPr lang="en-US" dirty="0"/>
          </a:p>
        </p:txBody>
      </p:sp>
    </p:spTree>
    <p:extLst>
      <p:ext uri="{BB962C8B-B14F-4D97-AF65-F5344CB8AC3E}">
        <p14:creationId xmlns:p14="http://schemas.microsoft.com/office/powerpoint/2010/main" val="1727862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Florida, the regulatory agency advised providers that they would not issue fines or penalties for the first 6 months of implementation.  </a:t>
            </a:r>
          </a:p>
        </p:txBody>
      </p:sp>
      <p:sp>
        <p:nvSpPr>
          <p:cNvPr id="4" name="Slide Number Placeholder 3"/>
          <p:cNvSpPr>
            <a:spLocks noGrp="1"/>
          </p:cNvSpPr>
          <p:nvPr>
            <p:ph type="sldNum" sz="quarter" idx="10"/>
          </p:nvPr>
        </p:nvSpPr>
        <p:spPr/>
        <p:txBody>
          <a:bodyPr/>
          <a:lstStyle/>
          <a:p>
            <a:fld id="{944E1CAF-8577-4147-BF54-89840AE7E087}" type="slidenum">
              <a:rPr lang="en-US" smtClean="0"/>
              <a:t>17</a:t>
            </a:fld>
            <a:endParaRPr lang="en-US" dirty="0"/>
          </a:p>
        </p:txBody>
      </p:sp>
    </p:spTree>
    <p:extLst>
      <p:ext uri="{BB962C8B-B14F-4D97-AF65-F5344CB8AC3E}">
        <p14:creationId xmlns:p14="http://schemas.microsoft.com/office/powerpoint/2010/main" val="3249239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Memorial Healthcare System website.  Other Florida hospitals.</a:t>
            </a:r>
          </a:p>
          <a:p>
            <a:endParaRPr lang="en-US" dirty="0"/>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18</a:t>
            </a:fld>
            <a:endParaRPr lang="en-US" dirty="0"/>
          </a:p>
        </p:txBody>
      </p:sp>
    </p:spTree>
    <p:extLst>
      <p:ext uri="{BB962C8B-B14F-4D97-AF65-F5344CB8AC3E}">
        <p14:creationId xmlns:p14="http://schemas.microsoft.com/office/powerpoint/2010/main" val="4079079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the first two bullet points are the responsibility of the Managed Care Department</a:t>
            </a:r>
          </a:p>
          <a:p>
            <a:endParaRPr lang="en-US" dirty="0"/>
          </a:p>
          <a:p>
            <a:r>
              <a:rPr lang="en-US" dirty="0"/>
              <a:t>With respect to the third bullet point:</a:t>
            </a:r>
          </a:p>
          <a:p>
            <a:endParaRPr lang="en-US" dirty="0"/>
          </a:p>
          <a:p>
            <a:pPr defTabSz="914307">
              <a:defRPr/>
            </a:pPr>
            <a:r>
              <a:rPr lang="en-US" i="1" dirty="0"/>
              <a:t>The federal guideline referenced is Section 2718(c) of the Public Health Service Act.</a:t>
            </a:r>
          </a:p>
          <a:p>
            <a:pPr defTabSz="914307">
              <a:defRPr/>
            </a:pPr>
            <a:endParaRPr lang="en-US" dirty="0"/>
          </a:p>
          <a:p>
            <a:r>
              <a:rPr lang="en-US" dirty="0"/>
              <a:t>CMS adopted rule 1694 which requires hospitals make available standard charges via the </a:t>
            </a:r>
            <a:r>
              <a:rPr lang="en-US" u="sng" dirty="0"/>
              <a:t>Internet in a readable format by Jan. 1, 2019</a:t>
            </a:r>
            <a:r>
              <a:rPr lang="en-US" dirty="0"/>
              <a:t>.</a:t>
            </a:r>
          </a:p>
        </p:txBody>
      </p:sp>
      <p:sp>
        <p:nvSpPr>
          <p:cNvPr id="4" name="Slide Number Placeholder 3"/>
          <p:cNvSpPr>
            <a:spLocks noGrp="1"/>
          </p:cNvSpPr>
          <p:nvPr>
            <p:ph type="sldNum" sz="quarter" idx="10"/>
          </p:nvPr>
        </p:nvSpPr>
        <p:spPr/>
        <p:txBody>
          <a:bodyPr/>
          <a:lstStyle/>
          <a:p>
            <a:fld id="{944E1CAF-8577-4147-BF54-89840AE7E087}" type="slidenum">
              <a:rPr lang="en-US" smtClean="0"/>
              <a:t>19</a:t>
            </a:fld>
            <a:endParaRPr lang="en-US" dirty="0"/>
          </a:p>
        </p:txBody>
      </p:sp>
    </p:spTree>
    <p:extLst>
      <p:ext uri="{BB962C8B-B14F-4D97-AF65-F5344CB8AC3E}">
        <p14:creationId xmlns:p14="http://schemas.microsoft.com/office/powerpoint/2010/main" val="2567274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DOBI synopsis indicates an effective date of August 30</a:t>
            </a:r>
            <a:r>
              <a:rPr lang="en-US" baseline="30000" dirty="0"/>
              <a:t>th</a:t>
            </a:r>
            <a:r>
              <a:rPr lang="en-US" dirty="0"/>
              <a:t>.  Prior feedback from DOBI was effective date of August 29</a:t>
            </a:r>
            <a:r>
              <a:rPr lang="en-US" baseline="30000" dirty="0"/>
              <a:t>th</a:t>
            </a:r>
            <a:r>
              <a:rPr lang="en-US" dirty="0"/>
              <a:t>.</a:t>
            </a:r>
          </a:p>
          <a:p>
            <a:endParaRPr lang="en-US" dirty="0"/>
          </a:p>
          <a:p>
            <a:r>
              <a:rPr lang="en-US" dirty="0"/>
              <a:t>Because the act includes different provisions, it is not easy to calculate the effective date (date of service, date of registration, date of billing . . .).</a:t>
            </a:r>
          </a:p>
          <a:p>
            <a:endParaRPr lang="en-US" dirty="0"/>
          </a:p>
          <a:p>
            <a:r>
              <a:rPr lang="en-US" dirty="0"/>
              <a:t>For claims with multiple dates of service submitted on one claim, e.g. hospitalization beginning on August 29</a:t>
            </a:r>
            <a:r>
              <a:rPr lang="en-US" baseline="30000" dirty="0"/>
              <a:t>th</a:t>
            </a:r>
            <a:r>
              <a:rPr lang="en-US" dirty="0"/>
              <a:t>, 2018 and ending on September 1, 2018, the arbitration process under the Act only applies f the initial date of service is on or after August 30, 2018.  In this example, the hospitalization is NOT eligible for arbitration because the initial date, August 29, 2018, occurred prior to the effective date of the Act.</a:t>
            </a:r>
          </a:p>
          <a:p>
            <a:endParaRPr lang="en-US" dirty="0"/>
          </a:p>
          <a:p>
            <a:r>
              <a:rPr lang="en-US" dirty="0"/>
              <a:t>Regulatory bodies may not be aggressive in assessing penalties and fines during the initial implementation of the act.  However, hospitals should demonstrate due diligence in implementing the requirements of the act.  Tell FL example.</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2</a:t>
            </a:fld>
            <a:endParaRPr lang="en-US" dirty="0"/>
          </a:p>
        </p:txBody>
      </p:sp>
    </p:spTree>
    <p:extLst>
      <p:ext uri="{BB962C8B-B14F-4D97-AF65-F5344CB8AC3E}">
        <p14:creationId xmlns:p14="http://schemas.microsoft.com/office/powerpoint/2010/main" val="14602116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Subject to further rule-making by DOBI.</a:t>
            </a:r>
          </a:p>
          <a:p>
            <a:pPr defTabSz="914307">
              <a:defRPr/>
            </a:pPr>
            <a:endParaRPr lang="en-US" dirty="0"/>
          </a:p>
          <a:p>
            <a:pPr defTabSz="914307">
              <a:defRPr/>
            </a:pPr>
            <a:r>
              <a:rPr lang="en-US" dirty="0"/>
              <a:t>DOBI Synopsis:  </a:t>
            </a:r>
          </a:p>
          <a:p>
            <a:pPr marL="171432" indent="-171432" defTabSz="914307">
              <a:buFont typeface="Arial" panose="020B0604020202020204" pitchFamily="34" charset="0"/>
              <a:buChar char="•"/>
              <a:defRPr/>
            </a:pPr>
            <a:r>
              <a:rPr lang="en-US" dirty="0"/>
              <a:t>Carriers must provide disclosures through customized “Summary of Coverage for Out-of-Network Treatment Under a Plan and Protections under New Jersey Law” (“Summary”) starting with plans issued or renewed on or after January 1, 2019.</a:t>
            </a:r>
          </a:p>
          <a:p>
            <a:pPr marL="171432" indent="-171432" defTabSz="914307">
              <a:buFont typeface="Arial" panose="020B0604020202020204" pitchFamily="34" charset="0"/>
              <a:buChar char="•"/>
              <a:defRPr/>
            </a:pPr>
            <a:r>
              <a:rPr lang="en-US" dirty="0"/>
              <a:t>Internet web site disclosure by August 30, 2018</a:t>
            </a:r>
          </a:p>
          <a:p>
            <a:pPr marL="171432" indent="-171432" defTabSz="914307">
              <a:buFont typeface="Arial" panose="020B0604020202020204" pitchFamily="34" charset="0"/>
              <a:buChar char="•"/>
              <a:defRPr/>
            </a:pPr>
            <a:r>
              <a:rPr lang="en-US" dirty="0"/>
              <a:t>Telephone hotline by August 30, 2018 </a:t>
            </a:r>
          </a:p>
          <a:p>
            <a:pPr defTabSz="914307">
              <a:defRPr/>
            </a:pPr>
            <a:endParaRPr lang="en-US" dirty="0"/>
          </a:p>
          <a:p>
            <a:pPr defTabSz="914307">
              <a:defRPr/>
            </a:pPr>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20</a:t>
            </a:fld>
            <a:endParaRPr lang="en-US" dirty="0"/>
          </a:p>
        </p:txBody>
      </p:sp>
    </p:spTree>
    <p:extLst>
      <p:ext uri="{BB962C8B-B14F-4D97-AF65-F5344CB8AC3E}">
        <p14:creationId xmlns:p14="http://schemas.microsoft.com/office/powerpoint/2010/main" val="26482670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NJHA provided DOBI with a list of recommended denial reasons that could be included in regulations. </a:t>
            </a:r>
          </a:p>
        </p:txBody>
      </p:sp>
      <p:sp>
        <p:nvSpPr>
          <p:cNvPr id="4" name="Slide Number Placeholder 3"/>
          <p:cNvSpPr>
            <a:spLocks noGrp="1"/>
          </p:cNvSpPr>
          <p:nvPr>
            <p:ph type="sldNum" sz="quarter" idx="10"/>
          </p:nvPr>
        </p:nvSpPr>
        <p:spPr/>
        <p:txBody>
          <a:bodyPr/>
          <a:lstStyle/>
          <a:p>
            <a:fld id="{944E1CAF-8577-4147-BF54-89840AE7E087}" type="slidenum">
              <a:rPr lang="en-US" smtClean="0"/>
              <a:t>21</a:t>
            </a:fld>
            <a:endParaRPr lang="en-US" dirty="0"/>
          </a:p>
        </p:txBody>
      </p:sp>
    </p:spTree>
    <p:extLst>
      <p:ext uri="{BB962C8B-B14F-4D97-AF65-F5344CB8AC3E}">
        <p14:creationId xmlns:p14="http://schemas.microsoft.com/office/powerpoint/2010/main" val="295903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Discrepancy with other existing NJ law that requires </a:t>
            </a:r>
            <a:r>
              <a:rPr lang="en-US" u="sng" dirty="0"/>
              <a:t>duel signature </a:t>
            </a:r>
            <a:r>
              <a:rPr lang="en-US" dirty="0"/>
              <a:t>lines.</a:t>
            </a:r>
          </a:p>
          <a:p>
            <a:pPr defTabSz="914307">
              <a:defRPr/>
            </a:pPr>
            <a:endParaRPr lang="en-US" dirty="0"/>
          </a:p>
          <a:p>
            <a:pPr defTabSz="914307">
              <a:defRPr/>
            </a:pPr>
            <a:r>
              <a:rPr lang="en-US" dirty="0"/>
              <a:t>Accord and Satisfaction: </a:t>
            </a:r>
          </a:p>
          <a:p>
            <a:r>
              <a:rPr lang="en-US" b="0" dirty="0"/>
              <a:t>Good Faith: The partial payment must be made in good faith. There must be an actual dispute as to the amount due, and the amount tendered must be reasonable (e.g., a $10 payment on a $10,000 debt will be construed as an attempt to trick the recipient, not as a good faith effort).</a:t>
            </a:r>
          </a:p>
          <a:p>
            <a:r>
              <a:rPr lang="en-US" b="0" dirty="0"/>
              <a:t>Disagreement as to the Amount Due: The person making partial payment must be doing so in relation to an unliquidated debt (a debt that is not certain in amount) or to a debt that is the subject of a bona fide dispute;</a:t>
            </a:r>
          </a:p>
          <a:p>
            <a:r>
              <a:rPr lang="en-US" b="0" dirty="0"/>
              <a:t>Conspicuous Notice: The </a:t>
            </a:r>
            <a:r>
              <a:rPr lang="en-US" dirty="0"/>
              <a:t>notice must be conspicuous;</a:t>
            </a:r>
          </a:p>
          <a:p>
            <a:pPr defTabSz="914307">
              <a:defRPr/>
            </a:pPr>
            <a:r>
              <a:rPr lang="en-US" dirty="0"/>
              <a:t>Consideration: “There must be some advantage, or presumed or assumed advantage, accruing to the party who yields his claim, or some detriment to the other party.”</a:t>
            </a:r>
          </a:p>
          <a:p>
            <a:pPr defTabSz="914307">
              <a:defRPr/>
            </a:pPr>
            <a:endParaRPr lang="en-US" dirty="0"/>
          </a:p>
          <a:p>
            <a:pPr defTabSz="914307">
              <a:defRPr/>
            </a:pPr>
            <a:r>
              <a:rPr lang="en-US" dirty="0"/>
              <a:t>-Given the negotiation provision of the Act the tendered amount merely represented the undisputed portion of carrier’s payment and nothing more and should not be construed to represent satisfaction. </a:t>
            </a:r>
          </a:p>
          <a:p>
            <a:pPr defTabSz="914307">
              <a:defRPr/>
            </a:pPr>
            <a:r>
              <a:rPr lang="en-US" b="0" dirty="0"/>
              <a:t>-To be safe – lock box bank can include language “cash under protest with full reservations of rights” or send back the payment within 90 days.</a:t>
            </a:r>
          </a:p>
        </p:txBody>
      </p:sp>
      <p:sp>
        <p:nvSpPr>
          <p:cNvPr id="4" name="Slide Number Placeholder 3"/>
          <p:cNvSpPr>
            <a:spLocks noGrp="1"/>
          </p:cNvSpPr>
          <p:nvPr>
            <p:ph type="sldNum" sz="quarter" idx="10"/>
          </p:nvPr>
        </p:nvSpPr>
        <p:spPr/>
        <p:txBody>
          <a:bodyPr/>
          <a:lstStyle/>
          <a:p>
            <a:fld id="{944E1CAF-8577-4147-BF54-89840AE7E087}" type="slidenum">
              <a:rPr lang="en-US" smtClean="0"/>
              <a:t>22</a:t>
            </a:fld>
            <a:endParaRPr lang="en-US" dirty="0"/>
          </a:p>
        </p:txBody>
      </p:sp>
    </p:spTree>
    <p:extLst>
      <p:ext uri="{BB962C8B-B14F-4D97-AF65-F5344CB8AC3E}">
        <p14:creationId xmlns:p14="http://schemas.microsoft.com/office/powerpoint/2010/main" val="18126369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If the carrier doesn’t provide notification within 20 days, does it mean the carrier must pay the billed amount?</a:t>
            </a:r>
          </a:p>
          <a:p>
            <a:pPr defTabSz="914307">
              <a:defRPr/>
            </a:pPr>
            <a:endParaRPr lang="en-US" dirty="0"/>
          </a:p>
          <a:p>
            <a:pPr defTabSz="914307">
              <a:defRPr/>
            </a:pPr>
            <a:r>
              <a:rPr lang="en-US" dirty="0"/>
              <a:t>Note that the provider must communicate “final offer” amount after initiation of arbitration but before arbitration occurs. </a:t>
            </a:r>
          </a:p>
          <a:p>
            <a:pPr defTabSz="914307">
              <a:defRPr/>
            </a:pPr>
            <a:endParaRPr lang="en-US" dirty="0"/>
          </a:p>
          <a:p>
            <a:pPr defTabSz="914307">
              <a:defRPr/>
            </a:pPr>
            <a:r>
              <a:rPr lang="en-US" dirty="0"/>
              <a:t>In most instances it will be the provider that initiates arbitration because the carrier has to make a payment so it will be the provider that isn't willing to accept the payment that initiates arbitration, in which case, I read the law as requiring they provide notice of arbitration to the carrier and indicate the final offer with the notice.</a:t>
            </a:r>
          </a:p>
          <a:p>
            <a:pPr defTabSz="914307">
              <a:defRPr/>
            </a:pPr>
            <a:endParaRPr lang="en-US" dirty="0"/>
          </a:p>
          <a:p>
            <a:pPr defTabSz="914307">
              <a:defRPr/>
            </a:pPr>
            <a:r>
              <a:rPr lang="en-US" dirty="0"/>
              <a:t>The DOBI Synopsis indicates that carriers must follow the NJ Prompt Pay Laws when processing claims for inadvertent and involuntary out of network treatment.</a:t>
            </a:r>
          </a:p>
        </p:txBody>
      </p:sp>
      <p:sp>
        <p:nvSpPr>
          <p:cNvPr id="4" name="Slide Number Placeholder 3"/>
          <p:cNvSpPr>
            <a:spLocks noGrp="1"/>
          </p:cNvSpPr>
          <p:nvPr>
            <p:ph type="sldNum" sz="quarter" idx="10"/>
          </p:nvPr>
        </p:nvSpPr>
        <p:spPr/>
        <p:txBody>
          <a:bodyPr/>
          <a:lstStyle/>
          <a:p>
            <a:fld id="{944E1CAF-8577-4147-BF54-89840AE7E087}" type="slidenum">
              <a:rPr lang="en-US" smtClean="0"/>
              <a:t>23</a:t>
            </a:fld>
            <a:endParaRPr lang="en-US" dirty="0"/>
          </a:p>
        </p:txBody>
      </p:sp>
    </p:spTree>
    <p:extLst>
      <p:ext uri="{BB962C8B-B14F-4D97-AF65-F5344CB8AC3E}">
        <p14:creationId xmlns:p14="http://schemas.microsoft.com/office/powerpoint/2010/main" val="29562213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24</a:t>
            </a:fld>
            <a:endParaRPr lang="en-US" dirty="0"/>
          </a:p>
        </p:txBody>
      </p:sp>
    </p:spTree>
    <p:extLst>
      <p:ext uri="{BB962C8B-B14F-4D97-AF65-F5344CB8AC3E}">
        <p14:creationId xmlns:p14="http://schemas.microsoft.com/office/powerpoint/2010/main" val="30723092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I suspect that written submissions means that the arbitration will not be in person or over the phone but rather solely based on paper documents.  </a:t>
            </a:r>
          </a:p>
          <a:p>
            <a:pPr defTabSz="914307">
              <a:defRPr/>
            </a:pPr>
            <a:endParaRPr lang="en-US" dirty="0"/>
          </a:p>
          <a:p>
            <a:pPr defTabSz="914307">
              <a:defRPr/>
            </a:pPr>
            <a:r>
              <a:rPr lang="en-US" dirty="0"/>
              <a:t>The Act doesn’t specify what should be submitted to provide you case or establish that your final offer amount is “reasonable.”  I suspect that this will be subject to DOBI rule-making.</a:t>
            </a:r>
          </a:p>
          <a:p>
            <a:pPr defTabSz="914307">
              <a:defRPr/>
            </a:pPr>
            <a:endParaRPr lang="en-US" dirty="0"/>
          </a:p>
          <a:p>
            <a:pPr defTabSz="914307">
              <a:defRPr/>
            </a:pPr>
            <a:r>
              <a:rPr lang="en-US" b="1" dirty="0"/>
              <a:t>IMPORTANT:</a:t>
            </a:r>
            <a:r>
              <a:rPr lang="en-US" dirty="0"/>
              <a:t> The right to arbitrate is a provider right; the provider does </a:t>
            </a:r>
            <a:r>
              <a:rPr lang="en-US" i="1" u="sng" dirty="0"/>
              <a:t>not</a:t>
            </a:r>
            <a:r>
              <a:rPr lang="en-US" dirty="0"/>
              <a:t> have to obtain the patient’s consent to pursue arbitration.  However, the provider must still obtain patient consent to submit PHI to the arbitrator.</a:t>
            </a:r>
          </a:p>
          <a:p>
            <a:pPr defTabSz="914307">
              <a:defRPr/>
            </a:pPr>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25</a:t>
            </a:fld>
            <a:endParaRPr lang="en-US" dirty="0"/>
          </a:p>
        </p:txBody>
      </p:sp>
    </p:spTree>
    <p:extLst>
      <p:ext uri="{BB962C8B-B14F-4D97-AF65-F5344CB8AC3E}">
        <p14:creationId xmlns:p14="http://schemas.microsoft.com/office/powerpoint/2010/main" val="30263508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Good faith is not defined.  Wide discretion on part of arbitrator. </a:t>
            </a:r>
          </a:p>
          <a:p>
            <a:pPr defTabSz="914307">
              <a:defRPr/>
            </a:pPr>
            <a:endParaRPr lang="en-US" dirty="0"/>
          </a:p>
          <a:p>
            <a:pPr defTabSz="914307">
              <a:defRPr/>
            </a:pPr>
            <a:r>
              <a:rPr lang="en-US" i="1" dirty="0"/>
              <a:t>Note - This section only applies if the covered person complies with the applicable preauthorization requirements of the Health Benefit Plan regarding the determination of medical necessity.</a:t>
            </a:r>
          </a:p>
          <a:p>
            <a:pPr defTabSz="914307">
              <a:defRPr/>
            </a:pPr>
            <a:endParaRPr lang="en-US" i="1" dirty="0"/>
          </a:p>
          <a:p>
            <a:r>
              <a:rPr lang="en-US" dirty="0"/>
              <a:t>On or before January 31 of each calendar year, DOBI must make available on its website a list of all arbitrations filed pursuant to this act during the previous year including the percentage of all claims that were arbitrated.  For each arbitration decision, the list shall include:</a:t>
            </a:r>
          </a:p>
          <a:p>
            <a:pPr lvl="0"/>
            <a:r>
              <a:rPr lang="en-US" dirty="0"/>
              <a:t>An indication of whether the decision was in favor of the carrier or the out-of-network Health Care Provider;</a:t>
            </a:r>
          </a:p>
          <a:p>
            <a:pPr lvl="0"/>
            <a:r>
              <a:rPr lang="en-US" dirty="0"/>
              <a:t>The arbitration bids offered by each side and the award amount;</a:t>
            </a:r>
          </a:p>
          <a:p>
            <a:pPr lvl="0"/>
            <a:r>
              <a:rPr lang="en-US" dirty="0"/>
              <a:t>The category and practice specialty of each out-of-network Health Care Provider; and</a:t>
            </a:r>
          </a:p>
          <a:p>
            <a:pPr lvl="0"/>
            <a:r>
              <a:rPr lang="en-US" dirty="0"/>
              <a:t>A description of the service that was provided and billed for.</a:t>
            </a:r>
          </a:p>
          <a:p>
            <a:r>
              <a:rPr lang="en-US" dirty="0"/>
              <a:t>The list of arbitration decisions shall not include any information specifically identifying the provider, carrier, or covered person.</a:t>
            </a:r>
          </a:p>
        </p:txBody>
      </p:sp>
      <p:sp>
        <p:nvSpPr>
          <p:cNvPr id="4" name="Slide Number Placeholder 3"/>
          <p:cNvSpPr>
            <a:spLocks noGrp="1"/>
          </p:cNvSpPr>
          <p:nvPr>
            <p:ph type="sldNum" sz="quarter" idx="10"/>
          </p:nvPr>
        </p:nvSpPr>
        <p:spPr/>
        <p:txBody>
          <a:bodyPr/>
          <a:lstStyle/>
          <a:p>
            <a:fld id="{944E1CAF-8577-4147-BF54-89840AE7E087}" type="slidenum">
              <a:rPr lang="en-US" smtClean="0"/>
              <a:t>26</a:t>
            </a:fld>
            <a:endParaRPr lang="en-US" dirty="0"/>
          </a:p>
        </p:txBody>
      </p:sp>
    </p:spTree>
    <p:extLst>
      <p:ext uri="{BB962C8B-B14F-4D97-AF65-F5344CB8AC3E}">
        <p14:creationId xmlns:p14="http://schemas.microsoft.com/office/powerpoint/2010/main" val="13333535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What is patient refuses to give consent?  Then provider cannot arbitrate or initiate collection proceedings.</a:t>
            </a:r>
          </a:p>
          <a:p>
            <a:pPr defTabSz="914307">
              <a:defRPr/>
            </a:pPr>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27</a:t>
            </a:fld>
            <a:endParaRPr lang="en-US" dirty="0"/>
          </a:p>
        </p:txBody>
      </p:sp>
    </p:spTree>
    <p:extLst>
      <p:ext uri="{BB962C8B-B14F-4D97-AF65-F5344CB8AC3E}">
        <p14:creationId xmlns:p14="http://schemas.microsoft.com/office/powerpoint/2010/main" val="12976522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The arbitrator is not confined to one of the two final offer amounts.  The arbitrator may determine his/her own amount.</a:t>
            </a:r>
          </a:p>
          <a:p>
            <a:pPr defTabSz="914307">
              <a:defRPr/>
            </a:pPr>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28</a:t>
            </a:fld>
            <a:endParaRPr lang="en-US" dirty="0"/>
          </a:p>
        </p:txBody>
      </p:sp>
    </p:spTree>
    <p:extLst>
      <p:ext uri="{BB962C8B-B14F-4D97-AF65-F5344CB8AC3E}">
        <p14:creationId xmlns:p14="http://schemas.microsoft.com/office/powerpoint/2010/main" val="14118891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B9EEFE73-F300-452F-A5F9-01C2FD96FFC8}" type="slidenum">
              <a:rPr lang="en-US" smtClean="0"/>
              <a:t>29</a:t>
            </a:fld>
            <a:endParaRPr lang="en-US" dirty="0"/>
          </a:p>
        </p:txBody>
      </p:sp>
    </p:spTree>
    <p:extLst>
      <p:ext uri="{BB962C8B-B14F-4D97-AF65-F5344CB8AC3E}">
        <p14:creationId xmlns:p14="http://schemas.microsoft.com/office/powerpoint/2010/main" val="2318593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solidFill>
                <a:srgbClr val="FF0000"/>
              </a:solidFill>
            </a:endParaRPr>
          </a:p>
        </p:txBody>
      </p:sp>
      <p:sp>
        <p:nvSpPr>
          <p:cNvPr id="4" name="Slide Number Placeholder 3"/>
          <p:cNvSpPr>
            <a:spLocks noGrp="1"/>
          </p:cNvSpPr>
          <p:nvPr>
            <p:ph type="sldNum" sz="quarter" idx="10"/>
          </p:nvPr>
        </p:nvSpPr>
        <p:spPr/>
        <p:txBody>
          <a:bodyPr/>
          <a:lstStyle/>
          <a:p>
            <a:fld id="{944E1CAF-8577-4147-BF54-89840AE7E087}" type="slidenum">
              <a:rPr lang="en-US" smtClean="0"/>
              <a:t>3</a:t>
            </a:fld>
            <a:endParaRPr lang="en-US" dirty="0"/>
          </a:p>
        </p:txBody>
      </p:sp>
    </p:spTree>
    <p:extLst>
      <p:ext uri="{BB962C8B-B14F-4D97-AF65-F5344CB8AC3E}">
        <p14:creationId xmlns:p14="http://schemas.microsoft.com/office/powerpoint/2010/main" val="27227870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30</a:t>
            </a:fld>
            <a:endParaRPr lang="en-US" dirty="0"/>
          </a:p>
        </p:txBody>
      </p:sp>
    </p:spTree>
    <p:extLst>
      <p:ext uri="{BB962C8B-B14F-4D97-AF65-F5344CB8AC3E}">
        <p14:creationId xmlns:p14="http://schemas.microsoft.com/office/powerpoint/2010/main" val="10021820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Horizon Blue Cross Blue Shield of New Jersey, the state’s largest insurer, recently amended its out-of-network reimbursement to 110 percent of Medicare for the small employer plans for voluntary services.</a:t>
            </a:r>
          </a:p>
          <a:p>
            <a:endParaRPr lang="en-US" b="0" dirty="0"/>
          </a:p>
          <a:p>
            <a:r>
              <a:rPr lang="en-US" b="0" dirty="0"/>
              <a:t>In a recent report from the RAND Corp., a study analyzed that payments as high as roughly 600 percent of Medicare would equal market rates for services.</a:t>
            </a:r>
          </a:p>
          <a:p>
            <a:endParaRPr lang="en-US" b="0" dirty="0"/>
          </a:p>
          <a:p>
            <a:r>
              <a:rPr lang="en-US" b="0" dirty="0"/>
              <a:t>Involuntary out-of-network services contributed less than 20 percent of commercial revenue, they accounted for almost 40 percent of hospital profits from treating the commercially insured.  This is because the average payments per service are roughly double the in-network rates.  </a:t>
            </a:r>
          </a:p>
          <a:p>
            <a:endParaRPr lang="en-US" b="0" dirty="0"/>
          </a:p>
          <a:p>
            <a:endParaRPr lang="en-US" dirty="0"/>
          </a:p>
          <a:p>
            <a:pPr defTabSz="914307">
              <a:defRPr/>
            </a:pPr>
            <a:r>
              <a:rPr lang="en-US" dirty="0"/>
              <a:t>AHCA’s “Florida Center for Health Information and Transparency” Website</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31</a:t>
            </a:fld>
            <a:endParaRPr lang="en-US" dirty="0"/>
          </a:p>
        </p:txBody>
      </p:sp>
    </p:spTree>
    <p:extLst>
      <p:ext uri="{BB962C8B-B14F-4D97-AF65-F5344CB8AC3E}">
        <p14:creationId xmlns:p14="http://schemas.microsoft.com/office/powerpoint/2010/main" val="32325350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Unlikely to pass in current political environment.</a:t>
            </a:r>
          </a:p>
          <a:p>
            <a:endParaRPr lang="en-US" dirty="0"/>
          </a:p>
          <a:p>
            <a:r>
              <a:rPr lang="en-US" dirty="0"/>
              <a:t>Act also requires that the hospital provide notice to patient once patient stabilized after emergency but prior to provision of post stabilization care, that hospital is out-of-network and provide option for patient to transfer to in-network facility.</a:t>
            </a:r>
          </a:p>
          <a:p>
            <a:endParaRPr lang="en-US" dirty="0"/>
          </a:p>
          <a:p>
            <a:r>
              <a:rPr lang="en-US" dirty="0"/>
              <a:t>Note that the US Department of Labor could issue a ruling that clarifies that states can regulate provider payment, or require self-funded plans to participate in state dispute resolution programs. </a:t>
            </a:r>
          </a:p>
        </p:txBody>
      </p:sp>
      <p:sp>
        <p:nvSpPr>
          <p:cNvPr id="4" name="Slide Number Placeholder 3"/>
          <p:cNvSpPr>
            <a:spLocks noGrp="1"/>
          </p:cNvSpPr>
          <p:nvPr>
            <p:ph type="sldNum" sz="quarter" idx="10"/>
          </p:nvPr>
        </p:nvSpPr>
        <p:spPr/>
        <p:txBody>
          <a:bodyPr/>
          <a:lstStyle/>
          <a:p>
            <a:fld id="{944E1CAF-8577-4147-BF54-89840AE7E087}" type="slidenum">
              <a:rPr lang="en-US" smtClean="0"/>
              <a:t>32</a:t>
            </a:fld>
            <a:endParaRPr lang="en-US" dirty="0"/>
          </a:p>
        </p:txBody>
      </p:sp>
    </p:spTree>
    <p:extLst>
      <p:ext uri="{BB962C8B-B14F-4D97-AF65-F5344CB8AC3E}">
        <p14:creationId xmlns:p14="http://schemas.microsoft.com/office/powerpoint/2010/main" val="15970950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Centura</a:t>
            </a:r>
            <a:r>
              <a:rPr lang="en-US" dirty="0"/>
              <a:t> Hospital in Colorado, St Anthony.</a:t>
            </a:r>
          </a:p>
          <a:p>
            <a:pPr defTabSz="914307">
              <a:defRPr/>
            </a:pPr>
            <a:r>
              <a:rPr lang="en-US" dirty="0"/>
              <a:t>The jury made that determination for patient on June 11, 2018 answering “no” when asked whether her bills were reasonable. The panel agreed she had a contract with St. Anthony’s to pay “all charges of the hospital,” but that those charges were “the reasonable value of the goods and services provided,” not those set by the hospital’s chargemaster.</a:t>
            </a:r>
          </a:p>
          <a:p>
            <a:r>
              <a:rPr lang="en-US" dirty="0"/>
              <a:t>-Lesson to learn – The arbitrators will likely side with the patient.</a:t>
            </a:r>
          </a:p>
          <a:p>
            <a:endParaRPr lang="en-US" dirty="0"/>
          </a:p>
          <a:p>
            <a:r>
              <a:rPr lang="en-US" b="1" i="1" dirty="0"/>
              <a:t>New Jersey Order Number A07-59 – THIS IS THE VERY ORDER (in conjunction with regulatory requirements) THAT WAS THE FOUNDATION FOR THE OON LAW</a:t>
            </a:r>
          </a:p>
          <a:p>
            <a:r>
              <a:rPr lang="en-US" dirty="0"/>
              <a:t>HMOs must pay the non-participating provider a benefit large enough to insure that the non-participating provider does not balance bill the member for the difference between billed charges and the payment, even if it means that [the HMO] must pay the provider’s billed charges less the member’s network copayment, coinsurance or deductible.</a:t>
            </a:r>
          </a:p>
          <a:p>
            <a:endParaRPr lang="en-US" dirty="0"/>
          </a:p>
          <a:p>
            <a:endParaRPr lang="en-US" dirty="0"/>
          </a:p>
        </p:txBody>
      </p:sp>
      <p:sp>
        <p:nvSpPr>
          <p:cNvPr id="4" name="Slide Number Placeholder 3"/>
          <p:cNvSpPr>
            <a:spLocks noGrp="1"/>
          </p:cNvSpPr>
          <p:nvPr>
            <p:ph type="sldNum" sz="quarter" idx="10"/>
          </p:nvPr>
        </p:nvSpPr>
        <p:spPr/>
        <p:txBody>
          <a:bodyPr/>
          <a:lstStyle/>
          <a:p>
            <a:fld id="{B9EEFE73-F300-452F-A5F9-01C2FD96FFC8}" type="slidenum">
              <a:rPr lang="en-US" smtClean="0"/>
              <a:t>33</a:t>
            </a:fld>
            <a:endParaRPr lang="en-US" dirty="0"/>
          </a:p>
        </p:txBody>
      </p:sp>
    </p:spTree>
    <p:extLst>
      <p:ext uri="{BB962C8B-B14F-4D97-AF65-F5344CB8AC3E}">
        <p14:creationId xmlns:p14="http://schemas.microsoft.com/office/powerpoint/2010/main" val="27076684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01"/>
            <a:r>
              <a:rPr lang="en-US" sz="2000" b="0" i="1" dirty="0"/>
              <a:t>Burn Surgeons of St. Barnabas L.L.P. v. Shoprite </a:t>
            </a:r>
            <a:endParaRPr lang="en-US" sz="1100" b="0" dirty="0"/>
          </a:p>
          <a:p>
            <a:r>
              <a:rPr lang="en-US" sz="1900" dirty="0"/>
              <a:t>In determining “usual, customary, and reasonable,” carriers </a:t>
            </a:r>
            <a:r>
              <a:rPr lang="en-US" sz="1900" i="1" dirty="0"/>
              <a:t>may</a:t>
            </a:r>
            <a:r>
              <a:rPr lang="en-US" sz="1900" dirty="0"/>
              <a:t> consider:</a:t>
            </a:r>
            <a:r>
              <a:rPr lang="en-US" sz="800" dirty="0"/>
              <a:t> (I) </a:t>
            </a:r>
            <a:r>
              <a:rPr lang="en-US" sz="1800" dirty="0"/>
              <a:t>Fees “paid” as opposed to “billed” fees;  (ii) All payments made to the medical providers, including commercial carriers, contractual carriers, and government programs; and, (iii) Fees paid for the particular service in the particular region or zip code as contained in a national database.</a:t>
            </a:r>
          </a:p>
          <a:p>
            <a:pPr lvl="0"/>
            <a:endParaRPr lang="en-US" sz="1800" dirty="0"/>
          </a:p>
          <a:p>
            <a:pPr lvl="0"/>
            <a:r>
              <a:rPr lang="en-US" sz="1800" dirty="0"/>
              <a:t>NJ Workers’ Compensation Case - Workers’ Compensation Court usually find that </a:t>
            </a:r>
            <a:r>
              <a:rPr lang="en-US" sz="1800" b="1" dirty="0"/>
              <a:t>65% to 75% </a:t>
            </a:r>
            <a:r>
              <a:rPr lang="en-US" sz="1800" dirty="0"/>
              <a:t>of hospital’s billed charges is “Usual &amp; Customary.”</a:t>
            </a:r>
          </a:p>
          <a:p>
            <a:pPr defTabSz="914307">
              <a:defRPr/>
            </a:pPr>
            <a:endParaRPr lang="en-US" sz="1800" dirty="0"/>
          </a:p>
          <a:p>
            <a:pPr defTabSz="914307">
              <a:defRPr/>
            </a:pPr>
            <a:r>
              <a:rPr lang="en-US" sz="1800" dirty="0"/>
              <a:t>NJ PIP statute 39:6A-5 - The insurer </a:t>
            </a:r>
            <a:r>
              <a:rPr lang="en-US" sz="1800" i="1" dirty="0"/>
              <a:t>may</a:t>
            </a:r>
            <a:r>
              <a:rPr lang="en-US" sz="1800" dirty="0"/>
              <a:t> use national databases of fees, such as those published by Ingenix (</a:t>
            </a:r>
            <a:r>
              <a:rPr lang="en-US" sz="1800" dirty="0">
                <a:hlinkClick r:id="rId3"/>
              </a:rPr>
              <a:t>www.ingenixonline.com</a:t>
            </a:r>
            <a:r>
              <a:rPr lang="en-US" sz="1800" dirty="0"/>
              <a:t>) or Wasserman (</a:t>
            </a:r>
            <a:r>
              <a:rPr lang="en-US" sz="1800" dirty="0">
                <a:hlinkClick r:id="rId4"/>
              </a:rPr>
              <a:t>http://www.medfees.com/</a:t>
            </a:r>
            <a:r>
              <a:rPr lang="en-US" sz="1800" dirty="0"/>
              <a:t>), to determine the reasonableness of fees for the provider's geographic region or zip code.</a:t>
            </a:r>
            <a:endParaRPr lang="en-US" sz="1800" i="1" dirty="0"/>
          </a:p>
          <a:p>
            <a:pPr defTabSz="914307">
              <a:defRPr/>
            </a:pPr>
            <a:endParaRPr lang="en-US" sz="1800" dirty="0"/>
          </a:p>
          <a:p>
            <a:pPr lvl="0"/>
            <a:endParaRPr lang="en-US" sz="1800" dirty="0"/>
          </a:p>
          <a:p>
            <a:pPr lvl="0"/>
            <a:endParaRPr lang="en-US" sz="1800" dirty="0"/>
          </a:p>
        </p:txBody>
      </p:sp>
      <p:sp>
        <p:nvSpPr>
          <p:cNvPr id="4" name="Slide Number Placeholder 3"/>
          <p:cNvSpPr>
            <a:spLocks noGrp="1"/>
          </p:cNvSpPr>
          <p:nvPr>
            <p:ph type="sldNum" sz="quarter" idx="10"/>
          </p:nvPr>
        </p:nvSpPr>
        <p:spPr/>
        <p:txBody>
          <a:bodyPr/>
          <a:lstStyle/>
          <a:p>
            <a:fld id="{B9EEFE73-F300-452F-A5F9-01C2FD96FFC8}" type="slidenum">
              <a:rPr lang="en-US" smtClean="0"/>
              <a:t>34</a:t>
            </a:fld>
            <a:endParaRPr lang="en-US" dirty="0"/>
          </a:p>
        </p:txBody>
      </p:sp>
    </p:spTree>
    <p:extLst>
      <p:ext uri="{BB962C8B-B14F-4D97-AF65-F5344CB8AC3E}">
        <p14:creationId xmlns:p14="http://schemas.microsoft.com/office/powerpoint/2010/main" val="27241355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careful of “mark-up” on implants and high cost drugs.  It is easy for carrier to offer proof of hospital cost as compared to hospital’s charge on these items.</a:t>
            </a:r>
          </a:p>
          <a:p>
            <a:endParaRPr lang="en-US" dirty="0"/>
          </a:p>
          <a:p>
            <a:r>
              <a:rPr lang="en-US" dirty="0"/>
              <a:t>IRS 501r requires hospitals to calculate “Average Generally Billed”, do you think that will be used for “reasonable”. </a:t>
            </a:r>
          </a:p>
        </p:txBody>
      </p:sp>
      <p:sp>
        <p:nvSpPr>
          <p:cNvPr id="4" name="Slide Number Placeholder 3"/>
          <p:cNvSpPr>
            <a:spLocks noGrp="1"/>
          </p:cNvSpPr>
          <p:nvPr>
            <p:ph type="sldNum" sz="quarter" idx="10"/>
          </p:nvPr>
        </p:nvSpPr>
        <p:spPr/>
        <p:txBody>
          <a:bodyPr/>
          <a:lstStyle/>
          <a:p>
            <a:fld id="{944E1CAF-8577-4147-BF54-89840AE7E087}" type="slidenum">
              <a:rPr lang="en-US" smtClean="0"/>
              <a:t>35</a:t>
            </a:fld>
            <a:endParaRPr lang="en-US" dirty="0"/>
          </a:p>
        </p:txBody>
      </p:sp>
    </p:spTree>
    <p:extLst>
      <p:ext uri="{BB962C8B-B14F-4D97-AF65-F5344CB8AC3E}">
        <p14:creationId xmlns:p14="http://schemas.microsoft.com/office/powerpoint/2010/main" val="2981926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36</a:t>
            </a:fld>
            <a:endParaRPr lang="en-US" dirty="0"/>
          </a:p>
        </p:txBody>
      </p:sp>
    </p:spTree>
    <p:extLst>
      <p:ext uri="{BB962C8B-B14F-4D97-AF65-F5344CB8AC3E}">
        <p14:creationId xmlns:p14="http://schemas.microsoft.com/office/powerpoint/2010/main" val="19100906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37</a:t>
            </a:fld>
            <a:endParaRPr lang="en-US" dirty="0"/>
          </a:p>
        </p:txBody>
      </p:sp>
    </p:spTree>
    <p:extLst>
      <p:ext uri="{BB962C8B-B14F-4D97-AF65-F5344CB8AC3E}">
        <p14:creationId xmlns:p14="http://schemas.microsoft.com/office/powerpoint/2010/main" val="39132702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944E1CAF-8577-4147-BF54-89840AE7E087}" type="slidenum">
              <a:rPr lang="en-US" smtClean="0"/>
              <a:t>38</a:t>
            </a:fld>
            <a:endParaRPr lang="en-US" dirty="0"/>
          </a:p>
        </p:txBody>
      </p:sp>
    </p:spTree>
    <p:extLst>
      <p:ext uri="{BB962C8B-B14F-4D97-AF65-F5344CB8AC3E}">
        <p14:creationId xmlns:p14="http://schemas.microsoft.com/office/powerpoint/2010/main" val="1407733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39</a:t>
            </a:fld>
            <a:endParaRPr lang="en-US" dirty="0"/>
          </a:p>
        </p:txBody>
      </p:sp>
    </p:spTree>
    <p:extLst>
      <p:ext uri="{BB962C8B-B14F-4D97-AF65-F5344CB8AC3E}">
        <p14:creationId xmlns:p14="http://schemas.microsoft.com/office/powerpoint/2010/main" val="2374238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Regulatory bodies may not be aggressive in assessing penalties and fines during the initial implementation of the act.  However, hospitals should demonstrate due diligence in implementing the requirements of the act.  Tell FL example.</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4</a:t>
            </a:fld>
            <a:endParaRPr lang="en-US" dirty="0"/>
          </a:p>
        </p:txBody>
      </p:sp>
    </p:spTree>
    <p:extLst>
      <p:ext uri="{BB962C8B-B14F-4D97-AF65-F5344CB8AC3E}">
        <p14:creationId xmlns:p14="http://schemas.microsoft.com/office/powerpoint/2010/main" val="2050095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sz="2000" dirty="0"/>
              <a:t>The Act Impacts a Variety of Hospital Departments:</a:t>
            </a:r>
          </a:p>
          <a:p>
            <a:pPr lvl="1">
              <a:lnSpc>
                <a:spcPct val="100000"/>
              </a:lnSpc>
            </a:pPr>
            <a:r>
              <a:rPr lang="en-US" sz="1600" dirty="0"/>
              <a:t>Patient Access, Registration, Scheduling</a:t>
            </a:r>
          </a:p>
          <a:p>
            <a:pPr lvl="1">
              <a:lnSpc>
                <a:spcPct val="100000"/>
              </a:lnSpc>
            </a:pPr>
            <a:r>
              <a:rPr lang="en-US" sz="1600" dirty="0"/>
              <a:t>Patient Financial Services</a:t>
            </a:r>
          </a:p>
          <a:p>
            <a:pPr lvl="1">
              <a:lnSpc>
                <a:spcPct val="100000"/>
              </a:lnSpc>
            </a:pPr>
            <a:r>
              <a:rPr lang="en-US" sz="1600" dirty="0"/>
              <a:t>Managed Care</a:t>
            </a:r>
          </a:p>
          <a:p>
            <a:pPr lvl="1">
              <a:lnSpc>
                <a:spcPct val="100000"/>
              </a:lnSpc>
            </a:pPr>
            <a:r>
              <a:rPr lang="en-US" sz="1600" dirty="0"/>
              <a:t>Decision Support</a:t>
            </a:r>
          </a:p>
          <a:p>
            <a:pPr lvl="1">
              <a:lnSpc>
                <a:spcPct val="100000"/>
              </a:lnSpc>
            </a:pPr>
            <a:r>
              <a:rPr lang="en-US" sz="1600" dirty="0"/>
              <a:t>Medical Staff Services</a:t>
            </a:r>
          </a:p>
          <a:p>
            <a:pPr lvl="1">
              <a:lnSpc>
                <a:spcPct val="100000"/>
              </a:lnSpc>
            </a:pPr>
            <a:r>
              <a:rPr lang="en-US" sz="1600" dirty="0"/>
              <a:t>Marketing / Website Development</a:t>
            </a:r>
          </a:p>
          <a:p>
            <a:pPr lvl="1">
              <a:lnSpc>
                <a:spcPct val="100000"/>
              </a:lnSpc>
            </a:pPr>
            <a:r>
              <a:rPr lang="en-US" sz="1600" dirty="0"/>
              <a:t>Information Technology</a:t>
            </a:r>
            <a:endParaRPr lang="en-US" dirty="0"/>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5</a:t>
            </a:fld>
            <a:endParaRPr lang="en-US" dirty="0"/>
          </a:p>
        </p:txBody>
      </p:sp>
    </p:spTree>
    <p:extLst>
      <p:ext uri="{BB962C8B-B14F-4D97-AF65-F5344CB8AC3E}">
        <p14:creationId xmlns:p14="http://schemas.microsoft.com/office/powerpoint/2010/main" val="1518990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the definition of “Health Care Facility” does </a:t>
            </a:r>
            <a:r>
              <a:rPr lang="en-US" b="1" i="1" u="sng" dirty="0"/>
              <a:t>not</a:t>
            </a:r>
            <a:r>
              <a:rPr lang="en-US" dirty="0"/>
              <a:t> include ALL outpatient settings.  </a:t>
            </a:r>
          </a:p>
          <a:p>
            <a:endParaRPr lang="en-US" dirty="0"/>
          </a:p>
          <a:p>
            <a:r>
              <a:rPr lang="en-US" dirty="0"/>
              <a:t>Definition of “Health Care Professional” includes physician assistants.</a:t>
            </a:r>
            <a:r>
              <a:rPr lang="en-US" dirty="0">
                <a:solidFill>
                  <a:srgbClr val="FF0000"/>
                </a:solidFill>
              </a:rPr>
              <a:t> If any healthcare professional is “billing” for their services and is licensed or certified they should be providing the disclosures which is why I think we want to stress that while facilities such as an ASC may not be covered the healthcare professionals operating within those settings are still subject to the law. </a:t>
            </a:r>
          </a:p>
          <a:p>
            <a:endParaRPr lang="en-US" dirty="0"/>
          </a:p>
          <a:p>
            <a:r>
              <a:rPr lang="en-US" dirty="0"/>
              <a:t>Act covers services provided in New Jersey by a provider that is licensed or certified in New Jersey.</a:t>
            </a:r>
          </a:p>
          <a:p>
            <a:endParaRPr lang="en-US" dirty="0"/>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6</a:t>
            </a:fld>
            <a:endParaRPr lang="en-US" dirty="0"/>
          </a:p>
        </p:txBody>
      </p:sp>
    </p:spTree>
    <p:extLst>
      <p:ext uri="{BB962C8B-B14F-4D97-AF65-F5344CB8AC3E}">
        <p14:creationId xmlns:p14="http://schemas.microsoft.com/office/powerpoint/2010/main" val="3403647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Act covers health benefit plans </a:t>
            </a:r>
            <a:r>
              <a:rPr lang="en-US" u="sng" dirty="0"/>
              <a:t>issued in New Jersey </a:t>
            </a:r>
            <a:r>
              <a:rPr lang="en-US" dirty="0"/>
              <a:t>and self-funded health benefit plans covering </a:t>
            </a:r>
            <a:r>
              <a:rPr lang="en-US" u="sng" dirty="0"/>
              <a:t>New Jersey Residents </a:t>
            </a:r>
            <a:r>
              <a:rPr lang="en-US" dirty="0"/>
              <a:t>that </a:t>
            </a:r>
            <a:r>
              <a:rPr lang="en-US" u="sng" dirty="0"/>
              <a:t>opt-in </a:t>
            </a:r>
            <a:r>
              <a:rPr lang="en-US" dirty="0"/>
              <a:t>under the Act.</a:t>
            </a:r>
          </a:p>
          <a:p>
            <a:endParaRPr lang="en-US" dirty="0"/>
          </a:p>
          <a:p>
            <a:r>
              <a:rPr lang="en-US" dirty="0"/>
              <a:t>We should also note that the law also applies to MEMBERS of a self-funded plan that does not opt-in with regard to arbitration. </a:t>
            </a:r>
          </a:p>
        </p:txBody>
      </p:sp>
      <p:sp>
        <p:nvSpPr>
          <p:cNvPr id="4" name="Slide Number Placeholder 3"/>
          <p:cNvSpPr>
            <a:spLocks noGrp="1"/>
          </p:cNvSpPr>
          <p:nvPr>
            <p:ph type="sldNum" sz="quarter" idx="10"/>
          </p:nvPr>
        </p:nvSpPr>
        <p:spPr/>
        <p:txBody>
          <a:bodyPr/>
          <a:lstStyle/>
          <a:p>
            <a:fld id="{944E1CAF-8577-4147-BF54-89840AE7E087}" type="slidenum">
              <a:rPr lang="en-US" smtClean="0"/>
              <a:t>7</a:t>
            </a:fld>
            <a:endParaRPr lang="en-US" dirty="0"/>
          </a:p>
        </p:txBody>
      </p:sp>
    </p:spTree>
    <p:extLst>
      <p:ext uri="{BB962C8B-B14F-4D97-AF65-F5344CB8AC3E}">
        <p14:creationId xmlns:p14="http://schemas.microsoft.com/office/powerpoint/2010/main" val="1920019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Self-Funded Payers must also include the election in the benefit plan documents.</a:t>
            </a:r>
          </a:p>
          <a:p>
            <a:endParaRPr lang="en-US" dirty="0"/>
          </a:p>
          <a:p>
            <a:pPr defTabSz="914307">
              <a:defRPr/>
            </a:pPr>
            <a:r>
              <a:rPr lang="en-US" dirty="0"/>
              <a:t>Note that for Self-Funded Payers that don’t opt in, the plan’s </a:t>
            </a:r>
            <a:r>
              <a:rPr lang="en-US" i="1" dirty="0"/>
              <a:t>members</a:t>
            </a:r>
            <a:r>
              <a:rPr lang="en-US" dirty="0"/>
              <a:t> can still initiate arbitration.</a:t>
            </a:r>
          </a:p>
          <a:p>
            <a:endParaRPr lang="en-US" dirty="0"/>
          </a:p>
          <a:p>
            <a:r>
              <a:rPr lang="en-US" dirty="0"/>
              <a:t>The section in </a:t>
            </a:r>
            <a:r>
              <a:rPr lang="en-US" dirty="0">
                <a:solidFill>
                  <a:srgbClr val="FF0000"/>
                </a:solidFill>
              </a:rPr>
              <a:t>red</a:t>
            </a:r>
            <a:r>
              <a:rPr lang="en-US" dirty="0"/>
              <a:t> is wording from the DOBI synopsis.  The “as of date” indicates the date after which all inadvertent and involuntary OON claims incurred are subject to arbitration.</a:t>
            </a:r>
          </a:p>
          <a:p>
            <a:endParaRPr lang="en-US" dirty="0"/>
          </a:p>
          <a:p>
            <a:r>
              <a:rPr lang="en-US" dirty="0"/>
              <a:t>The DOBI Synopsis indicates that issuance of compliant identification cards must occur upon the earliest of the following: )</a:t>
            </a:r>
            <a:r>
              <a:rPr lang="en-US" dirty="0" err="1"/>
              <a:t>i</a:t>
            </a:r>
            <a:r>
              <a:rPr lang="en-US" dirty="0"/>
              <a:t>) issuance of a new or renewal plan or the self-funded plan’s opt-in to OON arbitration.</a:t>
            </a:r>
          </a:p>
          <a:p>
            <a:endParaRPr lang="en-US" dirty="0"/>
          </a:p>
          <a:p>
            <a:pPr defTabSz="914307">
              <a:defRPr/>
            </a:pPr>
            <a:r>
              <a:rPr lang="en-US" b="1" i="1" u="sng" dirty="0"/>
              <a:t>COMMENTARY ON LEGAL CHALLENGES TO ACT:  </a:t>
            </a:r>
            <a:r>
              <a:rPr lang="en-US" dirty="0"/>
              <a:t>Self-Funded Payers are subject to the Employee Retirement Income Security Act (“ERISA”) and ERISA as a Federal Regulation preempts state statutes.  NJHA asked DOBI – for self-funded plans that don’t opt in, how can DOBI require the plan to list “Self-Funded” on the member ID card?</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8</a:t>
            </a:fld>
            <a:endParaRPr lang="en-US" dirty="0"/>
          </a:p>
        </p:txBody>
      </p:sp>
    </p:spTree>
    <p:extLst>
      <p:ext uri="{BB962C8B-B14F-4D97-AF65-F5344CB8AC3E}">
        <p14:creationId xmlns:p14="http://schemas.microsoft.com/office/powerpoint/2010/main" val="1978679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According to the DOBI Synopsis, </a:t>
            </a:r>
            <a:r>
              <a:rPr lang="en-US" i="1" dirty="0"/>
              <a:t>Managed</a:t>
            </a:r>
            <a:r>
              <a:rPr lang="en-US" dirty="0"/>
              <a:t> Medicaid is NOT covered under the Act.  There were some initial questions regarding whether Managed Medicaid was covered by the Act.  It appears that DOBI does not think it is covered by the Act.</a:t>
            </a:r>
          </a:p>
          <a:p>
            <a:endParaRPr lang="en-US" dirty="0"/>
          </a:p>
          <a:p>
            <a:r>
              <a:rPr lang="en-US" dirty="0"/>
              <a:t>This makes sense given that Medicaid Managed Care beneficiaries are subject to alternate billing protections. </a:t>
            </a:r>
          </a:p>
          <a:p>
            <a:endParaRPr lang="en-US" dirty="0"/>
          </a:p>
        </p:txBody>
      </p:sp>
      <p:sp>
        <p:nvSpPr>
          <p:cNvPr id="4" name="Slide Number Placeholder 3"/>
          <p:cNvSpPr>
            <a:spLocks noGrp="1"/>
          </p:cNvSpPr>
          <p:nvPr>
            <p:ph type="sldNum" sz="quarter" idx="10"/>
          </p:nvPr>
        </p:nvSpPr>
        <p:spPr/>
        <p:txBody>
          <a:bodyPr/>
          <a:lstStyle/>
          <a:p>
            <a:fld id="{944E1CAF-8577-4147-BF54-89840AE7E087}" type="slidenum">
              <a:rPr lang="en-US" smtClean="0"/>
              <a:t>9</a:t>
            </a:fld>
            <a:endParaRPr lang="en-US" dirty="0"/>
          </a:p>
        </p:txBody>
      </p:sp>
    </p:spTree>
    <p:extLst>
      <p:ext uri="{BB962C8B-B14F-4D97-AF65-F5344CB8AC3E}">
        <p14:creationId xmlns:p14="http://schemas.microsoft.com/office/powerpoint/2010/main" val="31985060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dirty="0"/>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D8E963C2-2F9C-41BE-BCB4-766EEB05A418}" type="datetime1">
              <a:rPr lang="en-US" smtClean="0"/>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26A8F0DC-43C4-47F2-8DCA-8EC803D0C756}" type="slidenum">
              <a:rPr lang="en-US" smtClean="0"/>
              <a:t>‹#›</a:t>
            </a:fld>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189611"/>
            <a:ext cx="2362200" cy="2362200"/>
          </a:xfrm>
          <a:prstGeom prst="rect">
            <a:avLst/>
          </a:prstGeom>
        </p:spPr>
      </p:pic>
      <p:pic>
        <p:nvPicPr>
          <p:cNvPr id="6" name="Picture 5">
            <a:extLst>
              <a:ext uri="{FF2B5EF4-FFF2-40B4-BE49-F238E27FC236}">
                <a16:creationId xmlns:a16="http://schemas.microsoft.com/office/drawing/2014/main" id="{BA3540A9-AD48-4553-AE50-5C1585C3FC0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166" y="3658115"/>
            <a:ext cx="2707083" cy="270708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261AAE-BE46-4202-BBBD-00D32F275D22}" type="datetime1">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D27D2D-D6C9-4B16-8DB5-FF4A7E4F566F}" type="datetime1">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dirty="0"/>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CED2AB-01D4-4A61-8D92-4EDF4E48DA53}" type="datetime1">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011325" y="6101624"/>
            <a:ext cx="457200" cy="365125"/>
          </a:xfrm>
        </p:spPr>
        <p:txBody>
          <a:bodyPr/>
          <a:lstStyle/>
          <a:p>
            <a:fld id="{26A8F0DC-43C4-47F2-8DCA-8EC803D0C756}" type="slidenum">
              <a:rPr lang="en-US" smtClean="0"/>
              <a:t>‹#›</a:t>
            </a:fld>
            <a:endParaRPr lang="en-US" dirty="0"/>
          </a:p>
        </p:txBody>
      </p:sp>
      <p:pic>
        <p:nvPicPr>
          <p:cNvPr id="10" name="Picture 9">
            <a:extLst>
              <a:ext uri="{FF2B5EF4-FFF2-40B4-BE49-F238E27FC236}">
                <a16:creationId xmlns:a16="http://schemas.microsoft.com/office/drawing/2014/main" id="{B71B6323-CA4E-44AE-B8A9-83CAF97CCB2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2920" y="5867400"/>
            <a:ext cx="685800" cy="685800"/>
          </a:xfrm>
          <a:prstGeom prst="rect">
            <a:avLst/>
          </a:prstGeom>
          <a:ln>
            <a:noFill/>
          </a:ln>
          <a:effectLst>
            <a:softEdge rad="112500"/>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E3B9EAF-2EE5-44AB-89A6-E10E725B60C8}" type="datetime1">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C938296-EA88-4A5E-8CDD-0AFFE9DAF660}" type="datetime1">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B565131-30D4-450D-9E46-6E8784D4B1F6}" type="datetime1">
              <a:rPr lang="en-US" smtClean="0"/>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9589678-F1EE-460B-8B15-2368FDA45FDB}" type="datetime1">
              <a:rPr lang="en-US" smtClean="0"/>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B190D1F1-0790-4416-B550-3677556656A5}" type="datetime1">
              <a:rPr lang="en-US" smtClean="0"/>
              <a:t>7/18/2022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D6816D-FDD5-448F-8E88-07690C3E1E66}" type="datetime1">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8F0DC-43C4-47F2-8DCA-8EC803D0C75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B03F7A4-791F-4F9C-ACA8-39A885F42CA0}" type="datetime1">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8F0DC-43C4-47F2-8DCA-8EC803D0C756}" type="slidenum">
              <a:rPr lang="en-US" smtClean="0"/>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31D717B-E776-451B-BEA1-5A05F602156A}" type="datetime1">
              <a:rPr lang="en-US" smtClean="0"/>
              <a:t>7/18/2022</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6A8F0DC-43C4-47F2-8DCA-8EC803D0C756}" type="slidenum">
              <a:rPr lang="en-US" smtClean="0"/>
              <a:t>‹#›</a:t>
            </a:fld>
            <a:endParaRPr lang="en-US" dirty="0"/>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934200" y="5257800"/>
            <a:ext cx="1828800" cy="1828800"/>
          </a:xfrm>
          <a:prstGeom prst="rect">
            <a:avLst/>
          </a:prstGeom>
        </p:spPr>
      </p:pic>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njha.com/resources/toolkits/oon-implementation-toolkit/"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Scott.Ismach@SpecializedHP.com"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mailto:Tracy.Lutz@SpecializedHP.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njha.com/media/528408/OON-Bulletin-Comments-9-4-18-final.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4435" y="1480861"/>
            <a:ext cx="7772400" cy="1828800"/>
          </a:xfrm>
        </p:spPr>
        <p:txBody>
          <a:bodyPr>
            <a:normAutofit fontScale="90000"/>
          </a:bodyPr>
          <a:lstStyle/>
          <a:p>
            <a:pPr marL="0" indent="0"/>
            <a:r>
              <a:rPr lang="en-US" sz="3200" dirty="0"/>
              <a:t>Implementation of New Jersey’s </a:t>
            </a:r>
            <a:br>
              <a:rPr lang="en-US" sz="3200" dirty="0"/>
            </a:br>
            <a:r>
              <a:rPr lang="en-US" sz="3200" dirty="0"/>
              <a:t>Out-of-Network Consumer Protection, Transparency, Cost Containment and Accountability Act</a:t>
            </a:r>
            <a:endParaRPr lang="en-US" sz="3100" i="1" dirty="0"/>
          </a:p>
        </p:txBody>
      </p:sp>
      <p:sp>
        <p:nvSpPr>
          <p:cNvPr id="3" name="Subtitle 2"/>
          <p:cNvSpPr>
            <a:spLocks noGrp="1"/>
          </p:cNvSpPr>
          <p:nvPr>
            <p:ph type="subTitle" idx="1"/>
          </p:nvPr>
        </p:nvSpPr>
        <p:spPr>
          <a:xfrm>
            <a:off x="724435" y="3546389"/>
            <a:ext cx="7772400" cy="1828800"/>
          </a:xfrm>
        </p:spPr>
        <p:txBody>
          <a:bodyPr>
            <a:normAutofit/>
          </a:bodyPr>
          <a:lstStyle/>
          <a:p>
            <a:r>
              <a:rPr lang="en-US" sz="1800" dirty="0"/>
              <a:t>Tracy Lutz, Managing Partner</a:t>
            </a:r>
          </a:p>
          <a:p>
            <a:r>
              <a:rPr lang="en-US" sz="1800" dirty="0"/>
              <a:t>Scott Ismach, Managing Attorney</a:t>
            </a:r>
          </a:p>
          <a:p>
            <a:r>
              <a:rPr lang="en-US" sz="1800" dirty="0"/>
              <a:t>Specialized Healthcare Partners</a:t>
            </a:r>
          </a:p>
          <a:p>
            <a:endParaRPr lang="en-US" sz="1600" dirty="0"/>
          </a:p>
          <a:p>
            <a:r>
              <a:rPr lang="en-US" sz="1600" dirty="0"/>
              <a:t>November 8, 2018</a:t>
            </a:r>
          </a:p>
        </p:txBody>
      </p:sp>
    </p:spTree>
    <p:extLst>
      <p:ext uri="{BB962C8B-B14F-4D97-AF65-F5344CB8AC3E}">
        <p14:creationId xmlns:p14="http://schemas.microsoft.com/office/powerpoint/2010/main" val="255978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Hospital Disclosures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In-Network</a:t>
            </a: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 </a:t>
            </a:r>
          </a:p>
          <a:p>
            <a:pPr marL="0" indent="0">
              <a:lnSpc>
                <a:spcPct val="150000"/>
              </a:lnSpc>
              <a:buNone/>
            </a:pPr>
            <a:r>
              <a:rPr lang="en-US" sz="2600" dirty="0"/>
              <a:t>Prior to scheduling an appointment for a non-emergency or elective service, Hospital must:</a:t>
            </a:r>
          </a:p>
          <a:p>
            <a:pPr>
              <a:lnSpc>
                <a:spcPct val="150000"/>
              </a:lnSpc>
            </a:pPr>
            <a:r>
              <a:rPr lang="en-US" sz="2600" dirty="0"/>
              <a:t>Disclose that the hospital is in-network;</a:t>
            </a:r>
          </a:p>
          <a:p>
            <a:pPr>
              <a:lnSpc>
                <a:spcPct val="150000"/>
              </a:lnSpc>
            </a:pPr>
            <a:r>
              <a:rPr lang="en-US" sz="2600" dirty="0"/>
              <a:t>Advise the patient to contact the physician ordering the services to see if physician is in-network or out-of-network;</a:t>
            </a:r>
          </a:p>
          <a:p>
            <a:pPr>
              <a:lnSpc>
                <a:spcPct val="150000"/>
              </a:lnSpc>
            </a:pPr>
            <a:r>
              <a:rPr lang="en-US" sz="2600" dirty="0"/>
              <a:t>Provide information on how to determine the plans participated in by any physician who is reasonably anticipated to provide services;</a:t>
            </a:r>
          </a:p>
          <a:p>
            <a:pPr>
              <a:lnSpc>
                <a:spcPct val="150000"/>
              </a:lnSpc>
            </a:pPr>
            <a:r>
              <a:rPr lang="en-US" sz="2600" dirty="0"/>
              <a:t>Advise the patient won’t be expected to pay more than in-network co-payment, deductible, coinsurance amount;</a:t>
            </a:r>
          </a:p>
          <a:p>
            <a:pPr>
              <a:lnSpc>
                <a:spcPct val="150000"/>
              </a:lnSpc>
            </a:pPr>
            <a:r>
              <a:rPr lang="en-US" sz="2600" dirty="0"/>
              <a:t>Advise the patient that, unless the patient specifically selects an out-of-network provider, the patient will not incur any out-of-pocket costs in excess of the charges applicable to an in-network procedure; and</a:t>
            </a:r>
          </a:p>
          <a:p>
            <a:pPr>
              <a:lnSpc>
                <a:spcPct val="150000"/>
              </a:lnSpc>
            </a:pPr>
            <a:r>
              <a:rPr lang="en-US" sz="2600" dirty="0"/>
              <a:t>Advise the patient that any bills from in-network providers for more than the patient’s copayment, deductible, coinsurance should be reported to the carrier &amp; relevant agency.</a:t>
            </a:r>
          </a:p>
        </p:txBody>
      </p:sp>
      <p:sp>
        <p:nvSpPr>
          <p:cNvPr id="2" name="Slide Number Placeholder 1">
            <a:extLst>
              <a:ext uri="{FF2B5EF4-FFF2-40B4-BE49-F238E27FC236}">
                <a16:creationId xmlns:a16="http://schemas.microsoft.com/office/drawing/2014/main" id="{54CD4E2D-5C32-4687-BE07-87EE56986737}"/>
              </a:ext>
            </a:extLst>
          </p:cNvPr>
          <p:cNvSpPr>
            <a:spLocks noGrp="1"/>
          </p:cNvSpPr>
          <p:nvPr>
            <p:ph type="sldNum" sz="quarter" idx="12"/>
          </p:nvPr>
        </p:nvSpPr>
        <p:spPr/>
        <p:txBody>
          <a:bodyPr/>
          <a:lstStyle/>
          <a:p>
            <a:fld id="{26A8F0DC-43C4-47F2-8DCA-8EC803D0C756}" type="slidenum">
              <a:rPr lang="en-US" smtClean="0"/>
              <a:t>10</a:t>
            </a:fld>
            <a:endParaRPr lang="en-US" dirty="0"/>
          </a:p>
        </p:txBody>
      </p:sp>
    </p:spTree>
    <p:extLst>
      <p:ext uri="{BB962C8B-B14F-4D97-AF65-F5344CB8AC3E}">
        <p14:creationId xmlns:p14="http://schemas.microsoft.com/office/powerpoint/2010/main" val="2814981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Hospital Disclosures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Out-of-Network</a:t>
            </a: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 </a:t>
            </a:r>
          </a:p>
          <a:p>
            <a:pPr marL="0" indent="0">
              <a:lnSpc>
                <a:spcPct val="150000"/>
              </a:lnSpc>
              <a:buNone/>
            </a:pPr>
            <a:r>
              <a:rPr lang="en-US" sz="2600" dirty="0"/>
              <a:t>Prior to scheduling an appointment for a non-emergency or elective service, Hospital must:</a:t>
            </a:r>
          </a:p>
          <a:p>
            <a:pPr marL="0" indent="0">
              <a:lnSpc>
                <a:spcPct val="150000"/>
              </a:lnSpc>
              <a:buNone/>
            </a:pPr>
            <a:endParaRPr lang="en-US" sz="1300" dirty="0"/>
          </a:p>
          <a:p>
            <a:pPr>
              <a:lnSpc>
                <a:spcPct val="150000"/>
              </a:lnSpc>
            </a:pPr>
            <a:r>
              <a:rPr lang="en-US" sz="2600" dirty="0"/>
              <a:t>Disclose that the hospital is out-of-network;</a:t>
            </a:r>
          </a:p>
          <a:p>
            <a:pPr>
              <a:lnSpc>
                <a:spcPct val="150000"/>
              </a:lnSpc>
            </a:pPr>
            <a:r>
              <a:rPr lang="en-US" sz="2600" dirty="0"/>
              <a:t>Advise the patient that he/she may be responsible for amounts in excess of the co-payment, deductible, coinsurance amount;</a:t>
            </a:r>
          </a:p>
          <a:p>
            <a:pPr>
              <a:lnSpc>
                <a:spcPct val="150000"/>
              </a:lnSpc>
            </a:pPr>
            <a:r>
              <a:rPr lang="en-US" sz="2600" dirty="0"/>
              <a:t>Advise the patient that he/she may be responsible for any cost in excess of the amount paid by the health benefit plan;</a:t>
            </a:r>
          </a:p>
          <a:p>
            <a:pPr>
              <a:lnSpc>
                <a:spcPct val="150000"/>
              </a:lnSpc>
            </a:pPr>
            <a:r>
              <a:rPr lang="en-US" sz="2600" dirty="0"/>
              <a:t>Advise the patient he/she should contact the carrier for further consultation on costs;</a:t>
            </a:r>
          </a:p>
          <a:p>
            <a:pPr>
              <a:lnSpc>
                <a:spcPct val="150000"/>
              </a:lnSpc>
            </a:pPr>
            <a:r>
              <a:rPr lang="en-US" sz="2600" dirty="0"/>
              <a:t>Advise the patient to contact the physician ordering the services to see if physician is in-network or out-of-network;</a:t>
            </a:r>
          </a:p>
          <a:p>
            <a:pPr>
              <a:lnSpc>
                <a:spcPct val="150000"/>
              </a:lnSpc>
            </a:pPr>
            <a:r>
              <a:rPr lang="en-US" sz="2600" dirty="0"/>
              <a:t>Provide information on how to determine the plans participated in by any physician who is reasonably anticipated to provide services;</a:t>
            </a:r>
          </a:p>
        </p:txBody>
      </p:sp>
      <p:sp>
        <p:nvSpPr>
          <p:cNvPr id="2" name="Slide Number Placeholder 1">
            <a:extLst>
              <a:ext uri="{FF2B5EF4-FFF2-40B4-BE49-F238E27FC236}">
                <a16:creationId xmlns:a16="http://schemas.microsoft.com/office/drawing/2014/main" id="{581424AE-3F2A-4E9E-A4F5-C1DE4485A842}"/>
              </a:ext>
            </a:extLst>
          </p:cNvPr>
          <p:cNvSpPr>
            <a:spLocks noGrp="1"/>
          </p:cNvSpPr>
          <p:nvPr>
            <p:ph type="sldNum" sz="quarter" idx="12"/>
          </p:nvPr>
        </p:nvSpPr>
        <p:spPr/>
        <p:txBody>
          <a:bodyPr/>
          <a:lstStyle/>
          <a:p>
            <a:fld id="{26A8F0DC-43C4-47F2-8DCA-8EC803D0C756}" type="slidenum">
              <a:rPr lang="en-US" smtClean="0"/>
              <a:t>11</a:t>
            </a:fld>
            <a:endParaRPr lang="en-US" dirty="0"/>
          </a:p>
        </p:txBody>
      </p:sp>
    </p:spTree>
    <p:extLst>
      <p:ext uri="{BB962C8B-B14F-4D97-AF65-F5344CB8AC3E}">
        <p14:creationId xmlns:p14="http://schemas.microsoft.com/office/powerpoint/2010/main" val="1510476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Hospital Disclosures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Non-Electing</a:t>
            </a: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Self-Funded Plans</a:t>
            </a: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 </a:t>
            </a:r>
          </a:p>
          <a:p>
            <a:pPr marL="0" indent="0">
              <a:lnSpc>
                <a:spcPct val="150000"/>
              </a:lnSpc>
              <a:buNone/>
            </a:pPr>
            <a:r>
              <a:rPr lang="en-US" sz="2600" dirty="0"/>
              <a:t>Prior to scheduling an appointment for a non-emergency or elective service, Hospital must:</a:t>
            </a:r>
          </a:p>
          <a:p>
            <a:pPr>
              <a:lnSpc>
                <a:spcPct val="150000"/>
              </a:lnSpc>
            </a:pPr>
            <a:r>
              <a:rPr lang="en-US" sz="2600" dirty="0"/>
              <a:t>Disclose that certain healthcare services may be provided on an out-of-network basis, including those associated with the health care facility;</a:t>
            </a:r>
          </a:p>
          <a:p>
            <a:pPr>
              <a:lnSpc>
                <a:spcPct val="150000"/>
              </a:lnSpc>
            </a:pPr>
            <a:r>
              <a:rPr lang="en-US" sz="2600" dirty="0"/>
              <a:t>Advise the patient that he/she may have financial responsibility applicable to services provided by out-of-network physician, hospital, surgery center that exceeds the co-payment, deductible, coinsurance amount;</a:t>
            </a:r>
          </a:p>
          <a:p>
            <a:pPr>
              <a:lnSpc>
                <a:spcPct val="150000"/>
              </a:lnSpc>
            </a:pPr>
            <a:r>
              <a:rPr lang="en-US" sz="2600" dirty="0"/>
              <a:t>Advise the patient that he/she may be responsible for any cost in excess of the amount paid by the Self-Funded Plan;</a:t>
            </a:r>
          </a:p>
          <a:p>
            <a:pPr>
              <a:lnSpc>
                <a:spcPct val="150000"/>
              </a:lnSpc>
            </a:pPr>
            <a:r>
              <a:rPr lang="en-US" sz="2600" dirty="0"/>
              <a:t>Advise the patient he/she should contact the Self-Funded Plan for further consultation on costs;</a:t>
            </a:r>
          </a:p>
          <a:p>
            <a:pPr>
              <a:lnSpc>
                <a:spcPct val="150000"/>
              </a:lnSpc>
            </a:pPr>
            <a:r>
              <a:rPr lang="en-US" sz="2600" dirty="0"/>
              <a:t>Advise the patient to contact the physician ordering the services to see if physician is in-network or out-of-network;</a:t>
            </a:r>
          </a:p>
          <a:p>
            <a:pPr>
              <a:lnSpc>
                <a:spcPct val="150000"/>
              </a:lnSpc>
            </a:pPr>
            <a:r>
              <a:rPr lang="en-US" sz="2600" dirty="0"/>
              <a:t>Provide information on how to determine the plans participated in by any physician who is reasonably anticipated to provide services;</a:t>
            </a:r>
          </a:p>
        </p:txBody>
      </p:sp>
      <p:sp>
        <p:nvSpPr>
          <p:cNvPr id="2" name="Slide Number Placeholder 1">
            <a:extLst>
              <a:ext uri="{FF2B5EF4-FFF2-40B4-BE49-F238E27FC236}">
                <a16:creationId xmlns:a16="http://schemas.microsoft.com/office/drawing/2014/main" id="{229D3A67-C6CC-41B8-B155-750F0D8F8579}"/>
              </a:ext>
            </a:extLst>
          </p:cNvPr>
          <p:cNvSpPr>
            <a:spLocks noGrp="1"/>
          </p:cNvSpPr>
          <p:nvPr>
            <p:ph type="sldNum" sz="quarter" idx="12"/>
          </p:nvPr>
        </p:nvSpPr>
        <p:spPr/>
        <p:txBody>
          <a:bodyPr/>
          <a:lstStyle/>
          <a:p>
            <a:fld id="{26A8F0DC-43C4-47F2-8DCA-8EC803D0C756}" type="slidenum">
              <a:rPr lang="en-US" smtClean="0"/>
              <a:t>12</a:t>
            </a:fld>
            <a:endParaRPr lang="en-US" dirty="0"/>
          </a:p>
        </p:txBody>
      </p:sp>
    </p:spTree>
    <p:extLst>
      <p:ext uri="{BB962C8B-B14F-4D97-AF65-F5344CB8AC3E}">
        <p14:creationId xmlns:p14="http://schemas.microsoft.com/office/powerpoint/2010/main" val="4109201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85000" lnSpcReduction="1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Balance Billing Prohibition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Non-Emergency</a:t>
            </a:r>
          </a:p>
          <a:p>
            <a:pPr marL="0" indent="0">
              <a:buNone/>
            </a:pPr>
            <a:endParaRPr lang="en-US" sz="1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r>
              <a:rPr lang="en-US" sz="2000" dirty="0"/>
              <a:t>Unless the covered person, at the time of disclosure, has “knowingly, voluntarily, and specifically selected an out-of-network provider” to provide services, the covered person will </a:t>
            </a:r>
            <a:r>
              <a:rPr lang="en-US" sz="2000" i="1" u="sng" dirty="0"/>
              <a:t>not</a:t>
            </a:r>
            <a:r>
              <a:rPr lang="en-US" sz="2000" dirty="0"/>
              <a:t> incur any out-of-pocket costs in excess of the charges applicable to an in-network service.</a:t>
            </a:r>
          </a:p>
          <a:p>
            <a:pPr marL="0" indent="0">
              <a:buNone/>
            </a:pPr>
            <a:endParaRPr lang="en-US" sz="800" dirty="0"/>
          </a:p>
          <a:p>
            <a:pPr lvl="1">
              <a:lnSpc>
                <a:spcPct val="115000"/>
              </a:lnSpc>
              <a:spcBef>
                <a:spcPts val="0"/>
              </a:spcBef>
              <a:spcAft>
                <a:spcPts val="600"/>
              </a:spcAft>
            </a:pPr>
            <a:r>
              <a:rPr lang="en-US" sz="2000" dirty="0"/>
              <a:t>In other words, if the hospital indicates it is “in-network,” the hospital cannot bill patient amounts in excess of in-network copayment, deductible, coinsurance amount.</a:t>
            </a:r>
          </a:p>
          <a:p>
            <a:pPr lvl="1">
              <a:lnSpc>
                <a:spcPct val="115000"/>
              </a:lnSpc>
              <a:spcBef>
                <a:spcPts val="0"/>
              </a:spcBef>
              <a:spcAft>
                <a:spcPts val="600"/>
              </a:spcAft>
            </a:pPr>
            <a:r>
              <a:rPr lang="en-US" sz="2000" dirty="0"/>
              <a:t>Hospitals may still bill for “non-covered services” (</a:t>
            </a:r>
            <a:r>
              <a:rPr lang="en-US" sz="2000" i="1" dirty="0"/>
              <a:t>see contract</a:t>
            </a:r>
            <a:r>
              <a:rPr lang="en-US" sz="2000" dirty="0"/>
              <a:t>).</a:t>
            </a:r>
          </a:p>
          <a:p>
            <a:pPr lvl="1">
              <a:lnSpc>
                <a:spcPct val="115000"/>
              </a:lnSpc>
              <a:spcBef>
                <a:spcPts val="0"/>
              </a:spcBef>
              <a:spcAft>
                <a:spcPts val="600"/>
              </a:spcAft>
            </a:pPr>
            <a:r>
              <a:rPr lang="en-US" sz="2000" dirty="0"/>
              <a:t>Ensure staff document disclosure of network status to patient.</a:t>
            </a:r>
          </a:p>
          <a:p>
            <a:pPr>
              <a:lnSpc>
                <a:spcPct val="115000"/>
              </a:lnSpc>
              <a:spcBef>
                <a:spcPts val="0"/>
              </a:spcBef>
              <a:spcAft>
                <a:spcPts val="600"/>
              </a:spcAft>
            </a:pPr>
            <a:r>
              <a:rPr lang="en-US" sz="2000" dirty="0"/>
              <a:t>Hospital must promptly notify patient if hospital’s network status changes in between the time notice is provided and the time the procedure takes place.</a:t>
            </a:r>
          </a:p>
          <a:p>
            <a:pPr lvl="1">
              <a:lnSpc>
                <a:spcPct val="115000"/>
              </a:lnSpc>
              <a:spcBef>
                <a:spcPts val="0"/>
              </a:spcBef>
              <a:spcAft>
                <a:spcPts val="600"/>
              </a:spcAft>
            </a:pPr>
            <a:r>
              <a:rPr lang="en-US" sz="2000" b="1" dirty="0"/>
              <a:t>CONCERN</a:t>
            </a:r>
            <a:r>
              <a:rPr lang="en-US" sz="2000" dirty="0"/>
              <a:t>:  How do hospitals operationalize the law in instances when the disclosure is provided but there is NO in-network option.  Is it a “voluntary” decision if there is no in-network option?</a:t>
            </a:r>
          </a:p>
        </p:txBody>
      </p:sp>
      <p:sp>
        <p:nvSpPr>
          <p:cNvPr id="2" name="Slide Number Placeholder 1">
            <a:extLst>
              <a:ext uri="{FF2B5EF4-FFF2-40B4-BE49-F238E27FC236}">
                <a16:creationId xmlns:a16="http://schemas.microsoft.com/office/drawing/2014/main" id="{EDDBC3CE-588E-455E-B320-297A6B7D6B3A}"/>
              </a:ext>
            </a:extLst>
          </p:cNvPr>
          <p:cNvSpPr>
            <a:spLocks noGrp="1"/>
          </p:cNvSpPr>
          <p:nvPr>
            <p:ph type="sldNum" sz="quarter" idx="12"/>
          </p:nvPr>
        </p:nvSpPr>
        <p:spPr/>
        <p:txBody>
          <a:bodyPr/>
          <a:lstStyle/>
          <a:p>
            <a:fld id="{26A8F0DC-43C4-47F2-8DCA-8EC803D0C756}" type="slidenum">
              <a:rPr lang="en-US" smtClean="0"/>
              <a:t>13</a:t>
            </a:fld>
            <a:endParaRPr lang="en-US" dirty="0"/>
          </a:p>
        </p:txBody>
      </p:sp>
    </p:spTree>
    <p:extLst>
      <p:ext uri="{BB962C8B-B14F-4D97-AF65-F5344CB8AC3E}">
        <p14:creationId xmlns:p14="http://schemas.microsoft.com/office/powerpoint/2010/main" val="3423588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Balance Billing Prohibition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Emergency Services</a:t>
            </a:r>
          </a:p>
          <a:p>
            <a:pPr marL="0" indent="0">
              <a:buNone/>
            </a:pPr>
            <a:endParaRPr lang="en-US" sz="1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r>
              <a:rPr lang="en-US" sz="2400" dirty="0"/>
              <a:t>If a covered person receives medically necessary services at any health care facility on an emergency or urgent basis, the facility shall not bill the covered person in excess of any deductible, copayment, or coinsurance amount applicable to </a:t>
            </a:r>
            <a:r>
              <a:rPr lang="en-US" sz="2400" u="sng" dirty="0"/>
              <a:t>in-network</a:t>
            </a:r>
            <a:r>
              <a:rPr lang="en-US" sz="2400" dirty="0"/>
              <a:t> services.</a:t>
            </a:r>
          </a:p>
          <a:p>
            <a:pPr marL="0" indent="0">
              <a:buNone/>
            </a:pPr>
            <a:endParaRPr lang="en-US" sz="800" dirty="0"/>
          </a:p>
          <a:p>
            <a:pPr lvl="1"/>
            <a:r>
              <a:rPr lang="en-US" sz="2000" dirty="0"/>
              <a:t>If Carrier and facility cannot agree on reimbursement amount, arbitration may be initiated.</a:t>
            </a:r>
          </a:p>
        </p:txBody>
      </p:sp>
      <p:sp>
        <p:nvSpPr>
          <p:cNvPr id="2" name="Slide Number Placeholder 1">
            <a:extLst>
              <a:ext uri="{FF2B5EF4-FFF2-40B4-BE49-F238E27FC236}">
                <a16:creationId xmlns:a16="http://schemas.microsoft.com/office/drawing/2014/main" id="{264EFA55-5196-4419-9C0C-9F3568A9834E}"/>
              </a:ext>
            </a:extLst>
          </p:cNvPr>
          <p:cNvSpPr>
            <a:spLocks noGrp="1"/>
          </p:cNvSpPr>
          <p:nvPr>
            <p:ph type="sldNum" sz="quarter" idx="12"/>
          </p:nvPr>
        </p:nvSpPr>
        <p:spPr/>
        <p:txBody>
          <a:bodyPr/>
          <a:lstStyle/>
          <a:p>
            <a:fld id="{26A8F0DC-43C4-47F2-8DCA-8EC803D0C756}" type="slidenum">
              <a:rPr lang="en-US" smtClean="0"/>
              <a:t>14</a:t>
            </a:fld>
            <a:endParaRPr lang="en-US" dirty="0"/>
          </a:p>
        </p:txBody>
      </p:sp>
    </p:spTree>
    <p:extLst>
      <p:ext uri="{BB962C8B-B14F-4D97-AF65-F5344CB8AC3E}">
        <p14:creationId xmlns:p14="http://schemas.microsoft.com/office/powerpoint/2010/main" val="3710276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715000"/>
          </a:xfrm>
        </p:spPr>
        <p:txBody>
          <a:bodyPr>
            <a:normAutofit fontScale="70000" lnSpcReduction="2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Balance Billing Prohibition – </a:t>
            </a:r>
            <a:r>
              <a:rPr lang="en-US" sz="32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Health Care Professionals – Inadvertent Out-of-Network Services</a:t>
            </a:r>
          </a:p>
          <a:p>
            <a:pPr marL="0" indent="0">
              <a:buNone/>
            </a:pPr>
            <a:endParaRPr lang="en-US" sz="1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r>
              <a:rPr lang="en-US" dirty="0"/>
              <a:t>If a patient receives “Inadvertent Out-of-Network Services” the Health Care Professional performing those services cannot bill the patient in excess of any deductible, copayment, or coinsurance amount.</a:t>
            </a:r>
          </a:p>
          <a:p>
            <a:pPr marL="0" indent="0">
              <a:buNone/>
            </a:pPr>
            <a:endParaRPr lang="en-US" sz="1500" dirty="0"/>
          </a:p>
          <a:p>
            <a:r>
              <a:rPr lang="en-US" b="1" dirty="0"/>
              <a:t>DEFINITION</a:t>
            </a:r>
            <a:r>
              <a:rPr lang="en-US" dirty="0"/>
              <a:t>: “Inadvertent Out-of-Network Services” are services provided by an out-of-network health care provider in an in-network Health Care Facility, and in-network health care services are unavailable in that facility.</a:t>
            </a:r>
          </a:p>
          <a:p>
            <a:pPr marL="0" indent="0">
              <a:buNone/>
            </a:pPr>
            <a:endParaRPr lang="en-US" sz="1500" dirty="0"/>
          </a:p>
          <a:p>
            <a:r>
              <a:rPr lang="en-US" b="1" dirty="0"/>
              <a:t>EXAMPLES:</a:t>
            </a:r>
            <a:r>
              <a:rPr lang="en-US" sz="2000" dirty="0"/>
              <a:t>  </a:t>
            </a:r>
            <a:r>
              <a:rPr lang="en-US" dirty="0"/>
              <a:t>(i) Laboratory testing ordered by in-network hospital &amp; performed by out-of-network laboratory, (ii) Procedure performed at in-network hospital &amp; anesthesia administered by out-of-network Anesthesiologist, (iii) Biopsy ordered by in-network hospital &amp; reviewed by out-of-network Pathologist.  </a:t>
            </a:r>
          </a:p>
          <a:p>
            <a:pPr marL="0" indent="0">
              <a:buNone/>
            </a:pPr>
            <a:endParaRPr lang="en-US" sz="900" dirty="0"/>
          </a:p>
          <a:p>
            <a:r>
              <a:rPr lang="en-US" sz="2900" b="1" dirty="0"/>
              <a:t>Outstanding Question</a:t>
            </a:r>
            <a:r>
              <a:rPr lang="en-US" sz="2900" dirty="0"/>
              <a:t>: What is meant by “unavailable.”</a:t>
            </a:r>
          </a:p>
        </p:txBody>
      </p:sp>
      <p:sp>
        <p:nvSpPr>
          <p:cNvPr id="2" name="Slide Number Placeholder 1">
            <a:extLst>
              <a:ext uri="{FF2B5EF4-FFF2-40B4-BE49-F238E27FC236}">
                <a16:creationId xmlns:a16="http://schemas.microsoft.com/office/drawing/2014/main" id="{FDF30994-BEFA-497E-B81A-46218BB12A26}"/>
              </a:ext>
            </a:extLst>
          </p:cNvPr>
          <p:cNvSpPr>
            <a:spLocks noGrp="1"/>
          </p:cNvSpPr>
          <p:nvPr>
            <p:ph type="sldNum" sz="quarter" idx="12"/>
          </p:nvPr>
        </p:nvSpPr>
        <p:spPr/>
        <p:txBody>
          <a:bodyPr/>
          <a:lstStyle/>
          <a:p>
            <a:fld id="{26A8F0DC-43C4-47F2-8DCA-8EC803D0C756}" type="slidenum">
              <a:rPr lang="en-US" smtClean="0"/>
              <a:t>15</a:t>
            </a:fld>
            <a:endParaRPr lang="en-US" dirty="0"/>
          </a:p>
        </p:txBody>
      </p:sp>
    </p:spTree>
    <p:extLst>
      <p:ext uri="{BB962C8B-B14F-4D97-AF65-F5344CB8AC3E}">
        <p14:creationId xmlns:p14="http://schemas.microsoft.com/office/powerpoint/2010/main" val="3476473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33400"/>
            <a:ext cx="8183880" cy="685800"/>
          </a:xfrm>
        </p:spPr>
        <p:txBody>
          <a:bodyPr>
            <a:noAutofit/>
          </a:bodyPr>
          <a:lstStyle/>
          <a:p>
            <a:r>
              <a:rPr lang="en-US" sz="2900" dirty="0"/>
              <a:t>Prohibition on Waiver of Cost-Sharing</a:t>
            </a:r>
          </a:p>
        </p:txBody>
      </p:sp>
      <p:sp>
        <p:nvSpPr>
          <p:cNvPr id="3" name="Content Placeholder 2"/>
          <p:cNvSpPr>
            <a:spLocks noGrp="1"/>
          </p:cNvSpPr>
          <p:nvPr>
            <p:ph idx="1"/>
          </p:nvPr>
        </p:nvSpPr>
        <p:spPr>
          <a:xfrm>
            <a:off x="480060" y="1371600"/>
            <a:ext cx="8183880" cy="4495800"/>
          </a:xfrm>
        </p:spPr>
        <p:txBody>
          <a:bodyPr>
            <a:normAutofit fontScale="77500" lnSpcReduction="20000"/>
          </a:bodyPr>
          <a:lstStyle/>
          <a:p>
            <a:r>
              <a:rPr lang="en-US" sz="2600" dirty="0"/>
              <a:t>Out-of-Network provider shall </a:t>
            </a:r>
            <a:r>
              <a:rPr lang="en-US" sz="2600" i="1" dirty="0"/>
              <a:t>not</a:t>
            </a:r>
            <a:r>
              <a:rPr lang="en-US" sz="2600" dirty="0"/>
              <a:t> waive or pay (all or part) of a covered person’s deductible, copayment, or coinsurance as an inducement to seek services from such Out-of-Network provider.  </a:t>
            </a:r>
          </a:p>
          <a:p>
            <a:pPr marL="0" indent="0">
              <a:buNone/>
            </a:pPr>
            <a:endParaRPr lang="en-US" sz="1000" dirty="0"/>
          </a:p>
          <a:p>
            <a:r>
              <a:rPr lang="en-US" sz="2600" dirty="0">
                <a:solidFill>
                  <a:srgbClr val="FF0000"/>
                </a:solidFill>
              </a:rPr>
              <a:t>DOBI Synopsis: Out-of-Network provider may waive/pay if</a:t>
            </a:r>
            <a:r>
              <a:rPr lang="en-US" sz="2600" dirty="0"/>
              <a:t>:</a:t>
            </a:r>
          </a:p>
          <a:p>
            <a:pPr marL="0" indent="0">
              <a:buNone/>
            </a:pPr>
            <a:endParaRPr lang="en-US" sz="800" dirty="0"/>
          </a:p>
          <a:p>
            <a:pPr lvl="1"/>
            <a:r>
              <a:rPr lang="en-US" sz="2300" dirty="0"/>
              <a:t>The waiver is not offered as part of an advertisement or solicitation;</a:t>
            </a:r>
          </a:p>
          <a:p>
            <a:pPr marL="347472" lvl="1" indent="0">
              <a:buNone/>
            </a:pPr>
            <a:endParaRPr lang="en-US" sz="800" dirty="0"/>
          </a:p>
          <a:p>
            <a:pPr lvl="1"/>
            <a:r>
              <a:rPr lang="en-US" sz="2300" dirty="0"/>
              <a:t>The provider does not routinely waive or pay a covered person’s deductible, copayment, or coinsurance; and</a:t>
            </a:r>
          </a:p>
          <a:p>
            <a:pPr marL="347472" lvl="1" indent="0">
              <a:buNone/>
            </a:pPr>
            <a:endParaRPr lang="en-US" sz="900" dirty="0"/>
          </a:p>
          <a:p>
            <a:pPr lvl="1"/>
            <a:r>
              <a:rPr lang="en-US" sz="2300" dirty="0"/>
              <a:t>The provider waives the amount after determining in good faith that the covered person is in financial need or fails to collect the covered person’s deductible, copayment, or coinsurance after making reasonable collections efforts, which shall not necessarily include initiating collection proceedings; or</a:t>
            </a:r>
          </a:p>
          <a:p>
            <a:pPr marL="347472" lvl="1" indent="0">
              <a:buNone/>
            </a:pPr>
            <a:endParaRPr lang="en-US" sz="900" dirty="0"/>
          </a:p>
          <a:p>
            <a:pPr lvl="1"/>
            <a:r>
              <a:rPr lang="en-US" sz="2300" dirty="0"/>
              <a:t>The waiver falls within any safe harbor under Federal Laws.</a:t>
            </a:r>
          </a:p>
          <a:p>
            <a:pPr lvl="1"/>
            <a:endParaRPr lang="en-US" dirty="0"/>
          </a:p>
        </p:txBody>
      </p:sp>
      <p:sp>
        <p:nvSpPr>
          <p:cNvPr id="4" name="Slide Number Placeholder 3">
            <a:extLst>
              <a:ext uri="{FF2B5EF4-FFF2-40B4-BE49-F238E27FC236}">
                <a16:creationId xmlns:a16="http://schemas.microsoft.com/office/drawing/2014/main" id="{75ABAA11-F002-4E1C-B28D-5EA77C60C2D7}"/>
              </a:ext>
            </a:extLst>
          </p:cNvPr>
          <p:cNvSpPr>
            <a:spLocks noGrp="1"/>
          </p:cNvSpPr>
          <p:nvPr>
            <p:ph type="sldNum" sz="quarter" idx="12"/>
          </p:nvPr>
        </p:nvSpPr>
        <p:spPr/>
        <p:txBody>
          <a:bodyPr/>
          <a:lstStyle/>
          <a:p>
            <a:fld id="{26A8F0DC-43C4-47F2-8DCA-8EC803D0C756}" type="slidenum">
              <a:rPr lang="en-US" smtClean="0"/>
              <a:t>16</a:t>
            </a:fld>
            <a:endParaRPr lang="en-US" dirty="0"/>
          </a:p>
        </p:txBody>
      </p:sp>
    </p:spTree>
    <p:extLst>
      <p:ext uri="{BB962C8B-B14F-4D97-AF65-F5344CB8AC3E}">
        <p14:creationId xmlns:p14="http://schemas.microsoft.com/office/powerpoint/2010/main" val="520535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33400"/>
            <a:ext cx="8183880" cy="838200"/>
          </a:xfrm>
        </p:spPr>
        <p:txBody>
          <a:bodyPr/>
          <a:lstStyle/>
          <a:p>
            <a:r>
              <a:rPr lang="en-US" dirty="0"/>
              <a:t>Penalties</a:t>
            </a:r>
          </a:p>
        </p:txBody>
      </p:sp>
      <p:sp>
        <p:nvSpPr>
          <p:cNvPr id="3" name="Content Placeholder 2"/>
          <p:cNvSpPr>
            <a:spLocks noGrp="1"/>
          </p:cNvSpPr>
          <p:nvPr>
            <p:ph idx="1"/>
          </p:nvPr>
        </p:nvSpPr>
        <p:spPr>
          <a:xfrm>
            <a:off x="480060" y="1524000"/>
            <a:ext cx="8183880" cy="4187952"/>
          </a:xfrm>
        </p:spPr>
        <p:txBody>
          <a:bodyPr>
            <a:normAutofit fontScale="85000" lnSpcReduction="20000"/>
          </a:bodyPr>
          <a:lstStyle/>
          <a:p>
            <a:r>
              <a:rPr lang="en-US" dirty="0"/>
              <a:t>Health Care Facility or Carrier - $1,000 per Violation  </a:t>
            </a:r>
          </a:p>
          <a:p>
            <a:pPr marL="0" indent="0">
              <a:buNone/>
            </a:pPr>
            <a:endParaRPr lang="en-US" sz="1000" dirty="0"/>
          </a:p>
          <a:p>
            <a:pPr lvl="1"/>
            <a:r>
              <a:rPr lang="en-US" dirty="0"/>
              <a:t>Every day upon which a violation occurs is considered a separate violation, but no facility or carrier is liable for a penalty greater than $25,000 for each occurrence.</a:t>
            </a:r>
          </a:p>
          <a:p>
            <a:pPr marL="0" indent="0">
              <a:buNone/>
            </a:pPr>
            <a:endParaRPr lang="en-US" sz="1100" dirty="0"/>
          </a:p>
          <a:p>
            <a:r>
              <a:rPr lang="en-US" dirty="0"/>
              <a:t>Health Care Professional - $100 per Violation</a:t>
            </a:r>
          </a:p>
          <a:p>
            <a:pPr marL="0" indent="0">
              <a:buNone/>
            </a:pPr>
            <a:endParaRPr lang="en-US" sz="1000" dirty="0"/>
          </a:p>
          <a:p>
            <a:pPr lvl="1"/>
            <a:r>
              <a:rPr lang="en-US" dirty="0"/>
              <a:t>Every day upon which a violation occurs is considered a separate violation, but no professional is liable for a penalty greater than $2,500 for each occurrence.</a:t>
            </a:r>
          </a:p>
          <a:p>
            <a:pPr marL="0" indent="0">
              <a:buNone/>
            </a:pPr>
            <a:endParaRPr lang="en-US" sz="1300" dirty="0"/>
          </a:p>
          <a:p>
            <a:r>
              <a:rPr lang="en-US" dirty="0"/>
              <a:t>The Health Care Facility and Health Care Professional may also be subject to further action by the applicable licensing agency.</a:t>
            </a:r>
          </a:p>
        </p:txBody>
      </p:sp>
      <p:sp>
        <p:nvSpPr>
          <p:cNvPr id="4" name="Slide Number Placeholder 3">
            <a:extLst>
              <a:ext uri="{FF2B5EF4-FFF2-40B4-BE49-F238E27FC236}">
                <a16:creationId xmlns:a16="http://schemas.microsoft.com/office/drawing/2014/main" id="{75ABAA11-F002-4E1C-B28D-5EA77C60C2D7}"/>
              </a:ext>
            </a:extLst>
          </p:cNvPr>
          <p:cNvSpPr>
            <a:spLocks noGrp="1"/>
          </p:cNvSpPr>
          <p:nvPr>
            <p:ph type="sldNum" sz="quarter" idx="12"/>
          </p:nvPr>
        </p:nvSpPr>
        <p:spPr/>
        <p:txBody>
          <a:bodyPr/>
          <a:lstStyle/>
          <a:p>
            <a:fld id="{26A8F0DC-43C4-47F2-8DCA-8EC803D0C756}" type="slidenum">
              <a:rPr lang="en-US" smtClean="0"/>
              <a:t>17</a:t>
            </a:fld>
            <a:endParaRPr lang="en-US" dirty="0"/>
          </a:p>
        </p:txBody>
      </p:sp>
    </p:spTree>
    <p:extLst>
      <p:ext uri="{BB962C8B-B14F-4D97-AF65-F5344CB8AC3E}">
        <p14:creationId xmlns:p14="http://schemas.microsoft.com/office/powerpoint/2010/main" val="1883782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45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Hospital Website Posting</a:t>
            </a:r>
          </a:p>
          <a:p>
            <a:pPr marL="0" indent="0">
              <a:buNone/>
            </a:pPr>
            <a:endPar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15000"/>
              </a:lnSpc>
              <a:spcBef>
                <a:spcPts val="0"/>
              </a:spcBef>
              <a:spcAft>
                <a:spcPts val="600"/>
              </a:spcAft>
            </a:pPr>
            <a:r>
              <a:rPr lang="en-US" sz="2600" dirty="0"/>
              <a:t>The Health Benefit Plans in which the facility is a participating provider;</a:t>
            </a:r>
          </a:p>
          <a:p>
            <a:pPr>
              <a:lnSpc>
                <a:spcPct val="115000"/>
              </a:lnSpc>
              <a:spcBef>
                <a:spcPts val="0"/>
              </a:spcBef>
              <a:spcAft>
                <a:spcPts val="600"/>
              </a:spcAft>
            </a:pPr>
            <a:r>
              <a:rPr lang="en-US" sz="2600" dirty="0"/>
              <a:t>A statement that:</a:t>
            </a:r>
          </a:p>
          <a:p>
            <a:pPr marL="914400" lvl="1" indent="-457200">
              <a:lnSpc>
                <a:spcPct val="115000"/>
              </a:lnSpc>
              <a:spcBef>
                <a:spcPts val="0"/>
              </a:spcBef>
              <a:spcAft>
                <a:spcPts val="600"/>
              </a:spcAft>
            </a:pPr>
            <a:r>
              <a:rPr lang="en-US" sz="2600" dirty="0"/>
              <a:t>Physician services provided in the facility are not included in the facility’s charges;</a:t>
            </a:r>
          </a:p>
          <a:p>
            <a:pPr marL="914400" lvl="1" indent="-457200">
              <a:lnSpc>
                <a:spcPct val="115000"/>
              </a:lnSpc>
              <a:spcBef>
                <a:spcPts val="0"/>
              </a:spcBef>
              <a:spcAft>
                <a:spcPts val="600"/>
              </a:spcAft>
            </a:pPr>
            <a:r>
              <a:rPr lang="en-US" sz="2600" dirty="0"/>
              <a:t>Physicians who provide services in the facility may or may not participate with the same Health Benefit Plans as the facility;</a:t>
            </a:r>
          </a:p>
          <a:p>
            <a:pPr marL="914400" lvl="1" indent="-457200">
              <a:lnSpc>
                <a:spcPct val="115000"/>
              </a:lnSpc>
              <a:spcBef>
                <a:spcPts val="0"/>
              </a:spcBef>
              <a:spcAft>
                <a:spcPts val="600"/>
              </a:spcAft>
            </a:pPr>
            <a:r>
              <a:rPr lang="en-US" sz="2600" dirty="0"/>
              <a:t>The covered person should check with the physician arranging for the facility services to determine the health benefits plans in which the physician participates; and</a:t>
            </a:r>
          </a:p>
          <a:p>
            <a:pPr marL="914400" lvl="1" indent="-457200">
              <a:lnSpc>
                <a:spcPct val="115000"/>
              </a:lnSpc>
              <a:spcBef>
                <a:spcPts val="0"/>
              </a:spcBef>
              <a:spcAft>
                <a:spcPts val="600"/>
              </a:spcAft>
            </a:pPr>
            <a:r>
              <a:rPr lang="en-US" sz="2600" dirty="0"/>
              <a:t>The covered person should contact their carrier for further consultation on those costs;</a:t>
            </a:r>
          </a:p>
          <a:p>
            <a:pPr>
              <a:lnSpc>
                <a:spcPct val="115000"/>
              </a:lnSpc>
              <a:spcBef>
                <a:spcPts val="0"/>
              </a:spcBef>
              <a:spcAft>
                <a:spcPts val="600"/>
              </a:spcAft>
            </a:pPr>
            <a:r>
              <a:rPr lang="en-US" sz="2600" dirty="0"/>
              <a:t>The name, mailing address, and telephone number of the hospital-based physician groups that the facility has </a:t>
            </a:r>
            <a:r>
              <a:rPr lang="en-US" sz="2600" u="sng" dirty="0"/>
              <a:t>contracted</a:t>
            </a:r>
            <a:r>
              <a:rPr lang="en-US" sz="2600" dirty="0"/>
              <a:t> with to provide services (</a:t>
            </a:r>
            <a:r>
              <a:rPr lang="en-US" sz="2600" i="1" dirty="0"/>
              <a:t>e.g</a:t>
            </a:r>
            <a:r>
              <a:rPr lang="en-US" sz="2600" dirty="0"/>
              <a:t>., anesthesiology, pathology, and radiology); and </a:t>
            </a:r>
          </a:p>
          <a:p>
            <a:r>
              <a:rPr lang="en-US" sz="2600" dirty="0"/>
              <a:t>The name, mailing address, and telephone number of physicians </a:t>
            </a:r>
            <a:r>
              <a:rPr lang="en-US" sz="2600" u="sng" dirty="0"/>
              <a:t>employed</a:t>
            </a:r>
            <a:r>
              <a:rPr lang="en-US" sz="2600" dirty="0"/>
              <a:t> by the facility and whose services may be provided at the facility and the Health Benefit Plans in which they participate.</a:t>
            </a:r>
          </a:p>
        </p:txBody>
      </p:sp>
      <p:sp>
        <p:nvSpPr>
          <p:cNvPr id="2" name="Slide Number Placeholder 1">
            <a:extLst>
              <a:ext uri="{FF2B5EF4-FFF2-40B4-BE49-F238E27FC236}">
                <a16:creationId xmlns:a16="http://schemas.microsoft.com/office/drawing/2014/main" id="{1268340D-C6FC-45E9-AC6E-657609A7DF9E}"/>
              </a:ext>
            </a:extLst>
          </p:cNvPr>
          <p:cNvSpPr>
            <a:spLocks noGrp="1"/>
          </p:cNvSpPr>
          <p:nvPr>
            <p:ph type="sldNum" sz="quarter" idx="12"/>
          </p:nvPr>
        </p:nvSpPr>
        <p:spPr/>
        <p:txBody>
          <a:bodyPr/>
          <a:lstStyle/>
          <a:p>
            <a:fld id="{26A8F0DC-43C4-47F2-8DCA-8EC803D0C756}" type="slidenum">
              <a:rPr lang="en-US" smtClean="0"/>
              <a:t>18</a:t>
            </a:fld>
            <a:endParaRPr lang="en-US" dirty="0"/>
          </a:p>
        </p:txBody>
      </p:sp>
    </p:spTree>
    <p:extLst>
      <p:ext uri="{BB962C8B-B14F-4D97-AF65-F5344CB8AC3E}">
        <p14:creationId xmlns:p14="http://schemas.microsoft.com/office/powerpoint/2010/main" val="3582702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Hospital Notification &amp; Reporting </a:t>
            </a:r>
          </a:p>
          <a:p>
            <a:pPr marL="0" indent="0">
              <a:buNone/>
            </a:pPr>
            <a:endParaRPr lang="en-US" sz="8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15000"/>
              </a:lnSpc>
              <a:spcBef>
                <a:spcPts val="0"/>
              </a:spcBef>
              <a:spcAft>
                <a:spcPts val="600"/>
              </a:spcAft>
            </a:pPr>
            <a:r>
              <a:rPr lang="en-US" sz="1900" dirty="0"/>
              <a:t>Health Care Facility shall ensure that all </a:t>
            </a:r>
            <a:r>
              <a:rPr lang="en-US" sz="1900" u="sng" dirty="0"/>
              <a:t>providers</a:t>
            </a:r>
            <a:r>
              <a:rPr lang="en-US" sz="1900" dirty="0"/>
              <a:t> providing services in the facility on an emergency or inadvertent basis are provided:</a:t>
            </a:r>
          </a:p>
          <a:p>
            <a:pPr marL="521208" lvl="2">
              <a:lnSpc>
                <a:spcPct val="115000"/>
              </a:lnSpc>
              <a:spcBef>
                <a:spcPts val="0"/>
              </a:spcBef>
              <a:spcAft>
                <a:spcPts val="600"/>
              </a:spcAft>
              <a:buClr>
                <a:schemeClr val="accent1"/>
              </a:buClr>
            </a:pPr>
            <a:r>
              <a:rPr lang="en-US" sz="1900" dirty="0"/>
              <a:t>Notification of the provisions of this Act, and </a:t>
            </a:r>
          </a:p>
          <a:p>
            <a:pPr marL="521208" lvl="2">
              <a:lnSpc>
                <a:spcPct val="115000"/>
              </a:lnSpc>
              <a:spcBef>
                <a:spcPts val="0"/>
              </a:spcBef>
              <a:spcAft>
                <a:spcPts val="600"/>
              </a:spcAft>
              <a:buClr>
                <a:schemeClr val="accent1"/>
              </a:buClr>
            </a:pPr>
            <a:r>
              <a:rPr lang="en-US" sz="1900" dirty="0"/>
              <a:t>Information as to each Health Benefit Plan with which the facility has a contract to be in-network. </a:t>
            </a:r>
            <a:endParaRPr lang="en-US" sz="800" dirty="0"/>
          </a:p>
          <a:p>
            <a:r>
              <a:rPr lang="en-US" sz="1900" dirty="0"/>
              <a:t>A Health Care Facility shall annually report to the Department of Health the Health Benefit Plans with which the facility has an agreement to be in-network.</a:t>
            </a:r>
          </a:p>
          <a:p>
            <a:pPr marL="0" indent="0">
              <a:buNone/>
            </a:pPr>
            <a:endParaRPr lang="en-US" sz="800" dirty="0"/>
          </a:p>
          <a:p>
            <a:r>
              <a:rPr lang="en-US" sz="1900" dirty="0"/>
              <a:t>A Health Care Facility shall </a:t>
            </a:r>
            <a:r>
              <a:rPr lang="en-US" sz="1900" u="sng" dirty="0"/>
              <a:t>make available </a:t>
            </a:r>
            <a:r>
              <a:rPr lang="en-US" sz="1900" dirty="0"/>
              <a:t>to the public a list of the facility’s standard charges for items and services provided by the facility.</a:t>
            </a:r>
          </a:p>
          <a:p>
            <a:pPr lvl="1"/>
            <a:r>
              <a:rPr lang="en-US" sz="1500" i="1" dirty="0">
                <a:solidFill>
                  <a:srgbClr val="FF0000"/>
                </a:solidFill>
              </a:rPr>
              <a:t>But Note . . . CMS Adopted Rule 1694 which requires hospitals make available standard charges via internet by 1/1/2019</a:t>
            </a:r>
            <a:r>
              <a:rPr lang="en-US" sz="1500" dirty="0"/>
              <a:t>.</a:t>
            </a:r>
          </a:p>
          <a:p>
            <a:endParaRPr lang="en-US" sz="1900" dirty="0"/>
          </a:p>
        </p:txBody>
      </p:sp>
      <p:sp>
        <p:nvSpPr>
          <p:cNvPr id="2" name="Slide Number Placeholder 1">
            <a:extLst>
              <a:ext uri="{FF2B5EF4-FFF2-40B4-BE49-F238E27FC236}">
                <a16:creationId xmlns:a16="http://schemas.microsoft.com/office/drawing/2014/main" id="{E1CDCDEF-4523-42CD-967A-BD8376A5D386}"/>
              </a:ext>
            </a:extLst>
          </p:cNvPr>
          <p:cNvSpPr>
            <a:spLocks noGrp="1"/>
          </p:cNvSpPr>
          <p:nvPr>
            <p:ph type="sldNum" sz="quarter" idx="12"/>
          </p:nvPr>
        </p:nvSpPr>
        <p:spPr/>
        <p:txBody>
          <a:bodyPr/>
          <a:lstStyle/>
          <a:p>
            <a:fld id="{26A8F0DC-43C4-47F2-8DCA-8EC803D0C756}" type="slidenum">
              <a:rPr lang="en-US" smtClean="0"/>
              <a:t>19</a:t>
            </a:fld>
            <a:endParaRPr lang="en-US" dirty="0"/>
          </a:p>
        </p:txBody>
      </p:sp>
    </p:spTree>
    <p:extLst>
      <p:ext uri="{BB962C8B-B14F-4D97-AF65-F5344CB8AC3E}">
        <p14:creationId xmlns:p14="http://schemas.microsoft.com/office/powerpoint/2010/main" val="2825080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486400"/>
          </a:xfrm>
        </p:spPr>
        <p:txBody>
          <a:bodyPr>
            <a:normAutofit/>
          </a:bodyPr>
          <a:lstStyle/>
          <a:p>
            <a:pPr marL="0" indent="0">
              <a:buNone/>
            </a:pP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New Jersey’s OON Legislation</a:t>
            </a:r>
          </a:p>
          <a:p>
            <a:pPr marL="0" indent="0">
              <a:buNone/>
            </a:pPr>
            <a:endParaRPr lang="en-US" sz="800" dirty="0"/>
          </a:p>
          <a:p>
            <a:pPr marL="0" indent="0">
              <a:lnSpc>
                <a:spcPct val="150000"/>
              </a:lnSpc>
              <a:buNone/>
            </a:pPr>
            <a:endParaRPr lang="en-US" sz="900" dirty="0"/>
          </a:p>
          <a:p>
            <a:pPr>
              <a:lnSpc>
                <a:spcPct val="150000"/>
              </a:lnSpc>
            </a:pPr>
            <a:r>
              <a:rPr lang="en-US" sz="2000" dirty="0"/>
              <a:t>Governor Murphy signed the Out-of-Network Consumer Protection, Transparency, Cost Containment, and Accountability Act” (“OON”)on June 1.</a:t>
            </a:r>
          </a:p>
          <a:p>
            <a:pPr marL="0" indent="0">
              <a:lnSpc>
                <a:spcPct val="150000"/>
              </a:lnSpc>
              <a:buNone/>
            </a:pPr>
            <a:endParaRPr lang="en-US" sz="2000" dirty="0"/>
          </a:p>
          <a:p>
            <a:pPr>
              <a:lnSpc>
                <a:spcPct val="150000"/>
              </a:lnSpc>
            </a:pPr>
            <a:r>
              <a:rPr lang="en-US" sz="2000" dirty="0"/>
              <a:t>Effective August 30, 2018</a:t>
            </a:r>
          </a:p>
          <a:p>
            <a:pPr lvl="1">
              <a:lnSpc>
                <a:spcPct val="150000"/>
              </a:lnSpc>
            </a:pPr>
            <a:r>
              <a:rPr lang="en-US" sz="1600" dirty="0"/>
              <a:t>Application of Effective Date – Depends on the Section of the Act.</a:t>
            </a:r>
          </a:p>
          <a:p>
            <a:pPr lvl="1">
              <a:lnSpc>
                <a:spcPct val="150000"/>
              </a:lnSpc>
            </a:pPr>
            <a:r>
              <a:rPr lang="en-US" sz="1600" dirty="0"/>
              <a:t>Arbitration Provision – Dates of Service on &amp; after August 30, 2018.</a:t>
            </a:r>
          </a:p>
          <a:p>
            <a:pPr lvl="2">
              <a:lnSpc>
                <a:spcPct val="150000"/>
              </a:lnSpc>
              <a:buClr>
                <a:schemeClr val="accent1"/>
              </a:buClr>
            </a:pPr>
            <a:r>
              <a:rPr lang="en-US" sz="1400" dirty="0"/>
              <a:t>Inpatient Claim – </a:t>
            </a:r>
            <a:r>
              <a:rPr lang="en-US" sz="1400" u="sng" dirty="0"/>
              <a:t>Initial</a:t>
            </a:r>
            <a:r>
              <a:rPr lang="en-US" sz="1400" dirty="0"/>
              <a:t> Date of Service is on or after August 30, 2018.</a:t>
            </a:r>
          </a:p>
          <a:p>
            <a:pPr>
              <a:lnSpc>
                <a:spcPct val="150000"/>
              </a:lnSpc>
            </a:pPr>
            <a:endParaRPr lang="en-US" sz="1600" dirty="0"/>
          </a:p>
          <a:p>
            <a:endParaRPr lang="en-US" dirty="0"/>
          </a:p>
        </p:txBody>
      </p:sp>
      <p:sp>
        <p:nvSpPr>
          <p:cNvPr id="2" name="Slide Number Placeholder 1">
            <a:extLst>
              <a:ext uri="{FF2B5EF4-FFF2-40B4-BE49-F238E27FC236}">
                <a16:creationId xmlns:a16="http://schemas.microsoft.com/office/drawing/2014/main" id="{BF4ABD00-C458-4E34-9B61-FDE2B0C5C149}"/>
              </a:ext>
            </a:extLst>
          </p:cNvPr>
          <p:cNvSpPr>
            <a:spLocks noGrp="1"/>
          </p:cNvSpPr>
          <p:nvPr>
            <p:ph type="sldNum" sz="quarter" idx="12"/>
          </p:nvPr>
        </p:nvSpPr>
        <p:spPr/>
        <p:txBody>
          <a:bodyPr/>
          <a:lstStyle/>
          <a:p>
            <a:fld id="{26A8F0DC-43C4-47F2-8DCA-8EC803D0C756}" type="slidenum">
              <a:rPr lang="en-US" smtClean="0"/>
              <a:t>2</a:t>
            </a:fld>
            <a:endParaRPr lang="en-US" dirty="0"/>
          </a:p>
        </p:txBody>
      </p:sp>
    </p:spTree>
    <p:extLst>
      <p:ext uri="{BB962C8B-B14F-4D97-AF65-F5344CB8AC3E}">
        <p14:creationId xmlns:p14="http://schemas.microsoft.com/office/powerpoint/2010/main" val="4288954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70000" lnSpcReduction="2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Carrier Disclosures &amp; Notifications</a:t>
            </a:r>
          </a:p>
          <a:p>
            <a:pPr>
              <a:lnSpc>
                <a:spcPct val="150000"/>
              </a:lnSpc>
            </a:pPr>
            <a:r>
              <a:rPr lang="en-US" sz="2600" dirty="0"/>
              <a:t>Update carrier’s website within 20 days of the addition or termination of a provider from carrier network.</a:t>
            </a:r>
          </a:p>
          <a:p>
            <a:pPr>
              <a:lnSpc>
                <a:spcPct val="150000"/>
              </a:lnSpc>
            </a:pPr>
            <a:r>
              <a:rPr lang="en-US" sz="2600" dirty="0"/>
              <a:t>For out-of-network services, carrier shall provide member:</a:t>
            </a:r>
          </a:p>
          <a:p>
            <a:pPr lvl="1">
              <a:lnSpc>
                <a:spcPct val="150000"/>
              </a:lnSpc>
            </a:pPr>
            <a:r>
              <a:rPr lang="en-US" sz="2200" dirty="0"/>
              <a:t>Description of out-of-network benefits including methodology to determine allowed amount;</a:t>
            </a:r>
          </a:p>
          <a:p>
            <a:pPr lvl="1">
              <a:lnSpc>
                <a:spcPct val="150000"/>
              </a:lnSpc>
            </a:pPr>
            <a:r>
              <a:rPr lang="en-US" sz="2200" dirty="0"/>
              <a:t>The allowed amount reimbursed by the carrier, if requested, by CPT Code;</a:t>
            </a:r>
          </a:p>
          <a:p>
            <a:pPr lvl="1">
              <a:lnSpc>
                <a:spcPct val="150000"/>
              </a:lnSpc>
            </a:pPr>
            <a:r>
              <a:rPr lang="en-US" sz="2200" dirty="0"/>
              <a:t>Explanation the member will be required to pay the difference between the allowed amount and the billed charges;</a:t>
            </a:r>
          </a:p>
          <a:p>
            <a:pPr lvl="1">
              <a:lnSpc>
                <a:spcPct val="150000"/>
              </a:lnSpc>
            </a:pPr>
            <a:r>
              <a:rPr lang="en-US" sz="2200" dirty="0"/>
              <a:t>Examples of anticipated out-of-network costs;</a:t>
            </a:r>
          </a:p>
          <a:p>
            <a:pPr lvl="1">
              <a:lnSpc>
                <a:spcPct val="150000"/>
              </a:lnSpc>
            </a:pPr>
            <a:r>
              <a:rPr lang="en-US" sz="2200" dirty="0"/>
              <a:t>Website that permits members to calculate out-of-pocket cost for service in a geographical region or zip code [</a:t>
            </a:r>
            <a:r>
              <a:rPr lang="en-US" sz="2200" dirty="0">
                <a:solidFill>
                  <a:srgbClr val="FF0000"/>
                </a:solidFill>
              </a:rPr>
              <a:t>by August 30, 2018</a:t>
            </a:r>
            <a:r>
              <a:rPr lang="en-US" sz="2200" dirty="0"/>
              <a:t>];</a:t>
            </a:r>
          </a:p>
          <a:p>
            <a:pPr lvl="1">
              <a:lnSpc>
                <a:spcPct val="150000"/>
              </a:lnSpc>
            </a:pPr>
            <a:r>
              <a:rPr lang="en-US" sz="2200" dirty="0"/>
              <a:t>Telephone hotline operational 16 hours per day for members with questions about network status and out-of-pocket costs [</a:t>
            </a:r>
            <a:r>
              <a:rPr lang="en-US" sz="2200" dirty="0">
                <a:solidFill>
                  <a:srgbClr val="FF0000"/>
                </a:solidFill>
              </a:rPr>
              <a:t>by August 30, 2018</a:t>
            </a:r>
            <a:r>
              <a:rPr lang="en-US" sz="2200" dirty="0"/>
              <a:t>].</a:t>
            </a:r>
          </a:p>
          <a:p>
            <a:pPr>
              <a:lnSpc>
                <a:spcPct val="150000"/>
              </a:lnSpc>
            </a:pPr>
            <a:r>
              <a:rPr lang="en-US" sz="2600" dirty="0">
                <a:solidFill>
                  <a:srgbClr val="FF0000"/>
                </a:solidFill>
              </a:rPr>
              <a:t>DOBI will Develop Summary Disclosures Carriers </a:t>
            </a:r>
            <a:r>
              <a:rPr lang="en-US" sz="2600" i="1" dirty="0">
                <a:solidFill>
                  <a:srgbClr val="FF0000"/>
                </a:solidFill>
              </a:rPr>
              <a:t>May</a:t>
            </a:r>
            <a:r>
              <a:rPr lang="en-US" sz="2600" dirty="0">
                <a:solidFill>
                  <a:srgbClr val="FF0000"/>
                </a:solidFill>
              </a:rPr>
              <a:t> Use.</a:t>
            </a:r>
          </a:p>
          <a:p>
            <a:pPr>
              <a:lnSpc>
                <a:spcPct val="150000"/>
              </a:lnSpc>
            </a:pPr>
            <a:r>
              <a:rPr lang="en-US" sz="2600" dirty="0">
                <a:solidFill>
                  <a:srgbClr val="FF0000"/>
                </a:solidFill>
              </a:rPr>
              <a:t>Disclosures: Plans Issued or Renewed on or after January 1, 2019</a:t>
            </a:r>
          </a:p>
        </p:txBody>
      </p:sp>
      <p:sp>
        <p:nvSpPr>
          <p:cNvPr id="2" name="Slide Number Placeholder 1">
            <a:extLst>
              <a:ext uri="{FF2B5EF4-FFF2-40B4-BE49-F238E27FC236}">
                <a16:creationId xmlns:a16="http://schemas.microsoft.com/office/drawing/2014/main" id="{2B793992-FFB8-411A-8D84-848041FBC59D}"/>
              </a:ext>
            </a:extLst>
          </p:cNvPr>
          <p:cNvSpPr>
            <a:spLocks noGrp="1"/>
          </p:cNvSpPr>
          <p:nvPr>
            <p:ph type="sldNum" sz="quarter" idx="12"/>
          </p:nvPr>
        </p:nvSpPr>
        <p:spPr/>
        <p:txBody>
          <a:bodyPr/>
          <a:lstStyle/>
          <a:p>
            <a:fld id="{26A8F0DC-43C4-47F2-8DCA-8EC803D0C756}" type="slidenum">
              <a:rPr lang="en-US" smtClean="0"/>
              <a:t>20</a:t>
            </a:fld>
            <a:endParaRPr lang="en-US" dirty="0"/>
          </a:p>
        </p:txBody>
      </p:sp>
    </p:spTree>
    <p:extLst>
      <p:ext uri="{BB962C8B-B14F-4D97-AF65-F5344CB8AC3E}">
        <p14:creationId xmlns:p14="http://schemas.microsoft.com/office/powerpoint/2010/main" val="3162815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Carrier Public Filing</a:t>
            </a:r>
          </a:p>
          <a:p>
            <a:pPr marL="0" indent="0">
              <a:buNone/>
            </a:pPr>
            <a:endParaRPr lang="en-US" sz="9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r>
              <a:rPr lang="en-US" sz="2600" dirty="0"/>
              <a:t>A carrier shall include in the carrier’s annual public regulatory filings, in a manner determined by DOBI, the number of claims submitted by health care providers to the carrier which are denied or down coded by the carrier and the reason for the denial or down coding.</a:t>
            </a:r>
          </a:p>
          <a:p>
            <a:pPr marL="0" indent="0">
              <a:buNone/>
            </a:pPr>
            <a:endParaRPr lang="en-US" sz="900" dirty="0"/>
          </a:p>
          <a:p>
            <a:pPr lvl="1"/>
            <a:r>
              <a:rPr lang="en-US" sz="2200" dirty="0">
                <a:solidFill>
                  <a:srgbClr val="FF0000"/>
                </a:solidFill>
              </a:rPr>
              <a:t>NJHA provided DOBI with a list of recommended denial reasons that could be included in regulations.</a:t>
            </a:r>
            <a:r>
              <a:rPr lang="en-US" sz="2200" dirty="0"/>
              <a:t> </a:t>
            </a:r>
          </a:p>
        </p:txBody>
      </p:sp>
      <p:sp>
        <p:nvSpPr>
          <p:cNvPr id="2" name="Slide Number Placeholder 1">
            <a:extLst>
              <a:ext uri="{FF2B5EF4-FFF2-40B4-BE49-F238E27FC236}">
                <a16:creationId xmlns:a16="http://schemas.microsoft.com/office/drawing/2014/main" id="{F395AA7B-FD00-4145-9F74-0068A2735A44}"/>
              </a:ext>
            </a:extLst>
          </p:cNvPr>
          <p:cNvSpPr>
            <a:spLocks noGrp="1"/>
          </p:cNvSpPr>
          <p:nvPr>
            <p:ph type="sldNum" sz="quarter" idx="12"/>
          </p:nvPr>
        </p:nvSpPr>
        <p:spPr/>
        <p:txBody>
          <a:bodyPr/>
          <a:lstStyle/>
          <a:p>
            <a:fld id="{26A8F0DC-43C4-47F2-8DCA-8EC803D0C756}" type="slidenum">
              <a:rPr lang="en-US" smtClean="0"/>
              <a:t>21</a:t>
            </a:fld>
            <a:endParaRPr lang="en-US" dirty="0"/>
          </a:p>
        </p:txBody>
      </p:sp>
    </p:spTree>
    <p:extLst>
      <p:ext uri="{BB962C8B-B14F-4D97-AF65-F5344CB8AC3E}">
        <p14:creationId xmlns:p14="http://schemas.microsoft.com/office/powerpoint/2010/main" val="4041929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410200"/>
          </a:xfrm>
        </p:spPr>
        <p:txBody>
          <a:bodyPr>
            <a:normAutofit fontScale="85000" lnSpcReduction="10000"/>
          </a:bodyPr>
          <a:lstStyle/>
          <a:p>
            <a:pPr marL="0" indent="0">
              <a:buNone/>
            </a:pPr>
            <a:r>
              <a:rPr lang="en-US" sz="32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Carrier Assignment &amp; Direct Payment</a:t>
            </a:r>
          </a:p>
          <a:p>
            <a:pPr marL="0" indent="0">
              <a:buNone/>
            </a:pPr>
            <a:endParaRPr lang="en-US" sz="9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r>
              <a:rPr lang="en-US" dirty="0"/>
              <a:t>Benefits paid by a carrier shall be assigned to the out-of-network Health Care Provider.</a:t>
            </a:r>
          </a:p>
          <a:p>
            <a:pPr marL="0" indent="0">
              <a:buNone/>
            </a:pPr>
            <a:endParaRPr lang="en-US" sz="900" dirty="0"/>
          </a:p>
          <a:p>
            <a:pPr lvl="1"/>
            <a:r>
              <a:rPr lang="en-US" b="1" dirty="0"/>
              <a:t>IMPORTANT</a:t>
            </a:r>
            <a:r>
              <a:rPr lang="en-US" dirty="0"/>
              <a:t>: The Act specifically states that </a:t>
            </a:r>
            <a:r>
              <a:rPr lang="en-US" u="sng" dirty="0"/>
              <a:t>no action</a:t>
            </a:r>
            <a:r>
              <a:rPr lang="en-US" dirty="0"/>
              <a:t> is required on the part of the patient. </a:t>
            </a:r>
          </a:p>
          <a:p>
            <a:pPr marL="347472" lvl="1" indent="0">
              <a:buNone/>
            </a:pPr>
            <a:endParaRPr lang="en-US" sz="900" dirty="0"/>
          </a:p>
          <a:p>
            <a:r>
              <a:rPr lang="en-US" dirty="0"/>
              <a:t>Once the benefit is assigned:</a:t>
            </a:r>
          </a:p>
          <a:p>
            <a:pPr marL="0" indent="0">
              <a:buNone/>
            </a:pPr>
            <a:endParaRPr lang="en-US" sz="900" dirty="0"/>
          </a:p>
          <a:p>
            <a:pPr lvl="1"/>
            <a:r>
              <a:rPr lang="en-US" dirty="0"/>
              <a:t>Any reimbursement paid by carrier shall be paid “</a:t>
            </a:r>
            <a:r>
              <a:rPr lang="en-US" u="sng" dirty="0"/>
              <a:t>directly”</a:t>
            </a:r>
            <a:r>
              <a:rPr lang="en-US" dirty="0"/>
              <a:t> to the out-of-network provider; and</a:t>
            </a:r>
          </a:p>
          <a:p>
            <a:pPr marL="347472" lvl="1" indent="0">
              <a:buNone/>
            </a:pPr>
            <a:endParaRPr lang="en-US" sz="900" dirty="0"/>
          </a:p>
          <a:p>
            <a:pPr lvl="1"/>
            <a:r>
              <a:rPr lang="en-US" dirty="0"/>
              <a:t>The carrier will provide the out-of-network provider with a remittance that specifies the reimbursement and deductible, copayment,  coinsurance amounts.</a:t>
            </a:r>
          </a:p>
          <a:p>
            <a:pPr marL="347472" lvl="1" indent="0">
              <a:buNone/>
            </a:pPr>
            <a:endParaRPr lang="en-US" sz="900" dirty="0"/>
          </a:p>
          <a:p>
            <a:pPr lvl="1"/>
            <a:r>
              <a:rPr lang="en-US" b="1" dirty="0"/>
              <a:t>CONCERN</a:t>
            </a:r>
            <a:r>
              <a:rPr lang="en-US" dirty="0"/>
              <a:t>: Checks that include language “cashing the check means payment in full.”  Discussion of arbitration provision and Accord &amp; Satisfaction.</a:t>
            </a:r>
          </a:p>
        </p:txBody>
      </p:sp>
      <p:sp>
        <p:nvSpPr>
          <p:cNvPr id="2" name="Slide Number Placeholder 1">
            <a:extLst>
              <a:ext uri="{FF2B5EF4-FFF2-40B4-BE49-F238E27FC236}">
                <a16:creationId xmlns:a16="http://schemas.microsoft.com/office/drawing/2014/main" id="{62B09551-15EC-4A32-92DF-6123E9B2FC23}"/>
              </a:ext>
            </a:extLst>
          </p:cNvPr>
          <p:cNvSpPr>
            <a:spLocks noGrp="1"/>
          </p:cNvSpPr>
          <p:nvPr>
            <p:ph type="sldNum" sz="quarter" idx="12"/>
          </p:nvPr>
        </p:nvSpPr>
        <p:spPr/>
        <p:txBody>
          <a:bodyPr/>
          <a:lstStyle/>
          <a:p>
            <a:fld id="{26A8F0DC-43C4-47F2-8DCA-8EC803D0C756}" type="slidenum">
              <a:rPr lang="en-US" smtClean="0"/>
              <a:t>22</a:t>
            </a:fld>
            <a:endParaRPr lang="en-US" dirty="0"/>
          </a:p>
        </p:txBody>
      </p:sp>
    </p:spTree>
    <p:extLst>
      <p:ext uri="{BB962C8B-B14F-4D97-AF65-F5344CB8AC3E}">
        <p14:creationId xmlns:p14="http://schemas.microsoft.com/office/powerpoint/2010/main" val="2663487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550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50000"/>
              </a:lnSpc>
            </a:pPr>
            <a:r>
              <a:rPr lang="en-US" sz="2900" dirty="0"/>
              <a:t>Within 20 days of receipt of the claim, Carrier must pay the billed amount </a:t>
            </a:r>
            <a:r>
              <a:rPr lang="en-US" sz="2900" i="1" u="sng" dirty="0"/>
              <a:t>or</a:t>
            </a:r>
            <a:r>
              <a:rPr lang="en-US" sz="2900" dirty="0"/>
              <a:t> pay a portion of the billed amount and notify the provider that the claim is “excessive.”</a:t>
            </a:r>
          </a:p>
          <a:p>
            <a:pPr lvl="1">
              <a:lnSpc>
                <a:spcPct val="150000"/>
              </a:lnSpc>
            </a:pPr>
            <a:r>
              <a:rPr lang="en-US" sz="2500" b="1" dirty="0"/>
              <a:t>IMPORTANT:</a:t>
            </a:r>
            <a:r>
              <a:rPr lang="en-US" sz="2500" dirty="0"/>
              <a:t>  The carrier cannot hold up payment of the “portion” indefinitely because of the disagreement.</a:t>
            </a:r>
          </a:p>
          <a:p>
            <a:pPr lvl="1">
              <a:lnSpc>
                <a:spcPct val="150000"/>
              </a:lnSpc>
            </a:pPr>
            <a:r>
              <a:rPr lang="en-US" sz="2500" u="sng" dirty="0">
                <a:solidFill>
                  <a:srgbClr val="FF0000"/>
                </a:solidFill>
              </a:rPr>
              <a:t>DOBI Synopsis</a:t>
            </a:r>
            <a:r>
              <a:rPr lang="en-US" sz="2500" dirty="0">
                <a:solidFill>
                  <a:srgbClr val="FF0000"/>
                </a:solidFill>
              </a:rPr>
              <a:t>:  Refers to the payment made as the “Allowed Charge” and uses the term “excessive” to describe the provider’s charges.</a:t>
            </a:r>
          </a:p>
          <a:p>
            <a:pPr lvl="1">
              <a:lnSpc>
                <a:spcPct val="150000"/>
              </a:lnSpc>
            </a:pPr>
            <a:r>
              <a:rPr lang="en-US" sz="2500" u="sng" dirty="0">
                <a:solidFill>
                  <a:srgbClr val="FF0000"/>
                </a:solidFill>
              </a:rPr>
              <a:t>NJHA Comment</a:t>
            </a:r>
            <a:r>
              <a:rPr lang="en-US" sz="2500" dirty="0">
                <a:solidFill>
                  <a:srgbClr val="FF0000"/>
                </a:solidFill>
              </a:rPr>
              <a:t>:  The term “Allowed Charge” should be changed to “Allowed Amount” and use of the term “excessive” is inappropriate because it is inflammatory and pejorative and will confuse consumers.    </a:t>
            </a:r>
          </a:p>
          <a:p>
            <a:pPr>
              <a:lnSpc>
                <a:spcPct val="150000"/>
              </a:lnSpc>
            </a:pPr>
            <a:r>
              <a:rPr lang="en-US" sz="2900" dirty="0"/>
              <a:t>Upon notification, the parties have 30 days to negotiate settlement.</a:t>
            </a:r>
          </a:p>
          <a:p>
            <a:pPr lvl="1">
              <a:lnSpc>
                <a:spcPct val="150000"/>
              </a:lnSpc>
            </a:pPr>
            <a:r>
              <a:rPr lang="en-US" sz="2500" u="sng" dirty="0">
                <a:solidFill>
                  <a:srgbClr val="FF0000"/>
                </a:solidFill>
              </a:rPr>
              <a:t>DOBI Synopsis</a:t>
            </a:r>
            <a:r>
              <a:rPr lang="en-US" sz="2500" dirty="0">
                <a:solidFill>
                  <a:srgbClr val="FF0000"/>
                </a:solidFill>
              </a:rPr>
              <a:t>:  To exercise the right to negotiate, the out-of-network provider must advise the carrier of its intent to reject the payment within </a:t>
            </a:r>
            <a:r>
              <a:rPr lang="en-US" sz="2500" b="1" dirty="0">
                <a:solidFill>
                  <a:srgbClr val="FF0000"/>
                </a:solidFill>
              </a:rPr>
              <a:t>7 days </a:t>
            </a:r>
            <a:r>
              <a:rPr lang="en-US" sz="2500" dirty="0">
                <a:solidFill>
                  <a:srgbClr val="FF0000"/>
                </a:solidFill>
              </a:rPr>
              <a:t>of receipt of the carrier’s payment.</a:t>
            </a:r>
          </a:p>
          <a:p>
            <a:pPr lvl="1">
              <a:lnSpc>
                <a:spcPct val="150000"/>
              </a:lnSpc>
            </a:pPr>
            <a:r>
              <a:rPr lang="en-US" sz="2500" u="sng" dirty="0">
                <a:solidFill>
                  <a:srgbClr val="FF0000"/>
                </a:solidFill>
              </a:rPr>
              <a:t>NJHA Comment</a:t>
            </a:r>
            <a:r>
              <a:rPr lang="en-US" sz="2500" dirty="0">
                <a:solidFill>
                  <a:srgbClr val="FF0000"/>
                </a:solidFill>
              </a:rPr>
              <a:t>:  The 7 day time frame is not included in the Act and is insufficient.  NJHA requested providers have 20 days.</a:t>
            </a:r>
          </a:p>
          <a:p>
            <a:pPr lvl="1">
              <a:lnSpc>
                <a:spcPct val="150000"/>
              </a:lnSpc>
            </a:pPr>
            <a:endParaRPr lang="en-US" sz="2200" dirty="0">
              <a:solidFill>
                <a:srgbClr val="FF0000"/>
              </a:solidFill>
            </a:endParaRPr>
          </a:p>
        </p:txBody>
      </p:sp>
      <p:sp>
        <p:nvSpPr>
          <p:cNvPr id="2" name="Slide Number Placeholder 1">
            <a:extLst>
              <a:ext uri="{FF2B5EF4-FFF2-40B4-BE49-F238E27FC236}">
                <a16:creationId xmlns:a16="http://schemas.microsoft.com/office/drawing/2014/main" id="{49E5D834-4A64-4826-95D9-1F44A1460B9E}"/>
              </a:ext>
            </a:extLst>
          </p:cNvPr>
          <p:cNvSpPr>
            <a:spLocks noGrp="1"/>
          </p:cNvSpPr>
          <p:nvPr>
            <p:ph type="sldNum" sz="quarter" idx="12"/>
          </p:nvPr>
        </p:nvSpPr>
        <p:spPr/>
        <p:txBody>
          <a:bodyPr/>
          <a:lstStyle/>
          <a:p>
            <a:fld id="{26A8F0DC-43C4-47F2-8DCA-8EC803D0C756}" type="slidenum">
              <a:rPr lang="en-US" smtClean="0"/>
              <a:t>23</a:t>
            </a:fld>
            <a:endParaRPr lang="en-US" dirty="0"/>
          </a:p>
        </p:txBody>
      </p:sp>
    </p:spTree>
    <p:extLst>
      <p:ext uri="{BB962C8B-B14F-4D97-AF65-F5344CB8AC3E}">
        <p14:creationId xmlns:p14="http://schemas.microsoft.com/office/powerpoint/2010/main" val="81702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50000"/>
              </a:lnSpc>
            </a:pPr>
            <a:r>
              <a:rPr lang="en-US" sz="2600" dirty="0">
                <a:solidFill>
                  <a:srgbClr val="FF0000"/>
                </a:solidFill>
              </a:rPr>
              <a:t>DOBI Synopsis:</a:t>
            </a:r>
          </a:p>
          <a:p>
            <a:pPr>
              <a:lnSpc>
                <a:spcPct val="150000"/>
              </a:lnSpc>
            </a:pPr>
            <a:r>
              <a:rPr lang="en-US" sz="2600" i="1" dirty="0">
                <a:solidFill>
                  <a:srgbClr val="FF0000"/>
                </a:solidFill>
              </a:rPr>
              <a:t>If settlement is achieved</a:t>
            </a:r>
            <a:r>
              <a:rPr lang="en-US" sz="2600" dirty="0">
                <a:solidFill>
                  <a:srgbClr val="FF0000"/>
                </a:solidFill>
              </a:rPr>
              <a:t>, the carrier must (</a:t>
            </a:r>
            <a:r>
              <a:rPr lang="en-US" sz="2600" dirty="0" err="1">
                <a:solidFill>
                  <a:srgbClr val="FF0000"/>
                </a:solidFill>
              </a:rPr>
              <a:t>i</a:t>
            </a:r>
            <a:r>
              <a:rPr lang="en-US" sz="2600" dirty="0">
                <a:solidFill>
                  <a:srgbClr val="FF0000"/>
                </a:solidFill>
              </a:rPr>
              <a:t>) remit payment for its portion of the outstanding amount within 30 days of settlement and (ii) issue a remit which lists the covered person’s final cost-sharing amount.</a:t>
            </a:r>
          </a:p>
          <a:p>
            <a:pPr>
              <a:lnSpc>
                <a:spcPct val="150000"/>
              </a:lnSpc>
            </a:pPr>
            <a:r>
              <a:rPr lang="en-US" sz="2600" i="1" dirty="0">
                <a:solidFill>
                  <a:srgbClr val="FF0000"/>
                </a:solidFill>
              </a:rPr>
              <a:t>If no settlement is reached</a:t>
            </a:r>
            <a:r>
              <a:rPr lang="en-US" sz="2600" dirty="0">
                <a:solidFill>
                  <a:srgbClr val="FF0000"/>
                </a:solidFill>
              </a:rPr>
              <a:t>, the carrier must, within 7 days of expiration of the 30-day negotiation period, (</a:t>
            </a:r>
            <a:r>
              <a:rPr lang="en-US" sz="2600" dirty="0" err="1">
                <a:solidFill>
                  <a:srgbClr val="FF0000"/>
                </a:solidFill>
              </a:rPr>
              <a:t>i</a:t>
            </a:r>
            <a:r>
              <a:rPr lang="en-US" sz="2600" dirty="0">
                <a:solidFill>
                  <a:srgbClr val="FF0000"/>
                </a:solidFill>
              </a:rPr>
              <a:t>) issue a “pre-arbitration remit” with the “final offer” amount, any additional amount paid by the carrier, and increase in covered person’s cost sharing and (ii) remit any additional payment of the “final offer” amount.</a:t>
            </a:r>
          </a:p>
          <a:p>
            <a:pPr lvl="1">
              <a:lnSpc>
                <a:spcPct val="150000"/>
              </a:lnSpc>
            </a:pPr>
            <a:r>
              <a:rPr lang="en-US" sz="2500" b="1" dirty="0"/>
              <a:t>IMPORTANT:</a:t>
            </a:r>
            <a:r>
              <a:rPr lang="en-US" sz="2500" dirty="0"/>
              <a:t> The carrier is incented to remit a reasonable amount of payment because the “final offer” amount is one of two amounts that the arbitrator is allowed to select.</a:t>
            </a:r>
          </a:p>
          <a:p>
            <a:pPr>
              <a:lnSpc>
                <a:spcPct val="150000"/>
              </a:lnSpc>
            </a:pPr>
            <a:r>
              <a:rPr lang="en-US" sz="2500" dirty="0"/>
              <a:t>The carrier, provider, or covered person may initiate arbitration within 30 days of the date of payment of the carrier’s “final offer” amount. </a:t>
            </a:r>
          </a:p>
        </p:txBody>
      </p:sp>
      <p:sp>
        <p:nvSpPr>
          <p:cNvPr id="2" name="Slide Number Placeholder 1">
            <a:extLst>
              <a:ext uri="{FF2B5EF4-FFF2-40B4-BE49-F238E27FC236}">
                <a16:creationId xmlns:a16="http://schemas.microsoft.com/office/drawing/2014/main" id="{49E5D834-4A64-4826-95D9-1F44A1460B9E}"/>
              </a:ext>
            </a:extLst>
          </p:cNvPr>
          <p:cNvSpPr>
            <a:spLocks noGrp="1"/>
          </p:cNvSpPr>
          <p:nvPr>
            <p:ph type="sldNum" sz="quarter" idx="12"/>
          </p:nvPr>
        </p:nvSpPr>
        <p:spPr/>
        <p:txBody>
          <a:bodyPr/>
          <a:lstStyle/>
          <a:p>
            <a:fld id="{26A8F0DC-43C4-47F2-8DCA-8EC803D0C756}" type="slidenum">
              <a:rPr lang="en-US" smtClean="0"/>
              <a:t>24</a:t>
            </a:fld>
            <a:endParaRPr lang="en-US" dirty="0"/>
          </a:p>
        </p:txBody>
      </p:sp>
    </p:spTree>
    <p:extLst>
      <p:ext uri="{BB962C8B-B14F-4D97-AF65-F5344CB8AC3E}">
        <p14:creationId xmlns:p14="http://schemas.microsoft.com/office/powerpoint/2010/main" val="4092453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50000"/>
              </a:lnSpc>
            </a:pPr>
            <a:r>
              <a:rPr lang="en-US" sz="2600" dirty="0"/>
              <a:t>Arbitration is initiated by filing a request with DOBI.</a:t>
            </a:r>
          </a:p>
          <a:p>
            <a:pPr lvl="1">
              <a:lnSpc>
                <a:spcPct val="150000"/>
              </a:lnSpc>
            </a:pPr>
            <a:r>
              <a:rPr lang="en-US" sz="2200" u="sng" dirty="0">
                <a:solidFill>
                  <a:srgbClr val="FF0000"/>
                </a:solidFill>
              </a:rPr>
              <a:t>DOBI Synopsis</a:t>
            </a:r>
            <a:r>
              <a:rPr lang="en-US" sz="2200" dirty="0">
                <a:solidFill>
                  <a:srgbClr val="FF0000"/>
                </a:solidFill>
              </a:rPr>
              <a:t>:  Until August 30, 2019 DOBI will use current Independent Claims Payment Arbitration system administrator, Maximus.  Arbitration requests must be submitted directly to Maximus through its website.</a:t>
            </a:r>
          </a:p>
          <a:p>
            <a:pPr>
              <a:lnSpc>
                <a:spcPct val="150000"/>
              </a:lnSpc>
            </a:pPr>
            <a:r>
              <a:rPr lang="en-US" sz="2600" dirty="0"/>
              <a:t>The difference between the carrier’s and provider’s final offers must be $1,000 or greater.</a:t>
            </a:r>
          </a:p>
          <a:p>
            <a:pPr>
              <a:lnSpc>
                <a:spcPct val="150000"/>
              </a:lnSpc>
            </a:pPr>
            <a:r>
              <a:rPr lang="en-US" sz="2600" dirty="0"/>
              <a:t>Arbitration is based on “written submissions.”</a:t>
            </a:r>
          </a:p>
          <a:p>
            <a:pPr>
              <a:lnSpc>
                <a:spcPct val="150000"/>
              </a:lnSpc>
            </a:pPr>
            <a:r>
              <a:rPr lang="en-US" sz="2600" u="sng" dirty="0">
                <a:solidFill>
                  <a:srgbClr val="FF0000"/>
                </a:solidFill>
              </a:rPr>
              <a:t>DOBI Synopsis</a:t>
            </a:r>
            <a:r>
              <a:rPr lang="en-US" sz="2600" dirty="0">
                <a:solidFill>
                  <a:srgbClr val="FF0000"/>
                </a:solidFill>
              </a:rPr>
              <a:t>: The application must include a fully executed Consent to Release of Medical Records for Claim Payment and Arbitration Form in the event the covered person’s confidential information accompanies the arbitration request.</a:t>
            </a:r>
          </a:p>
          <a:p>
            <a:pPr>
              <a:lnSpc>
                <a:spcPct val="150000"/>
              </a:lnSpc>
            </a:pPr>
            <a:r>
              <a:rPr lang="en-US" sz="2600" u="sng" dirty="0">
                <a:solidFill>
                  <a:srgbClr val="FF0000"/>
                </a:solidFill>
              </a:rPr>
              <a:t>NJHA Comment</a:t>
            </a:r>
            <a:r>
              <a:rPr lang="en-US" sz="2600" dirty="0">
                <a:solidFill>
                  <a:srgbClr val="FF0000"/>
                </a:solidFill>
              </a:rPr>
              <a:t>:  The Act indicates the right to arbitrate is a provider right, however, to establish charges as “reasonable” the provider must submit supporting documentation that contains PHI.  NJHA requested that current DOBI arbitration consent forms may be used.  </a:t>
            </a:r>
          </a:p>
          <a:p>
            <a:pPr>
              <a:lnSpc>
                <a:spcPct val="150000"/>
              </a:lnSpc>
            </a:pPr>
            <a:endParaRPr lang="en-US" sz="2600" dirty="0"/>
          </a:p>
        </p:txBody>
      </p:sp>
      <p:sp>
        <p:nvSpPr>
          <p:cNvPr id="2" name="Slide Number Placeholder 1">
            <a:extLst>
              <a:ext uri="{FF2B5EF4-FFF2-40B4-BE49-F238E27FC236}">
                <a16:creationId xmlns:a16="http://schemas.microsoft.com/office/drawing/2014/main" id="{3708C582-4D33-4258-B28F-F577AB20C256}"/>
              </a:ext>
            </a:extLst>
          </p:cNvPr>
          <p:cNvSpPr>
            <a:spLocks noGrp="1"/>
          </p:cNvSpPr>
          <p:nvPr>
            <p:ph type="sldNum" sz="quarter" idx="12"/>
          </p:nvPr>
        </p:nvSpPr>
        <p:spPr/>
        <p:txBody>
          <a:bodyPr/>
          <a:lstStyle/>
          <a:p>
            <a:fld id="{26A8F0DC-43C4-47F2-8DCA-8EC803D0C756}" type="slidenum">
              <a:rPr lang="en-US" smtClean="0"/>
              <a:t>25</a:t>
            </a:fld>
            <a:endParaRPr lang="en-US" dirty="0"/>
          </a:p>
        </p:txBody>
      </p:sp>
    </p:spTree>
    <p:extLst>
      <p:ext uri="{BB962C8B-B14F-4D97-AF65-F5344CB8AC3E}">
        <p14:creationId xmlns:p14="http://schemas.microsoft.com/office/powerpoint/2010/main" val="1980871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700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50000"/>
              </a:lnSpc>
            </a:pPr>
            <a:r>
              <a:rPr lang="en-US" sz="2600" dirty="0"/>
              <a:t>The arbitrator’s decision must be issued within 30 days after the request is filed with DOBI.</a:t>
            </a:r>
          </a:p>
          <a:p>
            <a:pPr>
              <a:lnSpc>
                <a:spcPct val="150000"/>
              </a:lnSpc>
            </a:pPr>
            <a:r>
              <a:rPr lang="en-US" sz="2600" dirty="0"/>
              <a:t>The arbitrator’s decision is limited to one of the two “final offer” amounts; </a:t>
            </a:r>
          </a:p>
          <a:p>
            <a:pPr lvl="1">
              <a:lnSpc>
                <a:spcPct val="150000"/>
              </a:lnSpc>
            </a:pPr>
            <a:r>
              <a:rPr lang="en-US" sz="2200" b="1" dirty="0"/>
              <a:t>IMPORTANT:</a:t>
            </a:r>
            <a:r>
              <a:rPr lang="en-US" sz="2200" dirty="0"/>
              <a:t> The arbitrator cannot determine his/her own amount.</a:t>
            </a:r>
          </a:p>
          <a:p>
            <a:pPr>
              <a:lnSpc>
                <a:spcPct val="150000"/>
              </a:lnSpc>
            </a:pPr>
            <a:r>
              <a:rPr lang="en-US" sz="2600" dirty="0"/>
              <a:t>Arbitration expenses split equally among parties.</a:t>
            </a:r>
          </a:p>
          <a:p>
            <a:pPr lvl="1">
              <a:lnSpc>
                <a:spcPct val="150000"/>
              </a:lnSpc>
            </a:pPr>
            <a:r>
              <a:rPr lang="en-US" sz="2200" b="1" dirty="0"/>
              <a:t>EXCEPTION</a:t>
            </a:r>
            <a:r>
              <a:rPr lang="en-US" sz="2200" dirty="0"/>
              <a:t>:  Arbitrator determines the final offer amount paid by carrier was not made in “Good Faith.”</a:t>
            </a:r>
          </a:p>
          <a:p>
            <a:pPr>
              <a:lnSpc>
                <a:spcPct val="150000"/>
              </a:lnSpc>
            </a:pPr>
            <a:r>
              <a:rPr lang="en-US" sz="2600" dirty="0"/>
              <a:t>The amount awarded that is in excess of payment already made shall be paid within 20 days of arbitrator’s decision.</a:t>
            </a:r>
          </a:p>
          <a:p>
            <a:pPr lvl="1">
              <a:lnSpc>
                <a:spcPct val="150000"/>
              </a:lnSpc>
            </a:pPr>
            <a:r>
              <a:rPr lang="en-US" sz="2200" dirty="0">
                <a:solidFill>
                  <a:srgbClr val="FF0000"/>
                </a:solidFill>
              </a:rPr>
              <a:t>DOBI Synopsis:  No increase in covered person’s cost-sharing amount.</a:t>
            </a:r>
          </a:p>
          <a:p>
            <a:pPr>
              <a:lnSpc>
                <a:spcPct val="150000"/>
              </a:lnSpc>
            </a:pPr>
            <a:r>
              <a:rPr lang="en-US" sz="2600" dirty="0"/>
              <a:t>Interest charges don’t accrue until after 20 days following the arbitrator’s decision; in no circumstances longer than 150 days.</a:t>
            </a:r>
          </a:p>
        </p:txBody>
      </p:sp>
      <p:sp>
        <p:nvSpPr>
          <p:cNvPr id="2" name="Slide Number Placeholder 1">
            <a:extLst>
              <a:ext uri="{FF2B5EF4-FFF2-40B4-BE49-F238E27FC236}">
                <a16:creationId xmlns:a16="http://schemas.microsoft.com/office/drawing/2014/main" id="{7C267D02-7E7E-4043-845A-22207A5168F3}"/>
              </a:ext>
            </a:extLst>
          </p:cNvPr>
          <p:cNvSpPr>
            <a:spLocks noGrp="1"/>
          </p:cNvSpPr>
          <p:nvPr>
            <p:ph type="sldNum" sz="quarter" idx="12"/>
          </p:nvPr>
        </p:nvSpPr>
        <p:spPr/>
        <p:txBody>
          <a:bodyPr/>
          <a:lstStyle/>
          <a:p>
            <a:fld id="{26A8F0DC-43C4-47F2-8DCA-8EC803D0C756}" type="slidenum">
              <a:rPr lang="en-US" smtClean="0"/>
              <a:t>26</a:t>
            </a:fld>
            <a:endParaRPr lang="en-US" dirty="0"/>
          </a:p>
        </p:txBody>
      </p:sp>
    </p:spTree>
    <p:extLst>
      <p:ext uri="{BB962C8B-B14F-4D97-AF65-F5344CB8AC3E}">
        <p14:creationId xmlns:p14="http://schemas.microsoft.com/office/powerpoint/2010/main" val="1287654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475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 – </a:t>
            </a:r>
            <a:r>
              <a:rPr lang="en-US" sz="40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Non-Electing Self-Funded Plans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20000"/>
              </a:lnSpc>
            </a:pPr>
            <a:r>
              <a:rPr lang="en-US" sz="3400" dirty="0"/>
              <a:t>If negotiations between the patient and the provider do not result in a resolution of payment dispute within </a:t>
            </a:r>
            <a:r>
              <a:rPr lang="en-US" sz="3400" u="sng" dirty="0"/>
              <a:t>30 days</a:t>
            </a:r>
            <a:r>
              <a:rPr lang="en-US" sz="3400" dirty="0"/>
              <a:t> after the plan member is sent a bill for the services, the plan member or out-of-network health care provider may initiate arbitration.</a:t>
            </a:r>
          </a:p>
          <a:p>
            <a:pPr lvl="1">
              <a:lnSpc>
                <a:spcPct val="120000"/>
              </a:lnSpc>
            </a:pPr>
            <a:r>
              <a:rPr lang="en-US" sz="3400" dirty="0"/>
              <a:t>This provision does </a:t>
            </a:r>
            <a:r>
              <a:rPr lang="en-US" sz="3400" i="1" u="sng" dirty="0"/>
              <a:t>not</a:t>
            </a:r>
            <a:r>
              <a:rPr lang="en-US" sz="3400" dirty="0"/>
              <a:t> include a minimum balance threshold.</a:t>
            </a:r>
          </a:p>
          <a:p>
            <a:pPr>
              <a:lnSpc>
                <a:spcPct val="120000"/>
              </a:lnSpc>
            </a:pPr>
            <a:r>
              <a:rPr lang="en-US" sz="3400" dirty="0"/>
              <a:t>The provider </a:t>
            </a:r>
            <a:r>
              <a:rPr lang="en-US" sz="3400" u="sng" dirty="0"/>
              <a:t>cannot pursue collection activity against patient until the provider files request for arbitration</a:t>
            </a:r>
            <a:r>
              <a:rPr lang="en-US" sz="3400" dirty="0"/>
              <a:t>.</a:t>
            </a:r>
          </a:p>
          <a:p>
            <a:pPr lvl="1">
              <a:lnSpc>
                <a:spcPct val="120000"/>
              </a:lnSpc>
            </a:pPr>
            <a:r>
              <a:rPr lang="en-US" sz="3400" dirty="0">
                <a:solidFill>
                  <a:srgbClr val="FF0000"/>
                </a:solidFill>
              </a:rPr>
              <a:t>DOBI Synopsis:  “An out-of-network provider must not collect or attempt to collect reimbursement from the plan member, including initiation of collection proceedings, until a request for arbitration is filed.”</a:t>
            </a:r>
          </a:p>
          <a:p>
            <a:pPr>
              <a:lnSpc>
                <a:spcPct val="120000"/>
              </a:lnSpc>
            </a:pPr>
            <a:r>
              <a:rPr lang="en-US" sz="3400" dirty="0"/>
              <a:t>Arbitration is initiated by filing a request with DOBI.  </a:t>
            </a:r>
          </a:p>
          <a:p>
            <a:pPr lvl="1">
              <a:lnSpc>
                <a:spcPct val="120000"/>
              </a:lnSpc>
            </a:pPr>
            <a:r>
              <a:rPr lang="en-US" sz="3000" dirty="0">
                <a:solidFill>
                  <a:srgbClr val="FF0000"/>
                </a:solidFill>
              </a:rPr>
              <a:t>DOBI Synopsis:  Request applications go directly to Maximus.  Maximus will only accept request if the “member has been balance billed by an out-of-network healthcare provider.”  Application also requires patient’s consent form.</a:t>
            </a:r>
          </a:p>
          <a:p>
            <a:pPr>
              <a:lnSpc>
                <a:spcPct val="120000"/>
              </a:lnSpc>
            </a:pPr>
            <a:r>
              <a:rPr lang="en-US" sz="3400" dirty="0"/>
              <a:t>DOBI will notify the other party that arbitration has been initiated.</a:t>
            </a:r>
          </a:p>
          <a:p>
            <a:pPr>
              <a:lnSpc>
                <a:spcPct val="120000"/>
              </a:lnSpc>
            </a:pPr>
            <a:r>
              <a:rPr lang="en-US" sz="3400" dirty="0"/>
              <a:t>The arbitrator shall consider “information” supplied by both parties. </a:t>
            </a:r>
          </a:p>
          <a:p>
            <a:pPr lvl="1">
              <a:lnSpc>
                <a:spcPct val="120000"/>
              </a:lnSpc>
            </a:pPr>
            <a:r>
              <a:rPr lang="en-US" sz="3200" dirty="0">
                <a:solidFill>
                  <a:srgbClr val="FF0000"/>
                </a:solidFill>
              </a:rPr>
              <a:t>DOBI Synopsis:  In-person or telephonic testimony will not be permitted.</a:t>
            </a:r>
          </a:p>
        </p:txBody>
      </p:sp>
      <p:sp>
        <p:nvSpPr>
          <p:cNvPr id="2" name="Slide Number Placeholder 1">
            <a:extLst>
              <a:ext uri="{FF2B5EF4-FFF2-40B4-BE49-F238E27FC236}">
                <a16:creationId xmlns:a16="http://schemas.microsoft.com/office/drawing/2014/main" id="{ABDAA5DF-F87C-43E3-B1C6-A0D47D6D2E14}"/>
              </a:ext>
            </a:extLst>
          </p:cNvPr>
          <p:cNvSpPr>
            <a:spLocks noGrp="1"/>
          </p:cNvSpPr>
          <p:nvPr>
            <p:ph type="sldNum" sz="quarter" idx="12"/>
          </p:nvPr>
        </p:nvSpPr>
        <p:spPr/>
        <p:txBody>
          <a:bodyPr/>
          <a:lstStyle/>
          <a:p>
            <a:fld id="{26A8F0DC-43C4-47F2-8DCA-8EC803D0C756}" type="slidenum">
              <a:rPr lang="en-US" smtClean="0"/>
              <a:t>27</a:t>
            </a:fld>
            <a:endParaRPr lang="en-US" dirty="0"/>
          </a:p>
        </p:txBody>
      </p:sp>
    </p:spTree>
    <p:extLst>
      <p:ext uri="{BB962C8B-B14F-4D97-AF65-F5344CB8AC3E}">
        <p14:creationId xmlns:p14="http://schemas.microsoft.com/office/powerpoint/2010/main" val="253926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562600"/>
          </a:xfrm>
        </p:spPr>
        <p:txBody>
          <a:bodyPr>
            <a:normAutofit fontScale="62500" lnSpcReduction="20000"/>
          </a:bodyPr>
          <a:lstStyle/>
          <a:p>
            <a:pPr marL="0" indent="0">
              <a:buNone/>
            </a:pPr>
            <a:r>
              <a:rPr lang="en-US" sz="40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Arbitration Process – </a:t>
            </a:r>
            <a:r>
              <a:rPr lang="en-US" sz="4000"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Non-Electing Self-Funded Plans</a:t>
            </a:r>
          </a:p>
          <a:p>
            <a:pPr marL="0" indent="0">
              <a:buNone/>
            </a:pPr>
            <a:endParaRPr lang="en-US" sz="13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endParaRPr>
          </a:p>
          <a:p>
            <a:pPr>
              <a:lnSpc>
                <a:spcPct val="120000"/>
              </a:lnSpc>
            </a:pPr>
            <a:r>
              <a:rPr lang="en-US" sz="3400" dirty="0"/>
              <a:t>The arbitrator will issue determination within 30 days and include determination of the final amount (</a:t>
            </a:r>
            <a:r>
              <a:rPr lang="en-US" sz="3400" u="sng" dirty="0"/>
              <a:t>binding</a:t>
            </a:r>
            <a:r>
              <a:rPr lang="en-US" sz="3400" dirty="0"/>
              <a:t> to patient and provider) and may include a </a:t>
            </a:r>
            <a:r>
              <a:rPr lang="en-US" sz="3400" u="sng" dirty="0"/>
              <a:t>non-binding</a:t>
            </a:r>
            <a:r>
              <a:rPr lang="en-US" sz="3400" dirty="0"/>
              <a:t> “recommendation” to the self-funded plan of the amount that would be reasonable for the entity to contribute.</a:t>
            </a:r>
          </a:p>
          <a:p>
            <a:pPr>
              <a:lnSpc>
                <a:spcPct val="150000"/>
              </a:lnSpc>
            </a:pPr>
            <a:r>
              <a:rPr lang="en-US" sz="3400" dirty="0"/>
              <a:t>Arbitration expenses split equally among parties.</a:t>
            </a:r>
          </a:p>
          <a:p>
            <a:pPr lvl="1">
              <a:lnSpc>
                <a:spcPct val="150000"/>
              </a:lnSpc>
            </a:pPr>
            <a:r>
              <a:rPr lang="en-US" sz="3400" b="1" dirty="0"/>
              <a:t>EXCEPTION:</a:t>
            </a:r>
            <a:r>
              <a:rPr lang="en-US" sz="3400" dirty="0"/>
              <a:t>  Financial hardship to the plan member - DOBI may establish agreement with arbitrator to waive part or all of the cost.</a:t>
            </a:r>
          </a:p>
          <a:p>
            <a:pPr lvl="1">
              <a:lnSpc>
                <a:spcPct val="150000"/>
              </a:lnSpc>
            </a:pPr>
            <a:r>
              <a:rPr lang="en-US" sz="3400" dirty="0">
                <a:solidFill>
                  <a:srgbClr val="FF0000"/>
                </a:solidFill>
              </a:rPr>
              <a:t>DOBI Synopsis:  Financial Hardship can be demonstrated by total family income below 250% of the Federal Poverty Level.</a:t>
            </a:r>
          </a:p>
        </p:txBody>
      </p:sp>
      <p:sp>
        <p:nvSpPr>
          <p:cNvPr id="2" name="Slide Number Placeholder 1">
            <a:extLst>
              <a:ext uri="{FF2B5EF4-FFF2-40B4-BE49-F238E27FC236}">
                <a16:creationId xmlns:a16="http://schemas.microsoft.com/office/drawing/2014/main" id="{ABDAA5DF-F87C-43E3-B1C6-A0D47D6D2E14}"/>
              </a:ext>
            </a:extLst>
          </p:cNvPr>
          <p:cNvSpPr>
            <a:spLocks noGrp="1"/>
          </p:cNvSpPr>
          <p:nvPr>
            <p:ph type="sldNum" sz="quarter" idx="12"/>
          </p:nvPr>
        </p:nvSpPr>
        <p:spPr/>
        <p:txBody>
          <a:bodyPr/>
          <a:lstStyle/>
          <a:p>
            <a:fld id="{26A8F0DC-43C4-47F2-8DCA-8EC803D0C756}" type="slidenum">
              <a:rPr lang="en-US" smtClean="0"/>
              <a:t>28</a:t>
            </a:fld>
            <a:endParaRPr lang="en-US" dirty="0"/>
          </a:p>
        </p:txBody>
      </p:sp>
    </p:spTree>
    <p:extLst>
      <p:ext uri="{BB962C8B-B14F-4D97-AF65-F5344CB8AC3E}">
        <p14:creationId xmlns:p14="http://schemas.microsoft.com/office/powerpoint/2010/main" val="594494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644611"/>
            <a:ext cx="8183880" cy="990600"/>
          </a:xfrm>
        </p:spPr>
        <p:txBody>
          <a:bodyPr>
            <a:noAutofit/>
          </a:bodyPr>
          <a:lstStyle/>
          <a:p>
            <a:r>
              <a:rPr lang="en-US" dirty="0"/>
              <a:t>What is “Excessive” and What is “Reasonable”</a:t>
            </a:r>
          </a:p>
        </p:txBody>
      </p:sp>
      <p:sp>
        <p:nvSpPr>
          <p:cNvPr id="3" name="Content Placeholder 2"/>
          <p:cNvSpPr>
            <a:spLocks noGrp="1"/>
          </p:cNvSpPr>
          <p:nvPr>
            <p:ph idx="1"/>
          </p:nvPr>
        </p:nvSpPr>
        <p:spPr>
          <a:xfrm>
            <a:off x="480060" y="1635211"/>
            <a:ext cx="8183880" cy="4346448"/>
          </a:xfrm>
        </p:spPr>
        <p:txBody>
          <a:bodyPr>
            <a:normAutofit/>
          </a:bodyPr>
          <a:lstStyle/>
          <a:p>
            <a:pPr marL="0" indent="0" algn="just">
              <a:spcBef>
                <a:spcPct val="0"/>
              </a:spcBef>
              <a:buNone/>
            </a:pPr>
            <a:endParaRPr lang="en-US" sz="800" dirty="0"/>
          </a:p>
          <a:p>
            <a:pPr marL="0" indent="0" algn="just">
              <a:spcBef>
                <a:spcPct val="0"/>
              </a:spcBef>
              <a:buNone/>
            </a:pPr>
            <a:endParaRPr lang="en-US" sz="1600" dirty="0"/>
          </a:p>
          <a:p>
            <a:pPr algn="just">
              <a:spcBef>
                <a:spcPct val="0"/>
              </a:spcBef>
            </a:pPr>
            <a:r>
              <a:rPr lang="en-US" sz="2000" dirty="0"/>
              <a:t>What information should be submitted to the arbitrator?</a:t>
            </a:r>
          </a:p>
          <a:p>
            <a:pPr marL="0" indent="0" algn="just">
              <a:spcBef>
                <a:spcPct val="0"/>
              </a:spcBef>
              <a:buNone/>
            </a:pPr>
            <a:endParaRPr lang="en-US" sz="2000" dirty="0"/>
          </a:p>
          <a:p>
            <a:pPr algn="just">
              <a:spcBef>
                <a:spcPct val="0"/>
              </a:spcBef>
            </a:pPr>
            <a:r>
              <a:rPr lang="en-US" sz="2000" dirty="0"/>
              <a:t>What will the arbitrator use to determine whether the provider’s “final offer” amount is “excessive.”</a:t>
            </a:r>
          </a:p>
          <a:p>
            <a:pPr marL="0" indent="0" algn="just">
              <a:spcBef>
                <a:spcPct val="0"/>
              </a:spcBef>
              <a:buNone/>
            </a:pPr>
            <a:endParaRPr lang="en-US" sz="2000" dirty="0"/>
          </a:p>
          <a:p>
            <a:pPr algn="just">
              <a:spcBef>
                <a:spcPct val="0"/>
              </a:spcBef>
            </a:pPr>
            <a:r>
              <a:rPr lang="en-US" sz="2000" dirty="0"/>
              <a:t>What will the arbitrator use to determine whether the carrier’s payment amount is “reasonable.”</a:t>
            </a:r>
          </a:p>
          <a:p>
            <a:pPr marL="0" indent="0" algn="just">
              <a:spcBef>
                <a:spcPct val="0"/>
              </a:spcBef>
              <a:buNone/>
            </a:pPr>
            <a:endParaRPr lang="en-US" sz="2000" dirty="0"/>
          </a:p>
          <a:p>
            <a:pPr algn="just">
              <a:spcBef>
                <a:spcPct val="0"/>
              </a:spcBef>
            </a:pPr>
            <a:r>
              <a:rPr lang="en-US" sz="2000" dirty="0"/>
              <a:t>As with most “Usual and Customary” terminology, “reasonable” and “excessive” is not clearly defined.</a:t>
            </a:r>
          </a:p>
          <a:p>
            <a:pPr marL="0" indent="0" algn="just">
              <a:spcBef>
                <a:spcPct val="0"/>
              </a:spcBef>
              <a:buNone/>
            </a:pPr>
            <a:endParaRPr lang="en-US" sz="2000" dirty="0"/>
          </a:p>
        </p:txBody>
      </p:sp>
      <p:sp>
        <p:nvSpPr>
          <p:cNvPr id="4" name="Slide Number Placeholder 3">
            <a:extLst>
              <a:ext uri="{FF2B5EF4-FFF2-40B4-BE49-F238E27FC236}">
                <a16:creationId xmlns:a16="http://schemas.microsoft.com/office/drawing/2014/main" id="{DD301E48-919D-41A6-B89E-25FD7B1B6A2A}"/>
              </a:ext>
            </a:extLst>
          </p:cNvPr>
          <p:cNvSpPr>
            <a:spLocks noGrp="1"/>
          </p:cNvSpPr>
          <p:nvPr>
            <p:ph type="sldNum" sz="quarter" idx="12"/>
          </p:nvPr>
        </p:nvSpPr>
        <p:spPr/>
        <p:txBody>
          <a:bodyPr/>
          <a:lstStyle/>
          <a:p>
            <a:fld id="{26A8F0DC-43C4-47F2-8DCA-8EC803D0C756}" type="slidenum">
              <a:rPr lang="en-US" smtClean="0"/>
              <a:t>29</a:t>
            </a:fld>
            <a:endParaRPr lang="en-US" dirty="0"/>
          </a:p>
        </p:txBody>
      </p:sp>
    </p:spTree>
    <p:extLst>
      <p:ext uri="{BB962C8B-B14F-4D97-AF65-F5344CB8AC3E}">
        <p14:creationId xmlns:p14="http://schemas.microsoft.com/office/powerpoint/2010/main" val="1219712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609600"/>
            <a:ext cx="8183880" cy="5194575"/>
          </a:xfrm>
        </p:spPr>
        <p:txBody>
          <a:bodyPr>
            <a:normAutofit fontScale="92500"/>
          </a:bodyPr>
          <a:lstStyle/>
          <a:p>
            <a:pPr marL="0" indent="0">
              <a:buNone/>
            </a:pP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Implementation - Agency Rule-Making Process</a:t>
            </a:r>
          </a:p>
          <a:p>
            <a:pPr marL="0" indent="0">
              <a:buNone/>
            </a:pPr>
            <a:endParaRPr lang="en-US" sz="800" dirty="0"/>
          </a:p>
          <a:p>
            <a:pPr>
              <a:lnSpc>
                <a:spcPct val="150000"/>
              </a:lnSpc>
            </a:pPr>
            <a:r>
              <a:rPr lang="en-US" sz="2400" dirty="0"/>
              <a:t>No </a:t>
            </a:r>
            <a:r>
              <a:rPr lang="en-US" sz="2400" dirty="0">
                <a:solidFill>
                  <a:srgbClr val="FF0000"/>
                </a:solidFill>
              </a:rPr>
              <a:t>Formal</a:t>
            </a:r>
            <a:r>
              <a:rPr lang="en-US" sz="2400" dirty="0"/>
              <a:t> Agency Rule-Making To Date.</a:t>
            </a:r>
          </a:p>
          <a:p>
            <a:pPr>
              <a:lnSpc>
                <a:spcPct val="150000"/>
              </a:lnSpc>
            </a:pPr>
            <a:r>
              <a:rPr lang="en-US" sz="2400" dirty="0"/>
              <a:t>The Act is Subject to Rule-Making by the Department of Health, DOBI, &amp; Board of Medical Examiners.</a:t>
            </a:r>
          </a:p>
          <a:p>
            <a:pPr>
              <a:lnSpc>
                <a:spcPct val="150000"/>
              </a:lnSpc>
            </a:pPr>
            <a:r>
              <a:rPr lang="en-US" sz="2400" dirty="0"/>
              <a:t>Rule-Making can </a:t>
            </a:r>
            <a:r>
              <a:rPr lang="en-US" sz="2400" i="1" dirty="0"/>
              <a:t>Materially </a:t>
            </a:r>
            <a:r>
              <a:rPr lang="en-US" sz="2400" dirty="0"/>
              <a:t>Impact Hospital Processes</a:t>
            </a:r>
          </a:p>
          <a:p>
            <a:pPr>
              <a:lnSpc>
                <a:spcPct val="150000"/>
              </a:lnSpc>
            </a:pPr>
            <a:r>
              <a:rPr lang="en-US" sz="2400" dirty="0"/>
              <a:t>Monitor Department of Health &amp; DOBI Publications</a:t>
            </a:r>
          </a:p>
          <a:p>
            <a:pPr>
              <a:lnSpc>
                <a:spcPct val="150000"/>
              </a:lnSpc>
            </a:pPr>
            <a:r>
              <a:rPr lang="en-US" sz="2400" dirty="0"/>
              <a:t>Comment on Proposed Rules that Impact Operations</a:t>
            </a:r>
          </a:p>
          <a:p>
            <a:pPr marL="0" indent="0">
              <a:lnSpc>
                <a:spcPct val="150000"/>
              </a:lnSpc>
              <a:buNone/>
            </a:pPr>
            <a:endParaRPr lang="en-US" sz="600" dirty="0"/>
          </a:p>
          <a:p>
            <a:r>
              <a:rPr lang="en-US" sz="2400" dirty="0"/>
              <a:t>Attend Applicable NJ Agency Meetings &amp; Calls</a:t>
            </a:r>
          </a:p>
        </p:txBody>
      </p:sp>
      <p:sp>
        <p:nvSpPr>
          <p:cNvPr id="2" name="Slide Number Placeholder 1">
            <a:extLst>
              <a:ext uri="{FF2B5EF4-FFF2-40B4-BE49-F238E27FC236}">
                <a16:creationId xmlns:a16="http://schemas.microsoft.com/office/drawing/2014/main" id="{075A1AAC-34B4-48DC-B78F-24D7F681384F}"/>
              </a:ext>
            </a:extLst>
          </p:cNvPr>
          <p:cNvSpPr>
            <a:spLocks noGrp="1"/>
          </p:cNvSpPr>
          <p:nvPr>
            <p:ph type="sldNum" sz="quarter" idx="12"/>
          </p:nvPr>
        </p:nvSpPr>
        <p:spPr/>
        <p:txBody>
          <a:bodyPr/>
          <a:lstStyle/>
          <a:p>
            <a:fld id="{26A8F0DC-43C4-47F2-8DCA-8EC803D0C756}" type="slidenum">
              <a:rPr lang="en-US" smtClean="0"/>
              <a:t>3</a:t>
            </a:fld>
            <a:endParaRPr lang="en-US" dirty="0"/>
          </a:p>
        </p:txBody>
      </p:sp>
    </p:spTree>
    <p:extLst>
      <p:ext uri="{BB962C8B-B14F-4D97-AF65-F5344CB8AC3E}">
        <p14:creationId xmlns:p14="http://schemas.microsoft.com/office/powerpoint/2010/main" val="13867412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33400"/>
            <a:ext cx="8183880" cy="609600"/>
          </a:xfrm>
        </p:spPr>
        <p:txBody>
          <a:bodyPr>
            <a:normAutofit/>
          </a:bodyPr>
          <a:lstStyle/>
          <a:p>
            <a:r>
              <a:rPr lang="en-US" sz="2800" i="1" dirty="0"/>
              <a:t>Affordable Care Act</a:t>
            </a:r>
            <a:endParaRPr lang="en-US" sz="2800" dirty="0"/>
          </a:p>
        </p:txBody>
      </p:sp>
      <p:sp>
        <p:nvSpPr>
          <p:cNvPr id="3" name="Content Placeholder 2"/>
          <p:cNvSpPr>
            <a:spLocks noGrp="1"/>
          </p:cNvSpPr>
          <p:nvPr>
            <p:ph idx="1"/>
          </p:nvPr>
        </p:nvSpPr>
        <p:spPr>
          <a:xfrm>
            <a:off x="480060" y="1219200"/>
            <a:ext cx="8183880" cy="4576366"/>
          </a:xfrm>
        </p:spPr>
        <p:txBody>
          <a:bodyPr>
            <a:normAutofit fontScale="70000" lnSpcReduction="20000"/>
          </a:bodyPr>
          <a:lstStyle/>
          <a:p>
            <a:pPr marL="0" indent="0">
              <a:buNone/>
            </a:pPr>
            <a:endParaRPr lang="en-US" sz="1200" dirty="0"/>
          </a:p>
          <a:p>
            <a:pPr marL="0" indent="0">
              <a:buNone/>
            </a:pPr>
            <a:r>
              <a:rPr lang="en-US" dirty="0"/>
              <a:t>Reimbursement for out-of-network emergency care is the </a:t>
            </a:r>
            <a:r>
              <a:rPr lang="en-US" i="1" u="sng" dirty="0"/>
              <a:t>greater</a:t>
            </a:r>
            <a:r>
              <a:rPr lang="en-US" b="1" i="1" dirty="0"/>
              <a:t> </a:t>
            </a:r>
            <a:r>
              <a:rPr lang="en-US" dirty="0"/>
              <a:t>of:</a:t>
            </a:r>
          </a:p>
          <a:p>
            <a:pPr marL="0" indent="0">
              <a:buNone/>
            </a:pPr>
            <a:endParaRPr lang="en-US" sz="1100" dirty="0"/>
          </a:p>
          <a:p>
            <a:pPr lvl="0"/>
            <a:r>
              <a:rPr lang="en-US" dirty="0"/>
              <a:t>The median amount negotiated with in-network providers for the emergency services;</a:t>
            </a:r>
          </a:p>
          <a:p>
            <a:pPr marL="0" lvl="0" indent="0">
              <a:buNone/>
            </a:pPr>
            <a:endParaRPr lang="en-US" sz="1100" dirty="0"/>
          </a:p>
          <a:p>
            <a:pPr lvl="0"/>
            <a:r>
              <a:rPr lang="en-US" dirty="0"/>
              <a:t>The amount for the emergency service calculated using the same method the plan generally uses to determine payments for out-of-network services (such as the usual, customary, and reasonable amount), excluding any in-network copayment or coinsurance imposed;</a:t>
            </a:r>
          </a:p>
          <a:p>
            <a:pPr marL="0" lvl="0" indent="0">
              <a:buNone/>
            </a:pPr>
            <a:endParaRPr lang="en-US" sz="1100" dirty="0"/>
          </a:p>
          <a:p>
            <a:pPr lvl="0"/>
            <a:r>
              <a:rPr lang="en-US" dirty="0"/>
              <a:t>The amount that would be paid under Medicare Part A or B, less any network copay / coinsurance.</a:t>
            </a:r>
          </a:p>
          <a:p>
            <a:pPr marL="0" lvl="0" indent="0">
              <a:buNone/>
            </a:pPr>
            <a:endParaRPr lang="en-US" sz="1700" dirty="0"/>
          </a:p>
          <a:p>
            <a:pPr marL="0" lvl="0" indent="0">
              <a:buNone/>
            </a:pPr>
            <a:r>
              <a:rPr lang="en-US" b="1" dirty="0"/>
              <a:t>REMINDER</a:t>
            </a:r>
            <a:r>
              <a:rPr lang="en-US" dirty="0"/>
              <a:t>:  Language in ACA not applicable to carriers covered under the Act.</a:t>
            </a:r>
          </a:p>
        </p:txBody>
      </p:sp>
      <p:sp>
        <p:nvSpPr>
          <p:cNvPr id="4" name="Slide Number Placeholder 3">
            <a:extLst>
              <a:ext uri="{FF2B5EF4-FFF2-40B4-BE49-F238E27FC236}">
                <a16:creationId xmlns:a16="http://schemas.microsoft.com/office/drawing/2014/main" id="{2CD7C628-0D2B-4A7B-9A04-BA6B7FDD1366}"/>
              </a:ext>
            </a:extLst>
          </p:cNvPr>
          <p:cNvSpPr>
            <a:spLocks noGrp="1"/>
          </p:cNvSpPr>
          <p:nvPr>
            <p:ph type="sldNum" sz="quarter" idx="12"/>
          </p:nvPr>
        </p:nvSpPr>
        <p:spPr/>
        <p:txBody>
          <a:bodyPr/>
          <a:lstStyle/>
          <a:p>
            <a:fld id="{26A8F0DC-43C4-47F2-8DCA-8EC803D0C756}" type="slidenum">
              <a:rPr lang="en-US" smtClean="0"/>
              <a:t>30</a:t>
            </a:fld>
            <a:endParaRPr lang="en-US" dirty="0"/>
          </a:p>
        </p:txBody>
      </p:sp>
    </p:spTree>
    <p:extLst>
      <p:ext uri="{BB962C8B-B14F-4D97-AF65-F5344CB8AC3E}">
        <p14:creationId xmlns:p14="http://schemas.microsoft.com/office/powerpoint/2010/main" val="40304386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1295400"/>
            <a:ext cx="8183880" cy="670560"/>
          </a:xfrm>
        </p:spPr>
        <p:txBody>
          <a:bodyPr>
            <a:normAutofit fontScale="90000"/>
          </a:bodyPr>
          <a:lstStyle/>
          <a:p>
            <a:r>
              <a:rPr lang="en-US" i="1" dirty="0"/>
              <a:t>What Do Carriers Consider to be Reasonable?</a:t>
            </a:r>
            <a:br>
              <a:rPr lang="en-US" i="1" dirty="0"/>
            </a:br>
            <a:endParaRPr lang="en-US" dirty="0"/>
          </a:p>
        </p:txBody>
      </p:sp>
      <p:sp>
        <p:nvSpPr>
          <p:cNvPr id="3" name="Content Placeholder 2"/>
          <p:cNvSpPr>
            <a:spLocks noGrp="1"/>
          </p:cNvSpPr>
          <p:nvPr>
            <p:ph idx="1"/>
          </p:nvPr>
        </p:nvSpPr>
        <p:spPr>
          <a:xfrm>
            <a:off x="480060" y="2017858"/>
            <a:ext cx="8183880" cy="3544742"/>
          </a:xfrm>
        </p:spPr>
        <p:txBody>
          <a:bodyPr>
            <a:normAutofit/>
          </a:bodyPr>
          <a:lstStyle/>
          <a:p>
            <a:r>
              <a:rPr lang="en-US" dirty="0"/>
              <a:t>22% - 28% of Billed Charges</a:t>
            </a:r>
          </a:p>
          <a:p>
            <a:pPr marL="0" indent="0">
              <a:buNone/>
            </a:pPr>
            <a:endParaRPr lang="en-US" sz="1200" dirty="0"/>
          </a:p>
          <a:p>
            <a:r>
              <a:rPr lang="en-US" dirty="0"/>
              <a:t>110% - 200% of Medicare Allowable</a:t>
            </a:r>
          </a:p>
          <a:p>
            <a:pPr marL="0" indent="0">
              <a:buNone/>
            </a:pPr>
            <a:endParaRPr lang="en-US" sz="1200" dirty="0"/>
          </a:p>
          <a:p>
            <a:r>
              <a:rPr lang="en-US" dirty="0"/>
              <a:t>Fair Health Data Base</a:t>
            </a:r>
          </a:p>
          <a:p>
            <a:pPr marL="0" indent="0">
              <a:buNone/>
            </a:pPr>
            <a:endParaRPr lang="en-US" sz="900" dirty="0"/>
          </a:p>
          <a:p>
            <a:r>
              <a:rPr lang="en-US" dirty="0"/>
              <a:t>Health Comparison Tools – </a:t>
            </a:r>
            <a:r>
              <a:rPr lang="en-US" sz="1900" dirty="0"/>
              <a:t>https://amino.com/cost/</a:t>
            </a:r>
          </a:p>
        </p:txBody>
      </p:sp>
      <p:sp>
        <p:nvSpPr>
          <p:cNvPr id="4" name="Slide Number Placeholder 3">
            <a:extLst>
              <a:ext uri="{FF2B5EF4-FFF2-40B4-BE49-F238E27FC236}">
                <a16:creationId xmlns:a16="http://schemas.microsoft.com/office/drawing/2014/main" id="{D977178A-35D9-40E9-9867-1EEFA0557916}"/>
              </a:ext>
            </a:extLst>
          </p:cNvPr>
          <p:cNvSpPr>
            <a:spLocks noGrp="1"/>
          </p:cNvSpPr>
          <p:nvPr>
            <p:ph type="sldNum" sz="quarter" idx="12"/>
          </p:nvPr>
        </p:nvSpPr>
        <p:spPr/>
        <p:txBody>
          <a:bodyPr/>
          <a:lstStyle/>
          <a:p>
            <a:fld id="{26A8F0DC-43C4-47F2-8DCA-8EC803D0C756}" type="slidenum">
              <a:rPr lang="en-US" smtClean="0"/>
              <a:t>31</a:t>
            </a:fld>
            <a:endParaRPr lang="en-US" dirty="0"/>
          </a:p>
        </p:txBody>
      </p:sp>
    </p:spTree>
    <p:extLst>
      <p:ext uri="{BB962C8B-B14F-4D97-AF65-F5344CB8AC3E}">
        <p14:creationId xmlns:p14="http://schemas.microsoft.com/office/powerpoint/2010/main" val="2992765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936" y="507728"/>
            <a:ext cx="8183880" cy="670560"/>
          </a:xfrm>
        </p:spPr>
        <p:txBody>
          <a:bodyPr>
            <a:normAutofit/>
          </a:bodyPr>
          <a:lstStyle/>
          <a:p>
            <a:r>
              <a:rPr lang="en-US" i="1" dirty="0"/>
              <a:t>United States Senate Bill</a:t>
            </a:r>
            <a:endParaRPr lang="en-US" dirty="0"/>
          </a:p>
        </p:txBody>
      </p:sp>
      <p:sp>
        <p:nvSpPr>
          <p:cNvPr id="3" name="Content Placeholder 2"/>
          <p:cNvSpPr>
            <a:spLocks noGrp="1"/>
          </p:cNvSpPr>
          <p:nvPr>
            <p:ph idx="1"/>
          </p:nvPr>
        </p:nvSpPr>
        <p:spPr>
          <a:xfrm>
            <a:off x="480060" y="1295400"/>
            <a:ext cx="8183880" cy="4572000"/>
          </a:xfrm>
        </p:spPr>
        <p:txBody>
          <a:bodyPr>
            <a:normAutofit fontScale="70000" lnSpcReduction="20000"/>
          </a:bodyPr>
          <a:lstStyle/>
          <a:p>
            <a:r>
              <a:rPr lang="en-US" dirty="0"/>
              <a:t>US Senators recently released Senate Bill;  “Protecting Patients from Surprise Medical Bills Act.”</a:t>
            </a:r>
          </a:p>
          <a:p>
            <a:pPr marL="0" indent="0">
              <a:buNone/>
            </a:pPr>
            <a:endParaRPr lang="en-US" sz="1200" dirty="0"/>
          </a:p>
          <a:p>
            <a:r>
              <a:rPr lang="en-US" dirty="0"/>
              <a:t>Prohibits balance billing patients for emergency services provided by out-of-network providers.</a:t>
            </a:r>
          </a:p>
          <a:p>
            <a:pPr marL="0" indent="0">
              <a:buNone/>
            </a:pPr>
            <a:endParaRPr lang="en-US" sz="900" dirty="0"/>
          </a:p>
          <a:p>
            <a:r>
              <a:rPr lang="en-US" dirty="0"/>
              <a:t>Requires health plans to pay the different between the patient’s cost share amount and the out-of-network provider charges as determined by the law of the applicable state.</a:t>
            </a:r>
          </a:p>
          <a:p>
            <a:pPr marL="0" indent="0">
              <a:buNone/>
            </a:pPr>
            <a:endParaRPr lang="en-US" sz="800" dirty="0"/>
          </a:p>
          <a:p>
            <a:r>
              <a:rPr lang="en-US" dirty="0"/>
              <a:t>If the state doesn’t have a mechanism to determine the amount:</a:t>
            </a:r>
          </a:p>
          <a:p>
            <a:pPr marL="0" indent="0">
              <a:buNone/>
            </a:pPr>
            <a:endParaRPr lang="en-US" sz="1000" dirty="0"/>
          </a:p>
          <a:p>
            <a:pPr lvl="1"/>
            <a:r>
              <a:rPr lang="en-US" dirty="0"/>
              <a:t>The median in-network amount negotiated by health plans in similar specialty and same geographic area as determined by state insurance commissioner; </a:t>
            </a:r>
          </a:p>
          <a:p>
            <a:pPr marL="347472" lvl="1" indent="0">
              <a:buNone/>
            </a:pPr>
            <a:endParaRPr lang="en-US" sz="300" dirty="0"/>
          </a:p>
          <a:p>
            <a:pPr lvl="1"/>
            <a:r>
              <a:rPr lang="en-US" dirty="0"/>
              <a:t>125% of the average allowed amount for all private health plans in similar specialty and same geographic area as determined by state insurance commissioner using a database selected by such state.</a:t>
            </a:r>
          </a:p>
          <a:p>
            <a:pPr marL="0" indent="0">
              <a:buNone/>
            </a:pPr>
            <a:endParaRPr lang="en-US" sz="1200" dirty="0"/>
          </a:p>
        </p:txBody>
      </p:sp>
      <p:sp>
        <p:nvSpPr>
          <p:cNvPr id="4" name="Slide Number Placeholder 3">
            <a:extLst>
              <a:ext uri="{FF2B5EF4-FFF2-40B4-BE49-F238E27FC236}">
                <a16:creationId xmlns:a16="http://schemas.microsoft.com/office/drawing/2014/main" id="{D977178A-35D9-40E9-9867-1EEFA0557916}"/>
              </a:ext>
            </a:extLst>
          </p:cNvPr>
          <p:cNvSpPr>
            <a:spLocks noGrp="1"/>
          </p:cNvSpPr>
          <p:nvPr>
            <p:ph type="sldNum" sz="quarter" idx="12"/>
          </p:nvPr>
        </p:nvSpPr>
        <p:spPr/>
        <p:txBody>
          <a:bodyPr/>
          <a:lstStyle/>
          <a:p>
            <a:fld id="{26A8F0DC-43C4-47F2-8DCA-8EC803D0C756}" type="slidenum">
              <a:rPr lang="en-US" smtClean="0"/>
              <a:t>32</a:t>
            </a:fld>
            <a:endParaRPr lang="en-US" dirty="0"/>
          </a:p>
        </p:txBody>
      </p:sp>
    </p:spTree>
    <p:extLst>
      <p:ext uri="{BB962C8B-B14F-4D97-AF65-F5344CB8AC3E}">
        <p14:creationId xmlns:p14="http://schemas.microsoft.com/office/powerpoint/2010/main" val="3104325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09716"/>
            <a:ext cx="8183880" cy="785684"/>
          </a:xfrm>
        </p:spPr>
        <p:txBody>
          <a:bodyPr>
            <a:noAutofit/>
          </a:bodyPr>
          <a:lstStyle/>
          <a:p>
            <a:r>
              <a:rPr lang="en-US" dirty="0"/>
              <a:t>Case Law</a:t>
            </a:r>
          </a:p>
        </p:txBody>
      </p:sp>
      <p:sp>
        <p:nvSpPr>
          <p:cNvPr id="3" name="Content Placeholder 2"/>
          <p:cNvSpPr>
            <a:spLocks noGrp="1"/>
          </p:cNvSpPr>
          <p:nvPr>
            <p:ph idx="1"/>
          </p:nvPr>
        </p:nvSpPr>
        <p:spPr>
          <a:xfrm>
            <a:off x="480060" y="1447800"/>
            <a:ext cx="8183880" cy="4398964"/>
          </a:xfrm>
        </p:spPr>
        <p:txBody>
          <a:bodyPr>
            <a:normAutofit/>
          </a:bodyPr>
          <a:lstStyle/>
          <a:p>
            <a:pPr algn="just">
              <a:spcBef>
                <a:spcPct val="0"/>
              </a:spcBef>
            </a:pPr>
            <a:r>
              <a:rPr lang="en-US" sz="2000" dirty="0"/>
              <a:t>Recent Colorado Case, jury declared a hospital’s billing “unreasonable.”</a:t>
            </a:r>
          </a:p>
          <a:p>
            <a:pPr marL="0" indent="0" algn="just">
              <a:spcBef>
                <a:spcPct val="0"/>
              </a:spcBef>
              <a:buNone/>
            </a:pPr>
            <a:endParaRPr lang="en-US" sz="800" dirty="0"/>
          </a:p>
          <a:p>
            <a:pPr algn="just">
              <a:spcBef>
                <a:spcPct val="0"/>
              </a:spcBef>
            </a:pPr>
            <a:r>
              <a:rPr lang="en-US" sz="2000" dirty="0"/>
              <a:t>Patient had elective back surgery.  Hospital’s billed charges $303,888.</a:t>
            </a:r>
          </a:p>
          <a:p>
            <a:pPr marL="0" indent="0" algn="just">
              <a:spcBef>
                <a:spcPct val="0"/>
              </a:spcBef>
              <a:buNone/>
            </a:pPr>
            <a:endParaRPr lang="en-US" sz="800" dirty="0"/>
          </a:p>
          <a:p>
            <a:pPr algn="just">
              <a:spcBef>
                <a:spcPct val="0"/>
              </a:spcBef>
            </a:pPr>
            <a:r>
              <a:rPr lang="en-US" sz="2000" dirty="0"/>
              <a:t>Patient’s insurance plan contracted with audit company, ELAP, which determined $70,000 to be “reasonable.”  $70,000 was remitted to the hospital.</a:t>
            </a:r>
          </a:p>
          <a:p>
            <a:pPr marL="0" indent="0" algn="just">
              <a:spcBef>
                <a:spcPct val="0"/>
              </a:spcBef>
              <a:buNone/>
            </a:pPr>
            <a:endParaRPr lang="en-US" sz="800" dirty="0"/>
          </a:p>
          <a:p>
            <a:pPr algn="just">
              <a:spcBef>
                <a:spcPct val="0"/>
              </a:spcBef>
            </a:pPr>
            <a:r>
              <a:rPr lang="en-US" sz="2000" dirty="0"/>
              <a:t>Jury was given evidence that surgical spine implants cost the hospital $31,000 but the hospital charged $197,640.</a:t>
            </a:r>
          </a:p>
          <a:p>
            <a:pPr marL="0" indent="0" algn="just">
              <a:spcBef>
                <a:spcPct val="0"/>
              </a:spcBef>
              <a:buNone/>
            </a:pPr>
            <a:endParaRPr lang="en-US" sz="800" dirty="0"/>
          </a:p>
          <a:p>
            <a:pPr algn="just">
              <a:spcBef>
                <a:spcPct val="0"/>
              </a:spcBef>
            </a:pPr>
            <a:r>
              <a:rPr lang="en-US" sz="2000" dirty="0"/>
              <a:t>While the hospital sought $299,000 from the patient, the jury only awarded the hospital $766.</a:t>
            </a:r>
          </a:p>
          <a:p>
            <a:pPr algn="just">
              <a:spcBef>
                <a:spcPct val="0"/>
              </a:spcBef>
            </a:pPr>
            <a:endParaRPr lang="en-US" sz="2000" dirty="0"/>
          </a:p>
        </p:txBody>
      </p:sp>
      <p:sp>
        <p:nvSpPr>
          <p:cNvPr id="4" name="Slide Number Placeholder 3">
            <a:extLst>
              <a:ext uri="{FF2B5EF4-FFF2-40B4-BE49-F238E27FC236}">
                <a16:creationId xmlns:a16="http://schemas.microsoft.com/office/drawing/2014/main" id="{EBDED8BA-A9CC-4C69-BE6F-E17E1DCF25F8}"/>
              </a:ext>
            </a:extLst>
          </p:cNvPr>
          <p:cNvSpPr>
            <a:spLocks noGrp="1"/>
          </p:cNvSpPr>
          <p:nvPr>
            <p:ph type="sldNum" sz="quarter" idx="12"/>
          </p:nvPr>
        </p:nvSpPr>
        <p:spPr/>
        <p:txBody>
          <a:bodyPr/>
          <a:lstStyle/>
          <a:p>
            <a:fld id="{26A8F0DC-43C4-47F2-8DCA-8EC803D0C756}" type="slidenum">
              <a:rPr lang="en-US" smtClean="0"/>
              <a:t>33</a:t>
            </a:fld>
            <a:endParaRPr lang="en-US" dirty="0"/>
          </a:p>
        </p:txBody>
      </p:sp>
    </p:spTree>
    <p:extLst>
      <p:ext uri="{BB962C8B-B14F-4D97-AF65-F5344CB8AC3E}">
        <p14:creationId xmlns:p14="http://schemas.microsoft.com/office/powerpoint/2010/main" val="32871699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09716"/>
            <a:ext cx="8183880" cy="785684"/>
          </a:xfrm>
        </p:spPr>
        <p:txBody>
          <a:bodyPr>
            <a:noAutofit/>
          </a:bodyPr>
          <a:lstStyle/>
          <a:p>
            <a:r>
              <a:rPr lang="en-US" dirty="0"/>
              <a:t>Case Law</a:t>
            </a:r>
          </a:p>
        </p:txBody>
      </p:sp>
      <p:sp>
        <p:nvSpPr>
          <p:cNvPr id="3" name="Content Placeholder 2"/>
          <p:cNvSpPr>
            <a:spLocks noGrp="1"/>
          </p:cNvSpPr>
          <p:nvPr>
            <p:ph idx="1"/>
          </p:nvPr>
        </p:nvSpPr>
        <p:spPr>
          <a:xfrm>
            <a:off x="480060" y="1500316"/>
            <a:ext cx="8183880" cy="4346448"/>
          </a:xfrm>
        </p:spPr>
        <p:txBody>
          <a:bodyPr>
            <a:normAutofit/>
          </a:bodyPr>
          <a:lstStyle/>
          <a:p>
            <a:pPr algn="just">
              <a:spcBef>
                <a:spcPct val="0"/>
              </a:spcBef>
            </a:pPr>
            <a:r>
              <a:rPr lang="en-US" sz="2000" dirty="0"/>
              <a:t>2016 Virginia Case, court ruled that the “reasonable value” of hospital services was 25% of charge master fee (</a:t>
            </a:r>
            <a:r>
              <a:rPr lang="en-US" sz="2000" i="1" dirty="0"/>
              <a:t>i.e., </a:t>
            </a:r>
            <a:r>
              <a:rPr lang="en-US" sz="2000" dirty="0"/>
              <a:t>billed charges).</a:t>
            </a:r>
          </a:p>
          <a:p>
            <a:pPr marL="0" indent="0" algn="just">
              <a:spcBef>
                <a:spcPct val="0"/>
              </a:spcBef>
              <a:buNone/>
            </a:pPr>
            <a:endParaRPr lang="en-US" sz="800" dirty="0"/>
          </a:p>
          <a:p>
            <a:pPr algn="just">
              <a:spcBef>
                <a:spcPct val="0"/>
              </a:spcBef>
            </a:pPr>
            <a:r>
              <a:rPr lang="en-US" sz="2000" dirty="0"/>
              <a:t>Patient brought to out-of-network hospital emergency department by ambulance and admitted inpatient.</a:t>
            </a:r>
          </a:p>
          <a:p>
            <a:pPr marL="0" indent="0" algn="just">
              <a:spcBef>
                <a:spcPct val="0"/>
              </a:spcBef>
              <a:buNone/>
            </a:pPr>
            <a:endParaRPr lang="en-US" sz="800" dirty="0"/>
          </a:p>
          <a:p>
            <a:pPr algn="just">
              <a:spcBef>
                <a:spcPct val="0"/>
              </a:spcBef>
            </a:pPr>
            <a:r>
              <a:rPr lang="en-US" sz="2000" dirty="0"/>
              <a:t>The patient’s insurance remitted payment in an amount equal to approximately 25% of billed charges.</a:t>
            </a:r>
          </a:p>
          <a:p>
            <a:pPr marL="0" indent="0" algn="just">
              <a:spcBef>
                <a:spcPct val="0"/>
              </a:spcBef>
              <a:buNone/>
            </a:pPr>
            <a:endParaRPr lang="en-US" sz="800" dirty="0"/>
          </a:p>
          <a:p>
            <a:pPr algn="just">
              <a:spcBef>
                <a:spcPct val="0"/>
              </a:spcBef>
            </a:pPr>
            <a:r>
              <a:rPr lang="en-US" sz="2000" dirty="0"/>
              <a:t>The hospital accepts 25% of billed charges as payment-in-full for care to </a:t>
            </a:r>
            <a:r>
              <a:rPr lang="en-US" sz="2000" u="sng" dirty="0">
                <a:effectLst>
                  <a:outerShdw blurRad="38100" dist="38100" dir="2700000" algn="tl">
                    <a:srgbClr val="000000">
                      <a:alpha val="43137"/>
                    </a:srgbClr>
                  </a:outerShdw>
                </a:effectLst>
              </a:rPr>
              <a:t>uninsured</a:t>
            </a:r>
            <a:r>
              <a:rPr lang="en-US" sz="2000" dirty="0"/>
              <a:t> patients.</a:t>
            </a:r>
          </a:p>
          <a:p>
            <a:pPr marL="0" indent="0" algn="just">
              <a:spcBef>
                <a:spcPct val="0"/>
              </a:spcBef>
              <a:buNone/>
            </a:pPr>
            <a:endParaRPr lang="en-US" sz="800" dirty="0"/>
          </a:p>
          <a:p>
            <a:pPr algn="just">
              <a:spcBef>
                <a:spcPct val="0"/>
              </a:spcBef>
            </a:pPr>
            <a:r>
              <a:rPr lang="en-US" sz="2000" dirty="0"/>
              <a:t>The judge therefore reasoned 25% of billed charges was “reasonable” even though patient was </a:t>
            </a:r>
            <a:r>
              <a:rPr lang="en-US" sz="2000" i="1" dirty="0"/>
              <a:t>not</a:t>
            </a:r>
            <a:r>
              <a:rPr lang="en-US" sz="2000" dirty="0"/>
              <a:t> “uninsured.”</a:t>
            </a:r>
          </a:p>
          <a:p>
            <a:pPr algn="just">
              <a:spcBef>
                <a:spcPct val="0"/>
              </a:spcBef>
            </a:pPr>
            <a:endParaRPr lang="en-US" sz="2000" dirty="0"/>
          </a:p>
        </p:txBody>
      </p:sp>
      <p:sp>
        <p:nvSpPr>
          <p:cNvPr id="4" name="Slide Number Placeholder 3">
            <a:extLst>
              <a:ext uri="{FF2B5EF4-FFF2-40B4-BE49-F238E27FC236}">
                <a16:creationId xmlns:a16="http://schemas.microsoft.com/office/drawing/2014/main" id="{EB6C8085-5F58-464A-B5F9-CE02D427A4B5}"/>
              </a:ext>
            </a:extLst>
          </p:cNvPr>
          <p:cNvSpPr>
            <a:spLocks noGrp="1"/>
          </p:cNvSpPr>
          <p:nvPr>
            <p:ph type="sldNum" sz="quarter" idx="12"/>
          </p:nvPr>
        </p:nvSpPr>
        <p:spPr/>
        <p:txBody>
          <a:bodyPr/>
          <a:lstStyle/>
          <a:p>
            <a:fld id="{26A8F0DC-43C4-47F2-8DCA-8EC803D0C756}" type="slidenum">
              <a:rPr lang="en-US" smtClean="0"/>
              <a:t>34</a:t>
            </a:fld>
            <a:endParaRPr lang="en-US" dirty="0"/>
          </a:p>
        </p:txBody>
      </p:sp>
    </p:spTree>
    <p:extLst>
      <p:ext uri="{BB962C8B-B14F-4D97-AF65-F5344CB8AC3E}">
        <p14:creationId xmlns:p14="http://schemas.microsoft.com/office/powerpoint/2010/main" val="339120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457200"/>
            <a:ext cx="8183880" cy="645023"/>
          </a:xfrm>
        </p:spPr>
        <p:txBody>
          <a:bodyPr>
            <a:normAutofit fontScale="90000"/>
          </a:bodyPr>
          <a:lstStyle/>
          <a:p>
            <a:r>
              <a:rPr lang="en-US" dirty="0"/>
              <a:t>Recommendations / Next Steps:</a:t>
            </a:r>
          </a:p>
        </p:txBody>
      </p:sp>
      <p:sp>
        <p:nvSpPr>
          <p:cNvPr id="3" name="Content Placeholder 2"/>
          <p:cNvSpPr>
            <a:spLocks noGrp="1"/>
          </p:cNvSpPr>
          <p:nvPr>
            <p:ph idx="1"/>
          </p:nvPr>
        </p:nvSpPr>
        <p:spPr>
          <a:xfrm>
            <a:off x="480060" y="1219200"/>
            <a:ext cx="8183880" cy="4648200"/>
          </a:xfrm>
        </p:spPr>
        <p:txBody>
          <a:bodyPr>
            <a:normAutofit fontScale="85000" lnSpcReduction="20000"/>
          </a:bodyPr>
          <a:lstStyle/>
          <a:p>
            <a:r>
              <a:rPr lang="en-US" dirty="0"/>
              <a:t>Develop attestation form for patient to sign when selecting out-of-network provider.</a:t>
            </a:r>
          </a:p>
          <a:p>
            <a:pPr marL="0" indent="0">
              <a:buNone/>
            </a:pPr>
            <a:endParaRPr lang="en-US" sz="800" dirty="0"/>
          </a:p>
          <a:p>
            <a:r>
              <a:rPr lang="en-US" dirty="0"/>
              <a:t>Ensure patient consent to release forms are signed upon admission/registration.</a:t>
            </a:r>
          </a:p>
          <a:p>
            <a:pPr marL="0" indent="0">
              <a:buNone/>
            </a:pPr>
            <a:endParaRPr lang="en-US" sz="200" dirty="0"/>
          </a:p>
          <a:p>
            <a:r>
              <a:rPr lang="en-US" dirty="0"/>
              <a:t>Develop protocol for (i) initiation of arbitration and (ii) calculation of “final offer” amount.</a:t>
            </a:r>
          </a:p>
          <a:p>
            <a:pPr marL="0" indent="0">
              <a:buNone/>
            </a:pPr>
            <a:endParaRPr lang="en-US" sz="900" dirty="0"/>
          </a:p>
          <a:p>
            <a:pPr lvl="1"/>
            <a:r>
              <a:rPr lang="en-US" b="1" dirty="0"/>
              <a:t>REMINDER</a:t>
            </a:r>
            <a:r>
              <a:rPr lang="en-US" dirty="0"/>
              <a:t>: Amount needs to</a:t>
            </a:r>
            <a:r>
              <a:rPr lang="en-US" i="1" dirty="0"/>
              <a:t> </a:t>
            </a:r>
            <a:r>
              <a:rPr lang="en-US" dirty="0"/>
              <a:t>be </a:t>
            </a:r>
            <a:r>
              <a:rPr lang="en-US" i="1" dirty="0"/>
              <a:t>reasonable</a:t>
            </a:r>
            <a:r>
              <a:rPr lang="en-US" dirty="0"/>
              <a:t> or arbitrator will select carrier’s “final offer” amount. </a:t>
            </a:r>
          </a:p>
          <a:p>
            <a:pPr marL="64008" indent="0">
              <a:buNone/>
            </a:pPr>
            <a:endParaRPr lang="en-US" sz="900" dirty="0"/>
          </a:p>
          <a:p>
            <a:r>
              <a:rPr lang="en-US" dirty="0"/>
              <a:t>Compile a library of EOBs to establish “proofs” that hospital “final offer” amounts are reasonable.</a:t>
            </a:r>
          </a:p>
          <a:p>
            <a:pPr marL="0" indent="0">
              <a:buNone/>
            </a:pPr>
            <a:endParaRPr lang="en-US" sz="900" dirty="0"/>
          </a:p>
          <a:p>
            <a:r>
              <a:rPr lang="en-US" dirty="0"/>
              <a:t>Contemplate other forms of “proof” (</a:t>
            </a:r>
            <a:r>
              <a:rPr lang="en-US" i="1" dirty="0"/>
              <a:t>e.g</a:t>
            </a:r>
            <a:r>
              <a:rPr lang="en-US" dirty="0"/>
              <a:t>., affidavits from experts, independent studies).</a:t>
            </a:r>
          </a:p>
          <a:p>
            <a:pPr lvl="1"/>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08A4204-6C85-4235-BE85-9C289E6DB8BD}"/>
              </a:ext>
            </a:extLst>
          </p:cNvPr>
          <p:cNvSpPr>
            <a:spLocks noGrp="1"/>
          </p:cNvSpPr>
          <p:nvPr>
            <p:ph type="sldNum" sz="quarter" idx="12"/>
          </p:nvPr>
        </p:nvSpPr>
        <p:spPr/>
        <p:txBody>
          <a:bodyPr/>
          <a:lstStyle/>
          <a:p>
            <a:fld id="{26A8F0DC-43C4-47F2-8DCA-8EC803D0C756}" type="slidenum">
              <a:rPr lang="en-US" smtClean="0"/>
              <a:t>35</a:t>
            </a:fld>
            <a:endParaRPr lang="en-US" dirty="0"/>
          </a:p>
        </p:txBody>
      </p:sp>
    </p:spTree>
    <p:extLst>
      <p:ext uri="{BB962C8B-B14F-4D97-AF65-F5344CB8AC3E}">
        <p14:creationId xmlns:p14="http://schemas.microsoft.com/office/powerpoint/2010/main" val="19013445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457200"/>
            <a:ext cx="8183880" cy="645023"/>
          </a:xfrm>
        </p:spPr>
        <p:txBody>
          <a:bodyPr>
            <a:normAutofit fontScale="90000"/>
          </a:bodyPr>
          <a:lstStyle/>
          <a:p>
            <a:r>
              <a:rPr lang="en-US" dirty="0"/>
              <a:t>Recommendations / Next Steps:</a:t>
            </a:r>
          </a:p>
        </p:txBody>
      </p:sp>
      <p:sp>
        <p:nvSpPr>
          <p:cNvPr id="3" name="Content Placeholder 2"/>
          <p:cNvSpPr>
            <a:spLocks noGrp="1"/>
          </p:cNvSpPr>
          <p:nvPr>
            <p:ph idx="1"/>
          </p:nvPr>
        </p:nvSpPr>
        <p:spPr>
          <a:xfrm>
            <a:off x="480060" y="1102223"/>
            <a:ext cx="8183880" cy="4765177"/>
          </a:xfrm>
        </p:spPr>
        <p:txBody>
          <a:bodyPr>
            <a:normAutofit fontScale="92500" lnSpcReduction="10000"/>
          </a:bodyPr>
          <a:lstStyle/>
          <a:p>
            <a:r>
              <a:rPr lang="en-US" sz="2600" dirty="0"/>
              <a:t>Develop Disclosure Form to Incorporate into Patient Registration Packet.</a:t>
            </a:r>
          </a:p>
          <a:p>
            <a:pPr marL="0" indent="0">
              <a:buNone/>
            </a:pPr>
            <a:endParaRPr lang="en-US" sz="900" dirty="0"/>
          </a:p>
          <a:p>
            <a:r>
              <a:rPr lang="en-US" sz="2600" dirty="0"/>
              <a:t>Develop Script for Patient Access Team. </a:t>
            </a:r>
          </a:p>
          <a:p>
            <a:pPr marL="64008" indent="0">
              <a:buNone/>
            </a:pPr>
            <a:endParaRPr lang="en-US" sz="900" dirty="0"/>
          </a:p>
          <a:p>
            <a:r>
              <a:rPr lang="en-US" sz="2600" dirty="0"/>
              <a:t>Ensure List of Network Carriers is Up-to-Date and Distributed Among Revenue Cycle.</a:t>
            </a:r>
          </a:p>
          <a:p>
            <a:pPr marL="0" indent="0">
              <a:buNone/>
            </a:pPr>
            <a:endParaRPr lang="en-US" sz="800" dirty="0"/>
          </a:p>
          <a:p>
            <a:r>
              <a:rPr lang="en-US" sz="2400" dirty="0"/>
              <a:t>Provide Website Administrator with Disclosures, Contracted Plans, and Physician Information.</a:t>
            </a:r>
          </a:p>
          <a:p>
            <a:pPr marL="0" indent="0">
              <a:buNone/>
            </a:pPr>
            <a:endParaRPr lang="en-US" sz="900" dirty="0"/>
          </a:p>
          <a:p>
            <a:r>
              <a:rPr lang="en-US" sz="2400" dirty="0"/>
              <a:t>Physician Outreach &amp; Education.</a:t>
            </a:r>
          </a:p>
          <a:p>
            <a:pPr marL="0" indent="0">
              <a:buNone/>
            </a:pPr>
            <a:endParaRPr lang="en-US" sz="900" dirty="0"/>
          </a:p>
          <a:p>
            <a:pPr marL="0" indent="0">
              <a:buNone/>
            </a:pPr>
            <a:r>
              <a:rPr lang="en-US" sz="2400" b="1" dirty="0"/>
              <a:t>IMPORTANT: </a:t>
            </a:r>
            <a:r>
              <a:rPr lang="en-US" sz="2400" dirty="0">
                <a:hlinkClick r:id="rId3"/>
              </a:rPr>
              <a:t>http://www.njha.com/resources/toolkits/oon-implementation-toolkit/</a:t>
            </a:r>
            <a:endParaRPr lang="en-US" sz="2400" dirty="0"/>
          </a:p>
          <a:p>
            <a:pPr marL="0" indent="0">
              <a:buNone/>
            </a:pPr>
            <a:endParaRPr lang="en-US" dirty="0"/>
          </a:p>
          <a:p>
            <a:pPr lvl="1"/>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AFBBCC3-96BC-46A7-BC01-A6A9175E587B}"/>
              </a:ext>
            </a:extLst>
          </p:cNvPr>
          <p:cNvSpPr>
            <a:spLocks noGrp="1"/>
          </p:cNvSpPr>
          <p:nvPr>
            <p:ph type="sldNum" sz="quarter" idx="12"/>
          </p:nvPr>
        </p:nvSpPr>
        <p:spPr/>
        <p:txBody>
          <a:bodyPr/>
          <a:lstStyle/>
          <a:p>
            <a:fld id="{26A8F0DC-43C4-47F2-8DCA-8EC803D0C756}" type="slidenum">
              <a:rPr lang="en-US" smtClean="0"/>
              <a:t>36</a:t>
            </a:fld>
            <a:endParaRPr lang="en-US" dirty="0"/>
          </a:p>
        </p:txBody>
      </p:sp>
    </p:spTree>
    <p:extLst>
      <p:ext uri="{BB962C8B-B14F-4D97-AF65-F5344CB8AC3E}">
        <p14:creationId xmlns:p14="http://schemas.microsoft.com/office/powerpoint/2010/main" val="21125494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457200"/>
            <a:ext cx="8183880" cy="645023"/>
          </a:xfrm>
        </p:spPr>
        <p:txBody>
          <a:bodyPr>
            <a:normAutofit fontScale="90000"/>
          </a:bodyPr>
          <a:lstStyle/>
          <a:p>
            <a:r>
              <a:rPr lang="en-US" dirty="0"/>
              <a:t>Recommendations / Next Steps:</a:t>
            </a:r>
          </a:p>
        </p:txBody>
      </p:sp>
      <p:sp>
        <p:nvSpPr>
          <p:cNvPr id="3" name="Content Placeholder 2"/>
          <p:cNvSpPr>
            <a:spLocks noGrp="1"/>
          </p:cNvSpPr>
          <p:nvPr>
            <p:ph idx="1"/>
          </p:nvPr>
        </p:nvSpPr>
        <p:spPr>
          <a:xfrm>
            <a:off x="480060" y="1219200"/>
            <a:ext cx="8183880" cy="4648200"/>
          </a:xfrm>
        </p:spPr>
        <p:txBody>
          <a:bodyPr>
            <a:normAutofit fontScale="77500" lnSpcReduction="20000"/>
          </a:bodyPr>
          <a:lstStyle/>
          <a:p>
            <a:r>
              <a:rPr lang="en-US" dirty="0"/>
              <a:t>Create Training Material &amp; Deploy Educational Sessions for:</a:t>
            </a:r>
          </a:p>
          <a:p>
            <a:pPr marL="0" indent="0">
              <a:buNone/>
            </a:pPr>
            <a:endParaRPr lang="en-US" sz="800" dirty="0"/>
          </a:p>
          <a:p>
            <a:pPr lvl="1"/>
            <a:r>
              <a:rPr lang="en-US" dirty="0"/>
              <a:t>Patient Access, </a:t>
            </a:r>
          </a:p>
          <a:p>
            <a:pPr lvl="1"/>
            <a:r>
              <a:rPr lang="en-US" dirty="0"/>
              <a:t>Scheduling, </a:t>
            </a:r>
          </a:p>
          <a:p>
            <a:pPr lvl="1"/>
            <a:r>
              <a:rPr lang="en-US" dirty="0"/>
              <a:t>Insurance Eligibility &amp; Verification Staff, </a:t>
            </a:r>
          </a:p>
          <a:p>
            <a:pPr lvl="1"/>
            <a:r>
              <a:rPr lang="en-US" dirty="0"/>
              <a:t>IT Department (</a:t>
            </a:r>
            <a:r>
              <a:rPr lang="en-US" i="1" dirty="0"/>
              <a:t>i.e., </a:t>
            </a:r>
            <a:r>
              <a:rPr lang="en-US" dirty="0"/>
              <a:t>System Analysts, Decision Support)</a:t>
            </a:r>
          </a:p>
          <a:p>
            <a:pPr lvl="1"/>
            <a:r>
              <a:rPr lang="en-US" dirty="0"/>
              <a:t>Billers, </a:t>
            </a:r>
          </a:p>
          <a:p>
            <a:pPr lvl="1"/>
            <a:r>
              <a:rPr lang="en-US" dirty="0"/>
              <a:t>Claim Specialists / Follow-Up Staff,</a:t>
            </a:r>
          </a:p>
          <a:p>
            <a:pPr lvl="1"/>
            <a:r>
              <a:rPr lang="en-US" dirty="0"/>
              <a:t>Cash Posters,</a:t>
            </a:r>
          </a:p>
          <a:p>
            <a:pPr lvl="1"/>
            <a:r>
              <a:rPr lang="en-US" dirty="0"/>
              <a:t>Self-Pay Early Out &amp; Collection Partners</a:t>
            </a:r>
          </a:p>
          <a:p>
            <a:pPr marL="347472" lvl="1" indent="0">
              <a:buNone/>
            </a:pPr>
            <a:endParaRPr lang="en-US" sz="900" dirty="0"/>
          </a:p>
          <a:p>
            <a:r>
              <a:rPr lang="en-US" dirty="0"/>
              <a:t>Implement patient accounting system rules to prevent non-contracted plan members from being </a:t>
            </a:r>
            <a:r>
              <a:rPr lang="en-US" i="1" dirty="0"/>
              <a:t>automatically</a:t>
            </a:r>
            <a:r>
              <a:rPr lang="en-US" dirty="0"/>
              <a:t> billed amounts in excess of copay, coinsurance, and deductible amounts in certain situations.</a:t>
            </a:r>
          </a:p>
          <a:p>
            <a:pPr marL="0" indent="0">
              <a:buNone/>
            </a:pPr>
            <a:endParaRPr lang="en-US" sz="900" dirty="0"/>
          </a:p>
          <a:p>
            <a:pPr lvl="1"/>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B91C98E-437F-4F34-8598-333AFEA57334}"/>
              </a:ext>
            </a:extLst>
          </p:cNvPr>
          <p:cNvSpPr>
            <a:spLocks noGrp="1"/>
          </p:cNvSpPr>
          <p:nvPr>
            <p:ph type="sldNum" sz="quarter" idx="12"/>
          </p:nvPr>
        </p:nvSpPr>
        <p:spPr/>
        <p:txBody>
          <a:bodyPr/>
          <a:lstStyle/>
          <a:p>
            <a:fld id="{26A8F0DC-43C4-47F2-8DCA-8EC803D0C756}" type="slidenum">
              <a:rPr lang="en-US" smtClean="0"/>
              <a:t>37</a:t>
            </a:fld>
            <a:endParaRPr lang="en-US" dirty="0"/>
          </a:p>
        </p:txBody>
      </p:sp>
    </p:spTree>
    <p:extLst>
      <p:ext uri="{BB962C8B-B14F-4D97-AF65-F5344CB8AC3E}">
        <p14:creationId xmlns:p14="http://schemas.microsoft.com/office/powerpoint/2010/main" val="37326835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533400"/>
            <a:ext cx="8183880" cy="685800"/>
          </a:xfrm>
        </p:spPr>
        <p:txBody>
          <a:bodyPr>
            <a:normAutofit/>
          </a:bodyPr>
          <a:lstStyle/>
          <a:p>
            <a:r>
              <a:rPr lang="en-US" dirty="0"/>
              <a:t>Impact on the Business Office</a:t>
            </a:r>
          </a:p>
        </p:txBody>
      </p:sp>
      <p:sp>
        <p:nvSpPr>
          <p:cNvPr id="3" name="Content Placeholder 2"/>
          <p:cNvSpPr>
            <a:spLocks noGrp="1"/>
          </p:cNvSpPr>
          <p:nvPr>
            <p:ph idx="1"/>
          </p:nvPr>
        </p:nvSpPr>
        <p:spPr>
          <a:xfrm>
            <a:off x="480060" y="1524000"/>
            <a:ext cx="8183880" cy="4480560"/>
          </a:xfrm>
        </p:spPr>
        <p:txBody>
          <a:bodyPr>
            <a:normAutofit fontScale="70000" lnSpcReduction="20000"/>
          </a:bodyPr>
          <a:lstStyle/>
          <a:p>
            <a:r>
              <a:rPr lang="en-US" dirty="0"/>
              <a:t>Decreased revenue derived from patient liability for Out-of-Network Carriers.</a:t>
            </a:r>
          </a:p>
          <a:p>
            <a:pPr marL="0" indent="0">
              <a:buNone/>
            </a:pPr>
            <a:endParaRPr lang="en-US" sz="900" dirty="0"/>
          </a:p>
          <a:p>
            <a:r>
              <a:rPr lang="en-US" dirty="0"/>
              <a:t>Decreased revenue from Out-of-Network Carriers.</a:t>
            </a:r>
          </a:p>
          <a:p>
            <a:pPr marL="0" indent="0">
              <a:buNone/>
            </a:pPr>
            <a:endParaRPr lang="en-US" sz="900" dirty="0"/>
          </a:p>
          <a:p>
            <a:pPr lvl="0"/>
            <a:r>
              <a:rPr lang="en-US" dirty="0"/>
              <a:t>Expected account receivable balances will not be accurate; there is no determination as to the correct allowed amount.</a:t>
            </a:r>
          </a:p>
          <a:p>
            <a:pPr marL="0" lvl="0" indent="0">
              <a:buNone/>
            </a:pPr>
            <a:r>
              <a:rPr lang="en-US" dirty="0"/>
              <a:t>  </a:t>
            </a:r>
            <a:endParaRPr lang="en-US" sz="900" dirty="0"/>
          </a:p>
          <a:p>
            <a:pPr lvl="0"/>
            <a:r>
              <a:rPr lang="en-US" dirty="0"/>
              <a:t>Increased Workload for Revenue Cycle Staff:</a:t>
            </a:r>
          </a:p>
          <a:p>
            <a:pPr marL="0" lvl="0" indent="0">
              <a:buNone/>
            </a:pPr>
            <a:endParaRPr lang="en-US" sz="900" dirty="0"/>
          </a:p>
          <a:p>
            <a:pPr lvl="1"/>
            <a:r>
              <a:rPr lang="en-US" dirty="0"/>
              <a:t>The amount of time it takes to register a patient may increase.</a:t>
            </a:r>
          </a:p>
          <a:p>
            <a:pPr marL="347472" lvl="1" indent="0">
              <a:buNone/>
            </a:pPr>
            <a:endParaRPr lang="en-US" sz="900" dirty="0"/>
          </a:p>
          <a:p>
            <a:pPr lvl="1"/>
            <a:r>
              <a:rPr lang="en-US" dirty="0"/>
              <a:t>Staff will be required to </a:t>
            </a:r>
            <a:r>
              <a:rPr lang="en-US" b="1" dirty="0"/>
              <a:t>negotiate claim reimbursement on a case to case basis</a:t>
            </a:r>
            <a:r>
              <a:rPr lang="en-US" dirty="0"/>
              <a:t>.</a:t>
            </a:r>
          </a:p>
          <a:p>
            <a:pPr marL="347472" lvl="1" indent="0">
              <a:buNone/>
            </a:pPr>
            <a:endParaRPr lang="en-US" sz="900" dirty="0"/>
          </a:p>
          <a:p>
            <a:pPr lvl="1"/>
            <a:r>
              <a:rPr lang="en-US" dirty="0"/>
              <a:t>Balances listed in the </a:t>
            </a:r>
            <a:r>
              <a:rPr lang="en-US" b="1" dirty="0"/>
              <a:t>accounts receivables system may need to be manually reconciled</a:t>
            </a:r>
            <a:r>
              <a:rPr lang="en-US" dirty="0"/>
              <a:t> as there will be a reduced ability to apply a known reduction via a contract management system.</a:t>
            </a:r>
          </a:p>
          <a:p>
            <a:pPr lvl="0"/>
            <a:endParaRPr lang="en-US" dirty="0"/>
          </a:p>
        </p:txBody>
      </p:sp>
      <p:sp>
        <p:nvSpPr>
          <p:cNvPr id="4" name="Slide Number Placeholder 3">
            <a:extLst>
              <a:ext uri="{FF2B5EF4-FFF2-40B4-BE49-F238E27FC236}">
                <a16:creationId xmlns:a16="http://schemas.microsoft.com/office/drawing/2014/main" id="{962C7ACB-24A7-4299-8455-8A868434BAAB}"/>
              </a:ext>
            </a:extLst>
          </p:cNvPr>
          <p:cNvSpPr>
            <a:spLocks noGrp="1"/>
          </p:cNvSpPr>
          <p:nvPr>
            <p:ph type="sldNum" sz="quarter" idx="12"/>
          </p:nvPr>
        </p:nvSpPr>
        <p:spPr/>
        <p:txBody>
          <a:bodyPr/>
          <a:lstStyle/>
          <a:p>
            <a:fld id="{26A8F0DC-43C4-47F2-8DCA-8EC803D0C756}" type="slidenum">
              <a:rPr lang="en-US" smtClean="0"/>
              <a:t>38</a:t>
            </a:fld>
            <a:endParaRPr lang="en-US" dirty="0"/>
          </a:p>
        </p:txBody>
      </p:sp>
    </p:spTree>
    <p:extLst>
      <p:ext uri="{BB962C8B-B14F-4D97-AF65-F5344CB8AC3E}">
        <p14:creationId xmlns:p14="http://schemas.microsoft.com/office/powerpoint/2010/main" val="1341361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1981199"/>
            <a:ext cx="4069080" cy="3733802"/>
          </a:xfrm>
        </p:spPr>
        <p:txBody>
          <a:bodyPr>
            <a:normAutofit/>
          </a:bodyPr>
          <a:lstStyle/>
          <a:p>
            <a:pPr>
              <a:spcBef>
                <a:spcPts val="250"/>
              </a:spcBef>
              <a:buClr>
                <a:srgbClr val="F07F09"/>
              </a:buClr>
              <a:buSzPct val="80000"/>
            </a:pPr>
            <a:r>
              <a:rPr lang="en-US" sz="1600" b="0" dirty="0">
                <a:solidFill>
                  <a:prstClr val="black"/>
                </a:solidFill>
                <a:effectLst/>
                <a:latin typeface="+mn-lt"/>
                <a:ea typeface="+mn-ea"/>
                <a:cs typeface="+mn-cs"/>
              </a:rPr>
              <a:t>Scott Ismach</a:t>
            </a:r>
            <a:br>
              <a:rPr lang="en-US" sz="1600" b="0" dirty="0">
                <a:solidFill>
                  <a:prstClr val="black"/>
                </a:solidFill>
                <a:effectLst/>
                <a:latin typeface="+mn-lt"/>
                <a:ea typeface="+mn-ea"/>
                <a:cs typeface="+mn-cs"/>
              </a:rPr>
            </a:br>
            <a:r>
              <a:rPr lang="en-US" sz="1600" b="0" dirty="0">
                <a:solidFill>
                  <a:prstClr val="black"/>
                </a:solidFill>
                <a:effectLst/>
                <a:latin typeface="+mn-lt"/>
                <a:ea typeface="+mn-ea"/>
                <a:cs typeface="+mn-cs"/>
              </a:rPr>
              <a:t>Managing Attorney</a:t>
            </a:r>
            <a:br>
              <a:rPr lang="en-US" sz="1600" b="0" dirty="0">
                <a:solidFill>
                  <a:prstClr val="black"/>
                </a:solidFill>
                <a:effectLst/>
                <a:latin typeface="+mn-lt"/>
                <a:ea typeface="+mn-ea"/>
                <a:cs typeface="+mn-cs"/>
              </a:rPr>
            </a:br>
            <a:r>
              <a:rPr lang="en-US" sz="1600" b="0" dirty="0">
                <a:solidFill>
                  <a:prstClr val="black"/>
                </a:solidFill>
                <a:effectLst/>
                <a:latin typeface="+mn-lt"/>
                <a:ea typeface="+mn-ea"/>
                <a:cs typeface="+mn-cs"/>
              </a:rPr>
              <a:t>Specialized Healthcare Partners</a:t>
            </a:r>
            <a:br>
              <a:rPr lang="en-US" sz="1600" b="0" dirty="0">
                <a:solidFill>
                  <a:prstClr val="black"/>
                </a:solidFill>
                <a:effectLst/>
                <a:latin typeface="+mn-lt"/>
                <a:ea typeface="+mn-ea"/>
                <a:cs typeface="+mn-cs"/>
              </a:rPr>
            </a:br>
            <a:r>
              <a:rPr lang="en-US" sz="1600" b="0" dirty="0">
                <a:solidFill>
                  <a:prstClr val="black"/>
                </a:solidFill>
                <a:effectLst/>
                <a:latin typeface="+mn-lt"/>
                <a:ea typeface="+mn-ea"/>
                <a:cs typeface="+mn-cs"/>
              </a:rPr>
              <a:t>(561) 404-7315</a:t>
            </a:r>
            <a:br>
              <a:rPr lang="en-US" sz="1600" b="0" dirty="0">
                <a:solidFill>
                  <a:prstClr val="black"/>
                </a:solidFill>
                <a:effectLst/>
                <a:latin typeface="+mn-lt"/>
                <a:ea typeface="+mn-ea"/>
                <a:cs typeface="+mn-cs"/>
              </a:rPr>
            </a:br>
            <a:r>
              <a:rPr lang="en-US" sz="1600" b="0" dirty="0">
                <a:solidFill>
                  <a:prstClr val="black"/>
                </a:solidFill>
                <a:effectLst/>
                <a:latin typeface="+mn-lt"/>
                <a:ea typeface="+mn-ea"/>
                <a:cs typeface="+mn-cs"/>
                <a:hlinkClick r:id="rId3"/>
              </a:rPr>
              <a:t>Scott.Ismach@SpecializedHP.com</a:t>
            </a:r>
            <a:br>
              <a:rPr lang="en-US" sz="1600" b="0" dirty="0">
                <a:solidFill>
                  <a:prstClr val="black"/>
                </a:solidFill>
                <a:effectLst/>
                <a:latin typeface="+mn-lt"/>
                <a:ea typeface="+mn-ea"/>
                <a:cs typeface="+mn-cs"/>
              </a:rPr>
            </a:br>
            <a:br>
              <a:rPr lang="en-US" sz="1800" b="0" dirty="0">
                <a:solidFill>
                  <a:schemeClr val="tx1"/>
                </a:solidFill>
                <a:effectLst/>
              </a:rPr>
            </a:br>
            <a:br>
              <a:rPr lang="en-US" sz="1800" b="0" dirty="0">
                <a:solidFill>
                  <a:schemeClr val="tx1"/>
                </a:solidFill>
                <a:effectLst/>
              </a:rPr>
            </a:br>
            <a:br>
              <a:rPr lang="en-US" sz="1800" b="0" dirty="0">
                <a:solidFill>
                  <a:schemeClr val="tx1"/>
                </a:solidFill>
                <a:effectLst/>
              </a:rPr>
            </a:br>
            <a:br>
              <a:rPr lang="en-US" sz="1800" b="0" dirty="0">
                <a:solidFill>
                  <a:schemeClr val="tx1"/>
                </a:solidFill>
                <a:effectLst/>
              </a:rPr>
            </a:br>
            <a:endParaRPr lang="en-US" sz="1800" b="0" dirty="0">
              <a:solidFill>
                <a:schemeClr val="tx1"/>
              </a:solidFill>
              <a:effectLst/>
              <a:latin typeface="+mn-lt"/>
              <a:ea typeface="+mn-ea"/>
              <a:cs typeface="+mn-cs"/>
            </a:endParaRPr>
          </a:p>
        </p:txBody>
      </p:sp>
      <p:sp>
        <p:nvSpPr>
          <p:cNvPr id="3" name="Content Placeholder 2"/>
          <p:cNvSpPr>
            <a:spLocks noGrp="1"/>
          </p:cNvSpPr>
          <p:nvPr>
            <p:ph idx="1"/>
          </p:nvPr>
        </p:nvSpPr>
        <p:spPr>
          <a:xfrm>
            <a:off x="502920" y="2667000"/>
            <a:ext cx="4069080" cy="3048000"/>
          </a:xfrm>
        </p:spPr>
        <p:txBody>
          <a:bodyPr>
            <a:normAutofit/>
          </a:bodyPr>
          <a:lstStyle/>
          <a:p>
            <a:pPr marL="0" indent="0">
              <a:buNone/>
            </a:pPr>
            <a:endParaRPr lang="en-US" sz="1600" dirty="0"/>
          </a:p>
          <a:p>
            <a:pPr marL="0" indent="0">
              <a:buNone/>
            </a:pPr>
            <a:r>
              <a:rPr lang="en-US" sz="1600" dirty="0"/>
              <a:t>Tracy Lutz</a:t>
            </a:r>
          </a:p>
          <a:p>
            <a:pPr marL="0" indent="0">
              <a:buNone/>
            </a:pPr>
            <a:r>
              <a:rPr lang="en-US" sz="1600" dirty="0"/>
              <a:t>Managing Partner</a:t>
            </a:r>
          </a:p>
          <a:p>
            <a:pPr marL="0" indent="0">
              <a:buNone/>
            </a:pPr>
            <a:r>
              <a:rPr lang="en-US" sz="1600" dirty="0"/>
              <a:t>Specialized Healthcare Partners</a:t>
            </a:r>
          </a:p>
          <a:p>
            <a:pPr marL="0" indent="0">
              <a:buNone/>
            </a:pPr>
            <a:r>
              <a:rPr lang="en-US" sz="1600" dirty="0"/>
              <a:t>(484) 612-5665</a:t>
            </a:r>
          </a:p>
          <a:p>
            <a:pPr marL="0" indent="0">
              <a:buNone/>
            </a:pPr>
            <a:r>
              <a:rPr lang="en-US" sz="1600" dirty="0">
                <a:hlinkClick r:id="rId4"/>
              </a:rPr>
              <a:t>Tracy.Lutz@SpecializedHP.com</a:t>
            </a:r>
            <a:endParaRPr lang="en-US" sz="1600" dirty="0"/>
          </a:p>
          <a:p>
            <a:pPr marL="0" indent="0">
              <a:lnSpc>
                <a:spcPct val="110000"/>
              </a:lnSpc>
              <a:buNone/>
            </a:pPr>
            <a:endParaRPr lang="en-US" sz="1600" dirty="0"/>
          </a:p>
        </p:txBody>
      </p:sp>
      <p:sp>
        <p:nvSpPr>
          <p:cNvPr id="4" name="Title 1">
            <a:extLst>
              <a:ext uri="{FF2B5EF4-FFF2-40B4-BE49-F238E27FC236}">
                <a16:creationId xmlns:a16="http://schemas.microsoft.com/office/drawing/2014/main" id="{16062872-B39B-4934-9CF7-CC17AB607392}"/>
              </a:ext>
            </a:extLst>
          </p:cNvPr>
          <p:cNvSpPr txBox="1">
            <a:spLocks/>
          </p:cNvSpPr>
          <p:nvPr/>
        </p:nvSpPr>
        <p:spPr>
          <a:xfrm>
            <a:off x="609600" y="455675"/>
            <a:ext cx="3651628" cy="1525523"/>
          </a:xfrm>
          <a:prstGeom prst="rect">
            <a:avLst/>
          </a:prstGeom>
        </p:spPr>
        <p:txBody>
          <a:bodyPr vert="horz" anchor="b">
            <a:normAutofit/>
          </a:bodyPr>
          <a:lst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r>
              <a:rPr lang="en-US" dirty="0"/>
              <a:t>Contact Information</a:t>
            </a:r>
          </a:p>
        </p:txBody>
      </p:sp>
      <p:sp>
        <p:nvSpPr>
          <p:cNvPr id="5" name="Slide Number Placeholder 4">
            <a:extLst>
              <a:ext uri="{FF2B5EF4-FFF2-40B4-BE49-F238E27FC236}">
                <a16:creationId xmlns:a16="http://schemas.microsoft.com/office/drawing/2014/main" id="{EC353BB1-9F9E-4297-B6D9-E41A1EFD11AC}"/>
              </a:ext>
            </a:extLst>
          </p:cNvPr>
          <p:cNvSpPr>
            <a:spLocks noGrp="1"/>
          </p:cNvSpPr>
          <p:nvPr>
            <p:ph type="sldNum" sz="quarter" idx="12"/>
          </p:nvPr>
        </p:nvSpPr>
        <p:spPr/>
        <p:txBody>
          <a:bodyPr/>
          <a:lstStyle/>
          <a:p>
            <a:fld id="{26A8F0DC-43C4-47F2-8DCA-8EC803D0C756}" type="slidenum">
              <a:rPr lang="en-US" smtClean="0"/>
              <a:t>39</a:t>
            </a:fld>
            <a:endParaRPr lang="en-US" dirty="0"/>
          </a:p>
        </p:txBody>
      </p:sp>
    </p:spTree>
    <p:extLst>
      <p:ext uri="{BB962C8B-B14F-4D97-AF65-F5344CB8AC3E}">
        <p14:creationId xmlns:p14="http://schemas.microsoft.com/office/powerpoint/2010/main" val="206458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457200"/>
            <a:ext cx="8183880" cy="5486400"/>
          </a:xfrm>
        </p:spPr>
        <p:txBody>
          <a:bodyPr>
            <a:normAutofit/>
          </a:bodyPr>
          <a:lstStyle/>
          <a:p>
            <a:pPr marL="0" indent="0">
              <a:buNone/>
            </a:pPr>
            <a:r>
              <a:rPr lang="en-US" sz="2400" b="1" dirty="0">
                <a:solidFill>
                  <a:srgbClr val="FF0000"/>
                </a:solidFill>
                <a:effectLst>
                  <a:outerShdw blurRad="53975" dist="22860" dir="5400000" algn="tl" rotWithShape="0">
                    <a:srgbClr val="000000">
                      <a:alpha val="55000"/>
                    </a:srgbClr>
                  </a:outerShdw>
                </a:effectLst>
                <a:latin typeface="+mj-lt"/>
                <a:ea typeface="+mj-ea"/>
                <a:cs typeface="+mj-cs"/>
              </a:rPr>
              <a:t>Early Regulatory Efforts</a:t>
            </a:r>
          </a:p>
          <a:p>
            <a:pPr marL="0" indent="0">
              <a:buNone/>
            </a:pPr>
            <a:endParaRPr lang="en-US" sz="800" dirty="0"/>
          </a:p>
          <a:p>
            <a:pPr>
              <a:lnSpc>
                <a:spcPct val="150000"/>
              </a:lnSpc>
            </a:pPr>
            <a:r>
              <a:rPr lang="en-US" sz="2000" dirty="0"/>
              <a:t>DOBI “Synopsis of the Implementation”</a:t>
            </a:r>
          </a:p>
          <a:p>
            <a:pPr lvl="1">
              <a:lnSpc>
                <a:spcPct val="150000"/>
              </a:lnSpc>
            </a:pPr>
            <a:r>
              <a:rPr lang="en-US" sz="1600" dirty="0"/>
              <a:t>Issued August 27, 2018.</a:t>
            </a:r>
          </a:p>
          <a:p>
            <a:pPr lvl="1">
              <a:lnSpc>
                <a:spcPct val="150000"/>
              </a:lnSpc>
            </a:pPr>
            <a:r>
              <a:rPr lang="en-US" sz="1600" dirty="0"/>
              <a:t>Provides “advance notice” and “seeks feedback” on implementation.</a:t>
            </a:r>
          </a:p>
          <a:p>
            <a:pPr>
              <a:lnSpc>
                <a:spcPct val="150000"/>
              </a:lnSpc>
            </a:pPr>
            <a:r>
              <a:rPr lang="en-US" sz="2000" dirty="0">
                <a:solidFill>
                  <a:srgbClr val="FF0000"/>
                </a:solidFill>
              </a:rPr>
              <a:t>Division of Consumer Affairs Issued A Summary of the Law’s Healthcare Professional Disclosure Requirements – It is noted as an “unofficial interpretation” of the law.</a:t>
            </a:r>
          </a:p>
          <a:p>
            <a:pPr>
              <a:lnSpc>
                <a:spcPct val="150000"/>
              </a:lnSpc>
            </a:pPr>
            <a:r>
              <a:rPr lang="en-US" sz="2000" dirty="0"/>
              <a:t>NJHA Comments </a:t>
            </a:r>
            <a:r>
              <a:rPr lang="en-US" sz="2000" dirty="0">
                <a:solidFill>
                  <a:srgbClr val="FF0000"/>
                </a:solidFill>
              </a:rPr>
              <a:t>On DOBI’s Synopsis</a:t>
            </a:r>
          </a:p>
          <a:p>
            <a:pPr lvl="1">
              <a:lnSpc>
                <a:spcPct val="150000"/>
              </a:lnSpc>
            </a:pPr>
            <a:r>
              <a:rPr lang="en-US" sz="1600" dirty="0"/>
              <a:t>Submitted September 4, 2018</a:t>
            </a:r>
          </a:p>
          <a:p>
            <a:pPr lvl="1">
              <a:lnSpc>
                <a:spcPct val="150000"/>
              </a:lnSpc>
            </a:pPr>
            <a:r>
              <a:rPr lang="en-US" sz="1600" dirty="0">
                <a:hlinkClick r:id="rId3"/>
              </a:rPr>
              <a:t>http://www.njha.com/media/528408/OON-Bulletin-Comments-9-4-18-final.pdf</a:t>
            </a:r>
            <a:endParaRPr lang="en-US" sz="1600" dirty="0"/>
          </a:p>
          <a:p>
            <a:pPr marL="347472" lvl="1" indent="0">
              <a:lnSpc>
                <a:spcPct val="150000"/>
              </a:lnSpc>
              <a:buNone/>
            </a:pPr>
            <a:r>
              <a:rPr lang="en-US" sz="1600" dirty="0"/>
              <a:t> </a:t>
            </a:r>
          </a:p>
          <a:p>
            <a:endParaRPr lang="en-US" dirty="0"/>
          </a:p>
        </p:txBody>
      </p:sp>
      <p:sp>
        <p:nvSpPr>
          <p:cNvPr id="2" name="Slide Number Placeholder 1">
            <a:extLst>
              <a:ext uri="{FF2B5EF4-FFF2-40B4-BE49-F238E27FC236}">
                <a16:creationId xmlns:a16="http://schemas.microsoft.com/office/drawing/2014/main" id="{BF4ABD00-C458-4E34-9B61-FDE2B0C5C149}"/>
              </a:ext>
            </a:extLst>
          </p:cNvPr>
          <p:cNvSpPr>
            <a:spLocks noGrp="1"/>
          </p:cNvSpPr>
          <p:nvPr>
            <p:ph type="sldNum" sz="quarter" idx="12"/>
          </p:nvPr>
        </p:nvSpPr>
        <p:spPr/>
        <p:txBody>
          <a:bodyPr/>
          <a:lstStyle/>
          <a:p>
            <a:fld id="{26A8F0DC-43C4-47F2-8DCA-8EC803D0C756}" type="slidenum">
              <a:rPr lang="en-US" smtClean="0"/>
              <a:t>4</a:t>
            </a:fld>
            <a:endParaRPr lang="en-US" dirty="0"/>
          </a:p>
        </p:txBody>
      </p:sp>
    </p:spTree>
    <p:extLst>
      <p:ext uri="{BB962C8B-B14F-4D97-AF65-F5344CB8AC3E}">
        <p14:creationId xmlns:p14="http://schemas.microsoft.com/office/powerpoint/2010/main" val="3400094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609600"/>
            <a:ext cx="8183880" cy="5194575"/>
          </a:xfrm>
        </p:spPr>
        <p:txBody>
          <a:bodyPr>
            <a:normAutofit fontScale="92500" lnSpcReduction="20000"/>
          </a:bodyPr>
          <a:lstStyle/>
          <a:p>
            <a:pPr marL="0" indent="0">
              <a:buNone/>
            </a:pPr>
            <a:r>
              <a:rPr lang="en-US" sz="2600"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The Act Contains a Variety of Segments </a:t>
            </a:r>
          </a:p>
          <a:p>
            <a:pPr marL="0" indent="0">
              <a:buNone/>
            </a:pPr>
            <a:endParaRPr lang="en-US" sz="800" dirty="0"/>
          </a:p>
          <a:p>
            <a:pPr>
              <a:lnSpc>
                <a:spcPct val="150000"/>
              </a:lnSpc>
            </a:pPr>
            <a:r>
              <a:rPr lang="en-US" sz="2000" dirty="0"/>
              <a:t>Provider Disclosure Requirements</a:t>
            </a:r>
            <a:endParaRPr lang="en-US" sz="800" dirty="0"/>
          </a:p>
          <a:p>
            <a:pPr>
              <a:lnSpc>
                <a:spcPct val="150000"/>
              </a:lnSpc>
            </a:pPr>
            <a:r>
              <a:rPr lang="en-US" sz="2000" dirty="0"/>
              <a:t>Provider Website Posting Requirements</a:t>
            </a:r>
          </a:p>
          <a:p>
            <a:pPr>
              <a:lnSpc>
                <a:spcPct val="150000"/>
              </a:lnSpc>
            </a:pPr>
            <a:r>
              <a:rPr lang="en-US" sz="2000" dirty="0"/>
              <a:t>Provider Notification &amp; Agency Reporting Requirements</a:t>
            </a:r>
          </a:p>
          <a:p>
            <a:pPr>
              <a:lnSpc>
                <a:spcPct val="150000"/>
              </a:lnSpc>
            </a:pPr>
            <a:r>
              <a:rPr lang="en-US" sz="2000" dirty="0"/>
              <a:t>Provider Prohibition on Balance Billing Patients:</a:t>
            </a:r>
          </a:p>
          <a:p>
            <a:pPr lvl="1">
              <a:lnSpc>
                <a:spcPct val="150000"/>
              </a:lnSpc>
            </a:pPr>
            <a:r>
              <a:rPr lang="en-US" sz="1600" dirty="0"/>
              <a:t>Provider Mis-Represented Network Status to Patient</a:t>
            </a:r>
          </a:p>
          <a:p>
            <a:pPr lvl="1">
              <a:lnSpc>
                <a:spcPct val="150000"/>
              </a:lnSpc>
            </a:pPr>
            <a:r>
              <a:rPr lang="en-US" sz="1600" dirty="0"/>
              <a:t>Patient Received Emergent / Urgent Services at an Out-of-Network Facility</a:t>
            </a:r>
          </a:p>
          <a:p>
            <a:pPr lvl="1">
              <a:lnSpc>
                <a:spcPct val="150000"/>
              </a:lnSpc>
            </a:pPr>
            <a:r>
              <a:rPr lang="en-US" sz="1600" dirty="0"/>
              <a:t>Patient Received Inadvertent Out-of-Network Services at In-Network Facility</a:t>
            </a:r>
          </a:p>
          <a:p>
            <a:pPr>
              <a:lnSpc>
                <a:spcPct val="150000"/>
              </a:lnSpc>
            </a:pPr>
            <a:r>
              <a:rPr lang="en-US" sz="2000" dirty="0"/>
              <a:t>Provider Prohibition on Waiver of Cost-Sharing</a:t>
            </a:r>
          </a:p>
          <a:p>
            <a:pPr>
              <a:lnSpc>
                <a:spcPct val="150000"/>
              </a:lnSpc>
            </a:pPr>
            <a:r>
              <a:rPr lang="en-US" sz="2000" dirty="0"/>
              <a:t>Carrier Disclosure Requirements</a:t>
            </a:r>
          </a:p>
          <a:p>
            <a:pPr>
              <a:lnSpc>
                <a:spcPct val="150000"/>
              </a:lnSpc>
            </a:pPr>
            <a:r>
              <a:rPr lang="en-US" sz="2000" dirty="0"/>
              <a:t>Carrier Notification &amp; Agency Reporting Requirements</a:t>
            </a:r>
          </a:p>
          <a:p>
            <a:pPr>
              <a:lnSpc>
                <a:spcPct val="150000"/>
              </a:lnSpc>
            </a:pPr>
            <a:r>
              <a:rPr lang="en-US" sz="2000" dirty="0"/>
              <a:t>Arbitration Process</a:t>
            </a:r>
            <a:endParaRPr lang="en-US" sz="2400" dirty="0"/>
          </a:p>
          <a:p>
            <a:endParaRPr lang="en-US" dirty="0"/>
          </a:p>
        </p:txBody>
      </p:sp>
      <p:sp>
        <p:nvSpPr>
          <p:cNvPr id="2" name="Slide Number Placeholder 1">
            <a:extLst>
              <a:ext uri="{FF2B5EF4-FFF2-40B4-BE49-F238E27FC236}">
                <a16:creationId xmlns:a16="http://schemas.microsoft.com/office/drawing/2014/main" id="{DBB3DAB7-0CE0-4FFD-B5F8-58722C08AFA5}"/>
              </a:ext>
            </a:extLst>
          </p:cNvPr>
          <p:cNvSpPr>
            <a:spLocks noGrp="1"/>
          </p:cNvSpPr>
          <p:nvPr>
            <p:ph type="sldNum" sz="quarter" idx="12"/>
          </p:nvPr>
        </p:nvSpPr>
        <p:spPr/>
        <p:txBody>
          <a:bodyPr/>
          <a:lstStyle/>
          <a:p>
            <a:fld id="{26A8F0DC-43C4-47F2-8DCA-8EC803D0C756}" type="slidenum">
              <a:rPr lang="en-US" smtClean="0"/>
              <a:t>5</a:t>
            </a:fld>
            <a:endParaRPr lang="en-US" dirty="0"/>
          </a:p>
        </p:txBody>
      </p:sp>
    </p:spTree>
    <p:extLst>
      <p:ext uri="{BB962C8B-B14F-4D97-AF65-F5344CB8AC3E}">
        <p14:creationId xmlns:p14="http://schemas.microsoft.com/office/powerpoint/2010/main" val="125934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609600"/>
            <a:ext cx="8183880" cy="5194575"/>
          </a:xfrm>
        </p:spPr>
        <p:txBody>
          <a:bodyPr>
            <a:normAutofit fontScale="85000" lnSpcReduction="10000"/>
          </a:bodyPr>
          <a:lstStyle/>
          <a:p>
            <a:pPr marL="0" indent="0">
              <a:buNone/>
            </a:pP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Providers Covered by the Act:</a:t>
            </a:r>
          </a:p>
          <a:p>
            <a:pPr marL="0" indent="0">
              <a:buNone/>
            </a:pPr>
            <a:endParaRPr lang="en-US" sz="800" dirty="0"/>
          </a:p>
          <a:p>
            <a:pPr>
              <a:lnSpc>
                <a:spcPct val="150000"/>
              </a:lnSpc>
            </a:pPr>
            <a:r>
              <a:rPr lang="en-US" sz="2400" dirty="0"/>
              <a:t>General Acute Care Hospital</a:t>
            </a:r>
          </a:p>
          <a:p>
            <a:pPr>
              <a:lnSpc>
                <a:spcPct val="150000"/>
              </a:lnSpc>
            </a:pPr>
            <a:r>
              <a:rPr lang="en-US" sz="2400" dirty="0"/>
              <a:t>Satellite Emergency Department</a:t>
            </a:r>
          </a:p>
          <a:p>
            <a:pPr>
              <a:lnSpc>
                <a:spcPct val="150000"/>
              </a:lnSpc>
            </a:pPr>
            <a:r>
              <a:rPr lang="en-US" sz="2400" dirty="0"/>
              <a:t>Hospital Based Off-Site Ambulatory Care Facility (in which Surgical Cases are Performed)</a:t>
            </a:r>
          </a:p>
          <a:p>
            <a:pPr>
              <a:lnSpc>
                <a:spcPct val="150000"/>
              </a:lnSpc>
            </a:pPr>
            <a:r>
              <a:rPr lang="en-US" sz="2400" dirty="0"/>
              <a:t>Ambulatory Surgery Facility</a:t>
            </a:r>
          </a:p>
          <a:p>
            <a:pPr>
              <a:lnSpc>
                <a:spcPct val="150000"/>
              </a:lnSpc>
            </a:pPr>
            <a:r>
              <a:rPr lang="en-US" sz="2400" dirty="0"/>
              <a:t>Health Care Professionals Acting within the Scope of his/her Licensure or Certification </a:t>
            </a:r>
          </a:p>
          <a:p>
            <a:pPr marL="0" indent="0">
              <a:lnSpc>
                <a:spcPct val="150000"/>
              </a:lnSpc>
              <a:buNone/>
            </a:pPr>
            <a:endParaRPr lang="en-US" sz="700" dirty="0"/>
          </a:p>
          <a:p>
            <a:pPr marL="0" indent="0">
              <a:lnSpc>
                <a:spcPct val="150000"/>
              </a:lnSpc>
              <a:buNone/>
            </a:pPr>
            <a:r>
              <a:rPr lang="en-US" sz="2200" dirty="0">
                <a:solidFill>
                  <a:srgbClr val="FF0000"/>
                </a:solidFill>
              </a:rPr>
              <a:t>DOBI Synopsis:  “The Act covers services provided in New Jersey by a provider that is licensed or certified in New Jersey.”</a:t>
            </a:r>
          </a:p>
          <a:p>
            <a:endParaRPr lang="en-US" sz="2400" dirty="0"/>
          </a:p>
          <a:p>
            <a:endParaRPr lang="en-US" dirty="0"/>
          </a:p>
        </p:txBody>
      </p:sp>
      <p:sp>
        <p:nvSpPr>
          <p:cNvPr id="2" name="Slide Number Placeholder 1">
            <a:extLst>
              <a:ext uri="{FF2B5EF4-FFF2-40B4-BE49-F238E27FC236}">
                <a16:creationId xmlns:a16="http://schemas.microsoft.com/office/drawing/2014/main" id="{6F52C4CC-7075-4AED-8692-D36CCB963766}"/>
              </a:ext>
            </a:extLst>
          </p:cNvPr>
          <p:cNvSpPr>
            <a:spLocks noGrp="1"/>
          </p:cNvSpPr>
          <p:nvPr>
            <p:ph type="sldNum" sz="quarter" idx="12"/>
          </p:nvPr>
        </p:nvSpPr>
        <p:spPr/>
        <p:txBody>
          <a:bodyPr/>
          <a:lstStyle/>
          <a:p>
            <a:fld id="{26A8F0DC-43C4-47F2-8DCA-8EC803D0C756}" type="slidenum">
              <a:rPr lang="en-US" smtClean="0"/>
              <a:t>6</a:t>
            </a:fld>
            <a:endParaRPr lang="en-US" dirty="0"/>
          </a:p>
        </p:txBody>
      </p:sp>
    </p:spTree>
    <p:extLst>
      <p:ext uri="{BB962C8B-B14F-4D97-AF65-F5344CB8AC3E}">
        <p14:creationId xmlns:p14="http://schemas.microsoft.com/office/powerpoint/2010/main" val="2235157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357" y="609600"/>
            <a:ext cx="8183880" cy="5194575"/>
          </a:xfrm>
        </p:spPr>
        <p:txBody>
          <a:bodyPr>
            <a:normAutofit fontScale="92500" lnSpcReduction="20000"/>
          </a:bodyPr>
          <a:lstStyle/>
          <a:p>
            <a:pPr marL="0" indent="0">
              <a:buNone/>
            </a:pP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Insurance Carriers Subject to the Act: </a:t>
            </a:r>
          </a:p>
          <a:p>
            <a:pPr marL="0" indent="0">
              <a:buNone/>
            </a:pPr>
            <a:endParaRPr lang="en-US" sz="800" dirty="0"/>
          </a:p>
          <a:p>
            <a:pPr lvl="0">
              <a:lnSpc>
                <a:spcPct val="150000"/>
              </a:lnSpc>
            </a:pPr>
            <a:r>
              <a:rPr lang="en-US" sz="2200" dirty="0"/>
              <a:t>Insurance Company Authorized to Issue Health Benefit Plans</a:t>
            </a:r>
          </a:p>
          <a:p>
            <a:pPr lvl="0">
              <a:lnSpc>
                <a:spcPct val="150000"/>
              </a:lnSpc>
            </a:pPr>
            <a:r>
              <a:rPr lang="en-US" sz="2200" dirty="0"/>
              <a:t>Health Maintenance Organization (“HMO”)</a:t>
            </a:r>
          </a:p>
          <a:p>
            <a:pPr lvl="0">
              <a:lnSpc>
                <a:spcPct val="150000"/>
              </a:lnSpc>
            </a:pPr>
            <a:r>
              <a:rPr lang="en-US" sz="2200" dirty="0"/>
              <a:t>Health, Hospital, or Medical Service Corporation</a:t>
            </a:r>
          </a:p>
          <a:p>
            <a:pPr lvl="0">
              <a:lnSpc>
                <a:spcPct val="150000"/>
              </a:lnSpc>
            </a:pPr>
            <a:r>
              <a:rPr lang="en-US" sz="2200" dirty="0"/>
              <a:t>Multiple Employer Welfare Arrangement (“MEW”)</a:t>
            </a:r>
          </a:p>
          <a:p>
            <a:pPr lvl="0">
              <a:lnSpc>
                <a:spcPct val="150000"/>
              </a:lnSpc>
            </a:pPr>
            <a:r>
              <a:rPr lang="en-US" sz="2200" dirty="0"/>
              <a:t>State Health Benefits Programs</a:t>
            </a:r>
          </a:p>
          <a:p>
            <a:pPr lvl="0">
              <a:lnSpc>
                <a:spcPct val="150000"/>
              </a:lnSpc>
            </a:pPr>
            <a:r>
              <a:rPr lang="en-US" sz="2200" dirty="0"/>
              <a:t>School Employees’ Health Benefits Program</a:t>
            </a:r>
          </a:p>
          <a:p>
            <a:pPr marL="0" lvl="0" indent="0">
              <a:lnSpc>
                <a:spcPct val="150000"/>
              </a:lnSpc>
              <a:buNone/>
            </a:pPr>
            <a:endParaRPr lang="en-US" sz="600" dirty="0"/>
          </a:p>
          <a:p>
            <a:pPr marL="0" indent="0">
              <a:buNone/>
            </a:pPr>
            <a:r>
              <a:rPr lang="en-US" sz="2000" dirty="0">
                <a:solidFill>
                  <a:srgbClr val="FF0000"/>
                </a:solidFill>
              </a:rPr>
              <a:t>DOBI Synopsis: “The Act covers health benefit plans issued in New Jersey, multiple employer welfare arrangements and the State Health Benefits Program and the School Employees’ Health Benefits Program. The Act also includes self-funded benefit plans covering New Jersey Residents that opt-in under the Act.”</a:t>
            </a:r>
          </a:p>
        </p:txBody>
      </p:sp>
      <p:sp>
        <p:nvSpPr>
          <p:cNvPr id="2" name="Slide Number Placeholder 1">
            <a:extLst>
              <a:ext uri="{FF2B5EF4-FFF2-40B4-BE49-F238E27FC236}">
                <a16:creationId xmlns:a16="http://schemas.microsoft.com/office/drawing/2014/main" id="{C2D704EB-2E3A-43DD-A9EA-AAE963BD34E1}"/>
              </a:ext>
            </a:extLst>
          </p:cNvPr>
          <p:cNvSpPr>
            <a:spLocks noGrp="1"/>
          </p:cNvSpPr>
          <p:nvPr>
            <p:ph type="sldNum" sz="quarter" idx="12"/>
          </p:nvPr>
        </p:nvSpPr>
        <p:spPr/>
        <p:txBody>
          <a:bodyPr/>
          <a:lstStyle/>
          <a:p>
            <a:fld id="{26A8F0DC-43C4-47F2-8DCA-8EC803D0C756}" type="slidenum">
              <a:rPr lang="en-US" smtClean="0"/>
              <a:t>7</a:t>
            </a:fld>
            <a:endParaRPr lang="en-US" dirty="0"/>
          </a:p>
        </p:txBody>
      </p:sp>
    </p:spTree>
    <p:extLst>
      <p:ext uri="{BB962C8B-B14F-4D97-AF65-F5344CB8AC3E}">
        <p14:creationId xmlns:p14="http://schemas.microsoft.com/office/powerpoint/2010/main" val="258880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1371600"/>
            <a:ext cx="8183880" cy="4508775"/>
          </a:xfrm>
        </p:spPr>
        <p:txBody>
          <a:bodyPr>
            <a:normAutofit fontScale="92500" lnSpcReduction="20000"/>
          </a:bodyPr>
          <a:lstStyle/>
          <a:p>
            <a:pPr>
              <a:lnSpc>
                <a:spcPct val="150000"/>
              </a:lnSpc>
            </a:pPr>
            <a:r>
              <a:rPr lang="en-US" sz="2000" dirty="0"/>
              <a:t>Definition of “Carrier” does </a:t>
            </a:r>
            <a:r>
              <a:rPr lang="en-US" sz="2000" b="1" i="1" u="sng" dirty="0"/>
              <a:t>NOT</a:t>
            </a:r>
            <a:r>
              <a:rPr lang="en-US" sz="2000" dirty="0"/>
              <a:t> include Self-Funded Payers.</a:t>
            </a:r>
          </a:p>
          <a:p>
            <a:pPr>
              <a:lnSpc>
                <a:spcPct val="150000"/>
              </a:lnSpc>
            </a:pPr>
            <a:r>
              <a:rPr lang="en-US" sz="2000" dirty="0"/>
              <a:t>But, Self-Funded Payers </a:t>
            </a:r>
            <a:r>
              <a:rPr lang="en-US" sz="2000" i="1" dirty="0"/>
              <a:t>may</a:t>
            </a:r>
            <a:r>
              <a:rPr lang="en-US" sz="2000" dirty="0"/>
              <a:t> elect to be subject to the Act.</a:t>
            </a:r>
          </a:p>
          <a:p>
            <a:pPr>
              <a:lnSpc>
                <a:spcPct val="150000"/>
              </a:lnSpc>
            </a:pPr>
            <a:r>
              <a:rPr lang="en-US" sz="2000" dirty="0"/>
              <a:t>To “opt in” the Self-Funded Payer must:</a:t>
            </a:r>
          </a:p>
          <a:p>
            <a:pPr lvl="1">
              <a:lnSpc>
                <a:spcPct val="150000"/>
              </a:lnSpc>
            </a:pPr>
            <a:r>
              <a:rPr lang="en-US" sz="1600" dirty="0"/>
              <a:t>Report such to DOBI, and</a:t>
            </a:r>
          </a:p>
          <a:p>
            <a:pPr lvl="1">
              <a:lnSpc>
                <a:spcPct val="150000"/>
              </a:lnSpc>
            </a:pPr>
            <a:r>
              <a:rPr lang="en-US" sz="1600" dirty="0"/>
              <a:t>Issue a member identification card that indicates, </a:t>
            </a:r>
            <a:r>
              <a:rPr lang="en-US" sz="1600" dirty="0">
                <a:solidFill>
                  <a:srgbClr val="FF0000"/>
                </a:solidFill>
              </a:rPr>
              <a:t>on the </a:t>
            </a:r>
            <a:r>
              <a:rPr lang="en-US" sz="1600" b="1" u="sng" dirty="0">
                <a:solidFill>
                  <a:srgbClr val="FF0000"/>
                </a:solidFill>
              </a:rPr>
              <a:t>front</a:t>
            </a:r>
            <a:r>
              <a:rPr lang="en-US" sz="1600" dirty="0">
                <a:solidFill>
                  <a:srgbClr val="FF0000"/>
                </a:solidFill>
              </a:rPr>
              <a:t> of the card</a:t>
            </a:r>
            <a:r>
              <a:rPr lang="en-US" sz="1600" dirty="0"/>
              <a:t>, the plan is “SELF-FUNDED” and has “elected to be subject” to the Act </a:t>
            </a:r>
            <a:r>
              <a:rPr lang="en-US" sz="1600" dirty="0">
                <a:solidFill>
                  <a:srgbClr val="FF0000"/>
                </a:solidFill>
              </a:rPr>
              <a:t>(</a:t>
            </a:r>
            <a:r>
              <a:rPr lang="en-US" sz="1600" i="1" dirty="0">
                <a:solidFill>
                  <a:srgbClr val="FF0000"/>
                </a:solidFill>
              </a:rPr>
              <a:t>e.g.</a:t>
            </a:r>
            <a:r>
              <a:rPr lang="en-US" sz="1600" dirty="0">
                <a:solidFill>
                  <a:srgbClr val="FF0000"/>
                </a:solidFill>
              </a:rPr>
              <a:t>, “NJ Arbitration – Yes as of 11/1/18”)</a:t>
            </a:r>
            <a:r>
              <a:rPr lang="en-US" sz="1600" dirty="0"/>
              <a:t>.</a:t>
            </a:r>
          </a:p>
          <a:p>
            <a:pPr>
              <a:lnSpc>
                <a:spcPct val="150000"/>
              </a:lnSpc>
            </a:pPr>
            <a:r>
              <a:rPr lang="en-US" sz="2000" b="1" dirty="0"/>
              <a:t>CONCERN</a:t>
            </a:r>
            <a:r>
              <a:rPr lang="en-US" sz="2000" dirty="0"/>
              <a:t> – Registration primarily done by phone or on-line portals without insurance ID cards.  NJHA requested that DOBI (</a:t>
            </a:r>
            <a:r>
              <a:rPr lang="en-US" sz="2000" dirty="0" err="1"/>
              <a:t>i</a:t>
            </a:r>
            <a:r>
              <a:rPr lang="en-US" sz="2000" dirty="0"/>
              <a:t>) publish the list of electing Self-Funded Payers on the DOBI website and (ii) require payers provide opt-in status via on-line portals (</a:t>
            </a:r>
            <a:r>
              <a:rPr lang="en-US" sz="2000" i="1" dirty="0"/>
              <a:t>e.g</a:t>
            </a:r>
            <a:r>
              <a:rPr lang="en-US" sz="2000" dirty="0"/>
              <a:t>., HDX, Emdeon, Passport).  </a:t>
            </a:r>
          </a:p>
        </p:txBody>
      </p:sp>
      <p:sp>
        <p:nvSpPr>
          <p:cNvPr id="4" name="Title 3">
            <a:extLst>
              <a:ext uri="{FF2B5EF4-FFF2-40B4-BE49-F238E27FC236}">
                <a16:creationId xmlns:a16="http://schemas.microsoft.com/office/drawing/2014/main" id="{FB5F782A-6C93-477F-BA7F-65E55D1FF681}"/>
              </a:ext>
            </a:extLst>
          </p:cNvPr>
          <p:cNvSpPr>
            <a:spLocks noGrp="1"/>
          </p:cNvSpPr>
          <p:nvPr>
            <p:ph type="title"/>
          </p:nvPr>
        </p:nvSpPr>
        <p:spPr>
          <a:xfrm>
            <a:off x="490357" y="609600"/>
            <a:ext cx="8183880" cy="685800"/>
          </a:xfrm>
        </p:spPr>
        <p:txBody>
          <a:bodyPr/>
          <a:lstStyle/>
          <a:p>
            <a:r>
              <a:rPr lang="en-US" dirty="0"/>
              <a:t>Self-Funded Payers</a:t>
            </a:r>
          </a:p>
        </p:txBody>
      </p:sp>
      <p:sp>
        <p:nvSpPr>
          <p:cNvPr id="2" name="Slide Number Placeholder 1">
            <a:extLst>
              <a:ext uri="{FF2B5EF4-FFF2-40B4-BE49-F238E27FC236}">
                <a16:creationId xmlns:a16="http://schemas.microsoft.com/office/drawing/2014/main" id="{4E353E19-198E-4E62-A857-FF8E3209D99A}"/>
              </a:ext>
            </a:extLst>
          </p:cNvPr>
          <p:cNvSpPr>
            <a:spLocks noGrp="1"/>
          </p:cNvSpPr>
          <p:nvPr>
            <p:ph type="sldNum" sz="quarter" idx="12"/>
          </p:nvPr>
        </p:nvSpPr>
        <p:spPr/>
        <p:txBody>
          <a:bodyPr/>
          <a:lstStyle/>
          <a:p>
            <a:fld id="{26A8F0DC-43C4-47F2-8DCA-8EC803D0C756}" type="slidenum">
              <a:rPr lang="en-US" smtClean="0"/>
              <a:t>8</a:t>
            </a:fld>
            <a:endParaRPr lang="en-US" dirty="0"/>
          </a:p>
        </p:txBody>
      </p:sp>
    </p:spTree>
    <p:extLst>
      <p:ext uri="{BB962C8B-B14F-4D97-AF65-F5344CB8AC3E}">
        <p14:creationId xmlns:p14="http://schemas.microsoft.com/office/powerpoint/2010/main" val="688921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533399"/>
            <a:ext cx="8183880" cy="2473411"/>
          </a:xfrm>
        </p:spPr>
        <p:txBody>
          <a:bodyPr>
            <a:normAutofit lnSpcReduction="10000"/>
          </a:bodyPr>
          <a:lstStyle/>
          <a:p>
            <a:pPr marL="0" indent="0">
              <a:buNone/>
            </a:pP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Insurance </a:t>
            </a:r>
            <a:r>
              <a:rPr lang="en-US" b="1" i="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Plans</a:t>
            </a:r>
            <a:r>
              <a:rPr lang="en-US" b="1" dirty="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rPr>
              <a:t> Covered by the Act: </a:t>
            </a:r>
          </a:p>
          <a:p>
            <a:pPr marL="0" indent="0">
              <a:buNone/>
            </a:pPr>
            <a:endParaRPr lang="en-US" sz="800" dirty="0"/>
          </a:p>
          <a:p>
            <a:pPr lvl="0"/>
            <a:r>
              <a:rPr lang="en-US" sz="2200" dirty="0"/>
              <a:t>Plans that pay or provide hospital and medical expense benefits for covered services and are </a:t>
            </a:r>
            <a:r>
              <a:rPr lang="en-US" sz="2200" u="sng" dirty="0"/>
              <a:t>issued in the state of New Jersey</a:t>
            </a:r>
            <a:r>
              <a:rPr lang="en-US" sz="2200" dirty="0"/>
              <a:t>.</a:t>
            </a:r>
          </a:p>
          <a:p>
            <a:pPr marL="0" lvl="0" indent="0">
              <a:buNone/>
            </a:pPr>
            <a:endParaRPr lang="en-US" sz="1200" dirty="0"/>
          </a:p>
          <a:p>
            <a:pPr marL="0" lvl="0" indent="0">
              <a:lnSpc>
                <a:spcPct val="150000"/>
              </a:lnSpc>
              <a:buNone/>
            </a:pPr>
            <a:r>
              <a:rPr lang="en-US" sz="2200" dirty="0"/>
              <a:t>The Following Plans are </a:t>
            </a:r>
            <a:r>
              <a:rPr lang="en-US" sz="2200" b="1" i="1" u="sng" dirty="0"/>
              <a:t>NOT</a:t>
            </a:r>
            <a:r>
              <a:rPr lang="en-US" sz="2200" dirty="0"/>
              <a:t> Covered by the Act:</a:t>
            </a:r>
          </a:p>
          <a:p>
            <a:pPr marL="0" lvl="0" indent="0">
              <a:lnSpc>
                <a:spcPct val="150000"/>
              </a:lnSpc>
              <a:buNone/>
            </a:pPr>
            <a:endParaRPr lang="en-US" dirty="0"/>
          </a:p>
        </p:txBody>
      </p:sp>
      <p:sp>
        <p:nvSpPr>
          <p:cNvPr id="4" name="Content Placeholder 2">
            <a:extLst>
              <a:ext uri="{FF2B5EF4-FFF2-40B4-BE49-F238E27FC236}">
                <a16:creationId xmlns:a16="http://schemas.microsoft.com/office/drawing/2014/main" id="{DD46BB12-6FED-4BE4-9F68-C58FA5A0C7B6}"/>
              </a:ext>
            </a:extLst>
          </p:cNvPr>
          <p:cNvSpPr txBox="1">
            <a:spLocks/>
          </p:cNvSpPr>
          <p:nvPr/>
        </p:nvSpPr>
        <p:spPr>
          <a:xfrm>
            <a:off x="494476" y="2895600"/>
            <a:ext cx="4077524" cy="2851363"/>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lvl="0"/>
            <a:r>
              <a:rPr lang="en-US" sz="2200" dirty="0"/>
              <a:t>Medicaid </a:t>
            </a:r>
            <a:r>
              <a:rPr lang="en-US" sz="2200" dirty="0">
                <a:solidFill>
                  <a:srgbClr val="FF0000"/>
                </a:solidFill>
              </a:rPr>
              <a:t>[&amp; Managed Medicaid Plans]</a:t>
            </a:r>
          </a:p>
          <a:p>
            <a:pPr lvl="0"/>
            <a:r>
              <a:rPr lang="en-US" sz="2200" dirty="0"/>
              <a:t>Medicare</a:t>
            </a:r>
          </a:p>
          <a:p>
            <a:pPr lvl="0"/>
            <a:r>
              <a:rPr lang="en-US" sz="2200" dirty="0"/>
              <a:t>Medicare Advantage</a:t>
            </a:r>
          </a:p>
          <a:p>
            <a:pPr lvl="0"/>
            <a:r>
              <a:rPr lang="en-US" sz="2200" dirty="0"/>
              <a:t>Accident Only Plans</a:t>
            </a:r>
          </a:p>
          <a:p>
            <a:pPr lvl="0"/>
            <a:r>
              <a:rPr lang="en-US" sz="2200" dirty="0"/>
              <a:t>Disability Plans</a:t>
            </a:r>
          </a:p>
          <a:p>
            <a:pPr lvl="0"/>
            <a:r>
              <a:rPr lang="en-US" sz="2200" dirty="0"/>
              <a:t>Long-Term Care Plans</a:t>
            </a:r>
          </a:p>
        </p:txBody>
      </p:sp>
      <p:sp>
        <p:nvSpPr>
          <p:cNvPr id="5" name="Content Placeholder 2">
            <a:extLst>
              <a:ext uri="{FF2B5EF4-FFF2-40B4-BE49-F238E27FC236}">
                <a16:creationId xmlns:a16="http://schemas.microsoft.com/office/drawing/2014/main" id="{0A60AB18-68D0-44F2-9155-E0A9570AAEA3}"/>
              </a:ext>
            </a:extLst>
          </p:cNvPr>
          <p:cNvSpPr txBox="1">
            <a:spLocks/>
          </p:cNvSpPr>
          <p:nvPr/>
        </p:nvSpPr>
        <p:spPr>
          <a:xfrm>
            <a:off x="4572000" y="2895600"/>
            <a:ext cx="3916680" cy="2851363"/>
          </a:xfrm>
          <a:prstGeom prst="rect">
            <a:avLst/>
          </a:prstGeom>
        </p:spPr>
        <p:txBody>
          <a:bodyPr vert="horz" lIns="182880" tIns="91440">
            <a:normAutofit fontScale="85000" lnSpcReduction="10000"/>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lvl="0"/>
            <a:r>
              <a:rPr lang="en-US" sz="2600" dirty="0"/>
              <a:t>Tricare</a:t>
            </a:r>
          </a:p>
          <a:p>
            <a:pPr lvl="0"/>
            <a:r>
              <a:rPr lang="en-US" sz="2600" dirty="0"/>
              <a:t>Workers’ Compensation</a:t>
            </a:r>
          </a:p>
          <a:p>
            <a:pPr lvl="0"/>
            <a:r>
              <a:rPr lang="en-US" sz="2600" dirty="0"/>
              <a:t>Auto Medical Insurance</a:t>
            </a:r>
          </a:p>
          <a:p>
            <a:pPr lvl="0"/>
            <a:r>
              <a:rPr lang="en-US" sz="2600" dirty="0"/>
              <a:t>PIP</a:t>
            </a:r>
          </a:p>
          <a:p>
            <a:pPr lvl="0"/>
            <a:r>
              <a:rPr lang="en-US" sz="2600" dirty="0"/>
              <a:t>Dental Insurance</a:t>
            </a:r>
          </a:p>
          <a:p>
            <a:r>
              <a:rPr lang="en-US" sz="2600" dirty="0"/>
              <a:t>Hospital Confinement Indemnity</a:t>
            </a:r>
          </a:p>
        </p:txBody>
      </p:sp>
      <p:sp>
        <p:nvSpPr>
          <p:cNvPr id="2" name="Slide Number Placeholder 1">
            <a:extLst>
              <a:ext uri="{FF2B5EF4-FFF2-40B4-BE49-F238E27FC236}">
                <a16:creationId xmlns:a16="http://schemas.microsoft.com/office/drawing/2014/main" id="{BCE9C164-D714-4971-ADCA-C0B2E49F5D67}"/>
              </a:ext>
            </a:extLst>
          </p:cNvPr>
          <p:cNvSpPr>
            <a:spLocks noGrp="1"/>
          </p:cNvSpPr>
          <p:nvPr>
            <p:ph type="sldNum" sz="quarter" idx="12"/>
          </p:nvPr>
        </p:nvSpPr>
        <p:spPr/>
        <p:txBody>
          <a:bodyPr/>
          <a:lstStyle/>
          <a:p>
            <a:fld id="{26A8F0DC-43C4-47F2-8DCA-8EC803D0C756}" type="slidenum">
              <a:rPr lang="en-US" smtClean="0"/>
              <a:t>9</a:t>
            </a:fld>
            <a:endParaRPr lang="en-US" dirty="0"/>
          </a:p>
        </p:txBody>
      </p:sp>
    </p:spTree>
    <p:extLst>
      <p:ext uri="{BB962C8B-B14F-4D97-AF65-F5344CB8AC3E}">
        <p14:creationId xmlns:p14="http://schemas.microsoft.com/office/powerpoint/2010/main" val="9682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12223</TotalTime>
  <Words>6955</Words>
  <Application>Microsoft Office PowerPoint</Application>
  <PresentationFormat>On-screen Show (4:3)</PresentationFormat>
  <Paragraphs>603</Paragraphs>
  <Slides>39</Slides>
  <Notes>39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Verdana</vt:lpstr>
      <vt:lpstr>Wingdings 2</vt:lpstr>
      <vt:lpstr>Aspect</vt:lpstr>
      <vt:lpstr>Implementation of New Jersey’s  Out-of-Network Consumer Protection, Transparency, Cost Containment and Accountability Act</vt:lpstr>
      <vt:lpstr>PowerPoint Presentation</vt:lpstr>
      <vt:lpstr>PowerPoint Presentation</vt:lpstr>
      <vt:lpstr>PowerPoint Presentation</vt:lpstr>
      <vt:lpstr>PowerPoint Presentation</vt:lpstr>
      <vt:lpstr>PowerPoint Presentation</vt:lpstr>
      <vt:lpstr>PowerPoint Presentation</vt:lpstr>
      <vt:lpstr>Self-Funded Payers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Prohibition on Waiver of Cost-Sharing</vt:lpstr>
      <vt:lpstr>Penalties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“Excessive” and What is “Reasonable”</vt:lpstr>
      <vt:lpstr>Affordable Care Act</vt:lpstr>
      <vt:lpstr>What Do Carriers Consider to be Reasonable? </vt:lpstr>
      <vt:lpstr>United States Senate Bill</vt:lpstr>
      <vt:lpstr>Case Law</vt:lpstr>
      <vt:lpstr>Case Law</vt:lpstr>
      <vt:lpstr>Recommendations / Next Steps:</vt:lpstr>
      <vt:lpstr>Recommendations / Next Steps:</vt:lpstr>
      <vt:lpstr>Recommendations / Next Steps:</vt:lpstr>
      <vt:lpstr>Impact on the Business Office</vt:lpstr>
      <vt:lpstr>Scott Ismach Managing Attorney Specialized Healthcare Partners (561) 404-7315 Scott.Ismach@SpecializedHP.com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Summary</dc:title>
  <dc:creator>plutz</dc:creator>
  <cp:lastModifiedBy>Sarah Miller</cp:lastModifiedBy>
  <cp:revision>477</cp:revision>
  <cp:lastPrinted>2018-09-28T15:00:51Z</cp:lastPrinted>
  <dcterms:created xsi:type="dcterms:W3CDTF">2012-03-22T18:23:51Z</dcterms:created>
  <dcterms:modified xsi:type="dcterms:W3CDTF">2022-07-18T18:45:04Z</dcterms:modified>
</cp:coreProperties>
</file>