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4"/>
  </p:sldMasterIdLst>
  <p:notesMasterIdLst>
    <p:notesMasterId r:id="rId57"/>
  </p:notesMasterIdLst>
  <p:handoutMasterIdLst>
    <p:handoutMasterId r:id="rId58"/>
  </p:handoutMasterIdLst>
  <p:sldIdLst>
    <p:sldId id="324" r:id="rId5"/>
    <p:sldId id="760" r:id="rId6"/>
    <p:sldId id="975" r:id="rId7"/>
    <p:sldId id="780" r:id="rId8"/>
    <p:sldId id="915" r:id="rId9"/>
    <p:sldId id="328" r:id="rId10"/>
    <p:sldId id="1042" r:id="rId11"/>
    <p:sldId id="1043" r:id="rId12"/>
    <p:sldId id="1025" r:id="rId13"/>
    <p:sldId id="1028" r:id="rId14"/>
    <p:sldId id="1026" r:id="rId15"/>
    <p:sldId id="1031" r:id="rId16"/>
    <p:sldId id="1040" r:id="rId17"/>
    <p:sldId id="1035" r:id="rId18"/>
    <p:sldId id="1034" r:id="rId19"/>
    <p:sldId id="1027" r:id="rId20"/>
    <p:sldId id="1029" r:id="rId21"/>
    <p:sldId id="1036" r:id="rId22"/>
    <p:sldId id="1009" r:id="rId23"/>
    <p:sldId id="1010" r:id="rId24"/>
    <p:sldId id="1011" r:id="rId25"/>
    <p:sldId id="1045" r:id="rId26"/>
    <p:sldId id="1007" r:id="rId27"/>
    <p:sldId id="1008" r:id="rId28"/>
    <p:sldId id="1046" r:id="rId29"/>
    <p:sldId id="928" r:id="rId30"/>
    <p:sldId id="1000" r:id="rId31"/>
    <p:sldId id="1005" r:id="rId32"/>
    <p:sldId id="1033" r:id="rId33"/>
    <p:sldId id="1001" r:id="rId34"/>
    <p:sldId id="1002" r:id="rId35"/>
    <p:sldId id="1003" r:id="rId36"/>
    <p:sldId id="1032" r:id="rId37"/>
    <p:sldId id="1051" r:id="rId38"/>
    <p:sldId id="1012" r:id="rId39"/>
    <p:sldId id="1041" r:id="rId40"/>
    <p:sldId id="1013" r:id="rId41"/>
    <p:sldId id="1015" r:id="rId42"/>
    <p:sldId id="1016" r:id="rId43"/>
    <p:sldId id="1017" r:id="rId44"/>
    <p:sldId id="1018" r:id="rId45"/>
    <p:sldId id="1019" r:id="rId46"/>
    <p:sldId id="1020" r:id="rId47"/>
    <p:sldId id="1021" r:id="rId48"/>
    <p:sldId id="1022" r:id="rId49"/>
    <p:sldId id="1023" r:id="rId50"/>
    <p:sldId id="1024" r:id="rId51"/>
    <p:sldId id="1048" r:id="rId52"/>
    <p:sldId id="1047" r:id="rId53"/>
    <p:sldId id="1050" r:id="rId54"/>
    <p:sldId id="1049" r:id="rId55"/>
    <p:sldId id="999" r:id="rId5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mma, Janice" initials="MJ"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63624" autoAdjust="0"/>
  </p:normalViewPr>
  <p:slideViewPr>
    <p:cSldViewPr>
      <p:cViewPr varScale="1">
        <p:scale>
          <a:sx n="54" d="100"/>
          <a:sy n="54" d="100"/>
        </p:scale>
        <p:origin x="2122" y="62"/>
      </p:cViewPr>
      <p:guideLst>
        <p:guide orient="horz" pos="2160"/>
        <p:guide pos="2880"/>
      </p:guideLst>
    </p:cSldViewPr>
  </p:slideViewPr>
  <p:outlineViewPr>
    <p:cViewPr>
      <p:scale>
        <a:sx n="33" d="100"/>
        <a:sy n="33" d="100"/>
      </p:scale>
      <p:origin x="0" y="85368"/>
    </p:cViewPr>
  </p:outlineViewPr>
  <p:notesTextViewPr>
    <p:cViewPr>
      <p:scale>
        <a:sx n="1" d="1"/>
        <a:sy n="1" d="1"/>
      </p:scale>
      <p:origin x="0" y="0"/>
    </p:cViewPr>
  </p:notesTextViewPr>
  <p:sorterViewPr>
    <p:cViewPr>
      <p:scale>
        <a:sx n="160" d="100"/>
        <a:sy n="160" d="100"/>
      </p:scale>
      <p:origin x="0" y="17550"/>
    </p:cViewPr>
  </p:sorterViewPr>
  <p:notesViewPr>
    <p:cSldViewPr>
      <p:cViewPr varScale="1">
        <p:scale>
          <a:sx n="61" d="100"/>
          <a:sy n="61" d="100"/>
        </p:scale>
        <p:origin x="-1728" y="-91"/>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3979" cy="465773"/>
          </a:xfrm>
          <a:prstGeom prst="rect">
            <a:avLst/>
          </a:prstGeom>
        </p:spPr>
        <p:txBody>
          <a:bodyPr vert="horz" lIns="91562" tIns="45782" rIns="91562" bIns="45782" rtlCol="0"/>
          <a:lstStyle>
            <a:lvl1pPr algn="l">
              <a:defRPr sz="1200"/>
            </a:lvl1pPr>
          </a:lstStyle>
          <a:p>
            <a:endParaRPr lang="en-US" dirty="0"/>
          </a:p>
        </p:txBody>
      </p:sp>
      <p:sp>
        <p:nvSpPr>
          <p:cNvPr id="3" name="Date Placeholder 2"/>
          <p:cNvSpPr>
            <a:spLocks noGrp="1"/>
          </p:cNvSpPr>
          <p:nvPr>
            <p:ph type="dt" sz="quarter" idx="1"/>
          </p:nvPr>
        </p:nvSpPr>
        <p:spPr>
          <a:xfrm>
            <a:off x="3977533" y="0"/>
            <a:ext cx="3043979" cy="692150"/>
          </a:xfrm>
          <a:prstGeom prst="rect">
            <a:avLst/>
          </a:prstGeom>
        </p:spPr>
        <p:txBody>
          <a:bodyPr vert="horz" lIns="91562" tIns="45782" rIns="91562" bIns="45782" rtlCol="0"/>
          <a:lstStyle>
            <a:lvl1pPr algn="r">
              <a:defRPr sz="1200"/>
            </a:lvl1pPr>
          </a:lstStyle>
          <a:p>
            <a:r>
              <a:rPr lang="en-US" dirty="0"/>
              <a:t>NJ AAHAM</a:t>
            </a:r>
          </a:p>
          <a:p>
            <a:r>
              <a:rPr lang="en-US" dirty="0"/>
              <a:t>03/21/2018</a:t>
            </a:r>
          </a:p>
        </p:txBody>
      </p:sp>
      <p:sp>
        <p:nvSpPr>
          <p:cNvPr id="4" name="Footer Placeholder 3"/>
          <p:cNvSpPr>
            <a:spLocks noGrp="1"/>
          </p:cNvSpPr>
          <p:nvPr>
            <p:ph type="ftr" sz="quarter" idx="2"/>
          </p:nvPr>
        </p:nvSpPr>
        <p:spPr>
          <a:xfrm>
            <a:off x="3" y="8841740"/>
            <a:ext cx="3043979" cy="465773"/>
          </a:xfrm>
          <a:prstGeom prst="rect">
            <a:avLst/>
          </a:prstGeom>
        </p:spPr>
        <p:txBody>
          <a:bodyPr vert="horz" lIns="91562" tIns="45782" rIns="91562" bIns="457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3" y="8841740"/>
            <a:ext cx="3043979" cy="465773"/>
          </a:xfrm>
          <a:prstGeom prst="rect">
            <a:avLst/>
          </a:prstGeom>
        </p:spPr>
        <p:txBody>
          <a:bodyPr vert="horz" lIns="91562" tIns="45782" rIns="91562" bIns="45782" rtlCol="0" anchor="b"/>
          <a:lstStyle>
            <a:lvl1pPr algn="r">
              <a:defRPr sz="1200"/>
            </a:lvl1pPr>
          </a:lstStyle>
          <a:p>
            <a:fld id="{CF2CB410-5B0C-42EC-9B80-AB8C89701E84}" type="slidenum">
              <a:rPr lang="en-US" smtClean="0"/>
              <a:t>‹#›</a:t>
            </a:fld>
            <a:endParaRPr lang="en-US" dirty="0"/>
          </a:p>
        </p:txBody>
      </p:sp>
    </p:spTree>
    <p:extLst>
      <p:ext uri="{BB962C8B-B14F-4D97-AF65-F5344CB8AC3E}">
        <p14:creationId xmlns:p14="http://schemas.microsoft.com/office/powerpoint/2010/main" val="53983501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03" tIns="46652" rIns="93303" bIns="46652" rtlCol="0"/>
          <a:lstStyle>
            <a:lvl1pPr algn="l">
              <a:defRPr sz="1200"/>
            </a:lvl1pPr>
          </a:lstStyle>
          <a:p>
            <a:endParaRPr lang="en-US" dirty="0"/>
          </a:p>
        </p:txBody>
      </p:sp>
      <p:sp>
        <p:nvSpPr>
          <p:cNvPr id="3" name="Date Placeholder 2"/>
          <p:cNvSpPr>
            <a:spLocks noGrp="1"/>
          </p:cNvSpPr>
          <p:nvPr>
            <p:ph type="dt" idx="1"/>
          </p:nvPr>
        </p:nvSpPr>
        <p:spPr>
          <a:xfrm>
            <a:off x="3978134" y="1"/>
            <a:ext cx="3043343" cy="465455"/>
          </a:xfrm>
          <a:prstGeom prst="rect">
            <a:avLst/>
          </a:prstGeom>
        </p:spPr>
        <p:txBody>
          <a:bodyPr vert="horz" lIns="93303" tIns="46652" rIns="93303" bIns="46652" rtlCol="0"/>
          <a:lstStyle>
            <a:lvl1pPr algn="r">
              <a:defRPr sz="1200"/>
            </a:lvl1pPr>
          </a:lstStyle>
          <a:p>
            <a:fld id="{6287F3F4-7ADC-4E64-8196-222D4F1C08A9}" type="datetimeFigureOut">
              <a:rPr lang="en-US" smtClean="0"/>
              <a:t>7/18/2022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3" tIns="46652" rIns="93303" bIns="46652"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303" tIns="46652" rIns="93303" bIns="466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2"/>
            <a:ext cx="3043343" cy="465455"/>
          </a:xfrm>
          <a:prstGeom prst="rect">
            <a:avLst/>
          </a:prstGeom>
        </p:spPr>
        <p:txBody>
          <a:bodyPr vert="horz" lIns="93303" tIns="46652" rIns="93303" bIns="466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2"/>
            <a:ext cx="3043343" cy="465455"/>
          </a:xfrm>
          <a:prstGeom prst="rect">
            <a:avLst/>
          </a:prstGeom>
        </p:spPr>
        <p:txBody>
          <a:bodyPr vert="horz" lIns="93303" tIns="46652" rIns="93303" bIns="46652" rtlCol="0" anchor="b"/>
          <a:lstStyle>
            <a:lvl1pPr algn="r">
              <a:defRPr sz="1200"/>
            </a:lvl1pPr>
          </a:lstStyle>
          <a:p>
            <a:fld id="{93CA301E-99C0-4B58-9BB9-532FBDBA646B}" type="slidenum">
              <a:rPr lang="en-US" smtClean="0"/>
              <a:t>‹#›</a:t>
            </a:fld>
            <a:endParaRPr lang="en-US" dirty="0"/>
          </a:p>
        </p:txBody>
      </p:sp>
    </p:spTree>
    <p:extLst>
      <p:ext uri="{BB962C8B-B14F-4D97-AF65-F5344CB8AC3E}">
        <p14:creationId xmlns:p14="http://schemas.microsoft.com/office/powerpoint/2010/main" val="334549728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02947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815948-4E6E-491D-83E6-8A1BF0DB7F2F}" type="slidenum">
              <a:rPr lang="en-US" smtClean="0">
                <a:solidFill>
                  <a:prstClr val="black"/>
                </a:solidFill>
              </a:rPr>
              <a:pPr fontAlgn="base">
                <a:spcBef>
                  <a:spcPct val="0"/>
                </a:spcBef>
                <a:spcAft>
                  <a:spcPct val="0"/>
                </a:spcAft>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815948-4E6E-491D-83E6-8A1BF0DB7F2F}" type="slidenum">
              <a:rPr lang="en-US" smtClean="0"/>
              <a:pPr fontAlgn="base">
                <a:spcBef>
                  <a:spcPct val="0"/>
                </a:spcBef>
                <a:spcAft>
                  <a:spcPct val="0"/>
                </a:spcAft>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859335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5BBEA-68A1-4E98-8305-9E29E6058A8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22013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38208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02947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02947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6FADF-3A1F-4327-A3CA-471B6181750D}" type="slidenum">
              <a:rPr lang="en-US" smtClean="0"/>
              <a:t>18</a:t>
            </a:fld>
            <a:endParaRPr lang="en-US" dirty="0"/>
          </a:p>
        </p:txBody>
      </p:sp>
    </p:spTree>
    <p:extLst>
      <p:ext uri="{BB962C8B-B14F-4D97-AF65-F5344CB8AC3E}">
        <p14:creationId xmlns:p14="http://schemas.microsoft.com/office/powerpoint/2010/main" val="2718854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15520">
              <a:defRPr/>
            </a:pPr>
            <a:endParaRPr 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14" eaLnBrk="0" hangingPunct="0">
              <a:spcBef>
                <a:spcPct val="30000"/>
              </a:spcBef>
              <a:defRPr sz="1200">
                <a:solidFill>
                  <a:schemeClr val="tx1"/>
                </a:solidFill>
                <a:latin typeface="Arial" pitchFamily="34" charset="0"/>
              </a:defRPr>
            </a:lvl1pPr>
            <a:lvl2pPr marL="740680" indent="-282920" defTabSz="931414" eaLnBrk="0" hangingPunct="0">
              <a:spcBef>
                <a:spcPct val="30000"/>
              </a:spcBef>
              <a:defRPr sz="1200">
                <a:solidFill>
                  <a:schemeClr val="tx1"/>
                </a:solidFill>
                <a:latin typeface="Arial" pitchFamily="34" charset="0"/>
              </a:defRPr>
            </a:lvl2pPr>
            <a:lvl3pPr marL="1139630" indent="-225701" defTabSz="931414" eaLnBrk="0" hangingPunct="0">
              <a:spcBef>
                <a:spcPct val="30000"/>
              </a:spcBef>
              <a:defRPr sz="1200">
                <a:solidFill>
                  <a:schemeClr val="tx1"/>
                </a:solidFill>
                <a:latin typeface="Arial" pitchFamily="34" charset="0"/>
              </a:defRPr>
            </a:lvl3pPr>
            <a:lvl4pPr marL="1597391" indent="-225701" defTabSz="931414" eaLnBrk="0" hangingPunct="0">
              <a:spcBef>
                <a:spcPct val="30000"/>
              </a:spcBef>
              <a:defRPr sz="1200">
                <a:solidFill>
                  <a:schemeClr val="tx1"/>
                </a:solidFill>
                <a:latin typeface="Arial" pitchFamily="34" charset="0"/>
              </a:defRPr>
            </a:lvl4pPr>
            <a:lvl5pPr marL="2053561" indent="-225701" defTabSz="931414" eaLnBrk="0" hangingPunct="0">
              <a:spcBef>
                <a:spcPct val="30000"/>
              </a:spcBef>
              <a:defRPr sz="1200">
                <a:solidFill>
                  <a:schemeClr val="tx1"/>
                </a:solidFill>
                <a:latin typeface="Arial" pitchFamily="34" charset="0"/>
              </a:defRPr>
            </a:lvl5pPr>
            <a:lvl6pPr marL="2511320" indent="-225701" defTabSz="931414" eaLnBrk="0" fontAlgn="base" hangingPunct="0">
              <a:spcBef>
                <a:spcPct val="30000"/>
              </a:spcBef>
              <a:spcAft>
                <a:spcPct val="0"/>
              </a:spcAft>
              <a:defRPr sz="1200">
                <a:solidFill>
                  <a:schemeClr val="tx1"/>
                </a:solidFill>
                <a:latin typeface="Arial" pitchFamily="34" charset="0"/>
              </a:defRPr>
            </a:lvl6pPr>
            <a:lvl7pPr marL="2969080" indent="-225701" defTabSz="931414" eaLnBrk="0" fontAlgn="base" hangingPunct="0">
              <a:spcBef>
                <a:spcPct val="30000"/>
              </a:spcBef>
              <a:spcAft>
                <a:spcPct val="0"/>
              </a:spcAft>
              <a:defRPr sz="1200">
                <a:solidFill>
                  <a:schemeClr val="tx1"/>
                </a:solidFill>
                <a:latin typeface="Arial" pitchFamily="34" charset="0"/>
              </a:defRPr>
            </a:lvl7pPr>
            <a:lvl8pPr marL="3426840" indent="-225701" defTabSz="931414" eaLnBrk="0" fontAlgn="base" hangingPunct="0">
              <a:spcBef>
                <a:spcPct val="30000"/>
              </a:spcBef>
              <a:spcAft>
                <a:spcPct val="0"/>
              </a:spcAft>
              <a:defRPr sz="1200">
                <a:solidFill>
                  <a:schemeClr val="tx1"/>
                </a:solidFill>
                <a:latin typeface="Arial" pitchFamily="34" charset="0"/>
              </a:defRPr>
            </a:lvl8pPr>
            <a:lvl9pPr marL="3884600" indent="-225701" defTabSz="93141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12F37D-5825-48E4-B179-985C8CFD4C27}" type="slidenum">
              <a:rPr lang="en-US" altLang="en-US" smtClean="0">
                <a:solidFill>
                  <a:prstClr val="black"/>
                </a:solidFill>
              </a:rPr>
              <a:pPr eaLnBrk="1" hangingPunct="1">
                <a:spcBef>
                  <a:spcPct val="0"/>
                </a:spcBef>
              </a:pPr>
              <a:t>19</a:t>
            </a:fld>
            <a:endParaRPr lang="en-US"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7FB033-EB1B-47D6-AC7E-AF27F2750004}" type="slidenum">
              <a:rPr lang="en-US" smtClean="0"/>
              <a:pPr fontAlgn="base">
                <a:spcBef>
                  <a:spcPct val="0"/>
                </a:spcBef>
                <a:spcAft>
                  <a:spcPct val="0"/>
                </a:spcAft>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803436-E90A-412C-A83B-6205F3A0E09C}" type="slidenum">
              <a:rPr lang="en-US" smtClean="0"/>
              <a:pPr>
                <a:defRPr/>
              </a:pPr>
              <a:t>20</a:t>
            </a:fld>
            <a:endParaRPr lang="en-US" dirty="0"/>
          </a:p>
        </p:txBody>
      </p:sp>
    </p:spTree>
    <p:extLst>
      <p:ext uri="{BB962C8B-B14F-4D97-AF65-F5344CB8AC3E}">
        <p14:creationId xmlns:p14="http://schemas.microsoft.com/office/powerpoint/2010/main" val="3976495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72BF0-20D1-4433-95F6-184B2EBE990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766028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061347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753067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24</a:t>
            </a:fld>
            <a:endParaRPr lang="en-US" dirty="0"/>
          </a:p>
        </p:txBody>
      </p:sp>
    </p:spTree>
    <p:extLst>
      <p:ext uri="{BB962C8B-B14F-4D97-AF65-F5344CB8AC3E}">
        <p14:creationId xmlns:p14="http://schemas.microsoft.com/office/powerpoint/2010/main" val="1420781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21">
              <a:defRPr/>
            </a:pPr>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880734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26</a:t>
            </a:fld>
            <a:endParaRPr lang="en-US" dirty="0"/>
          </a:p>
        </p:txBody>
      </p:sp>
    </p:spTree>
    <p:extLst>
      <p:ext uri="{BB962C8B-B14F-4D97-AF65-F5344CB8AC3E}">
        <p14:creationId xmlns:p14="http://schemas.microsoft.com/office/powerpoint/2010/main" val="2600070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99CDE2-02A7-4559-A5FD-FFB2CBF4AF7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91930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846723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2489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3</a:t>
            </a:fld>
            <a:endParaRPr lang="en-US" dirty="0"/>
          </a:p>
        </p:txBody>
      </p:sp>
    </p:spTree>
    <p:extLst>
      <p:ext uri="{BB962C8B-B14F-4D97-AF65-F5344CB8AC3E}">
        <p14:creationId xmlns:p14="http://schemas.microsoft.com/office/powerpoint/2010/main" val="2193739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 charset="0"/>
              </a:defRPr>
            </a:lvl1pPr>
            <a:lvl2pPr marL="748497" indent="-287641">
              <a:spcBef>
                <a:spcPct val="30000"/>
              </a:spcBef>
              <a:defRPr sz="1200">
                <a:solidFill>
                  <a:schemeClr val="tx1"/>
                </a:solidFill>
                <a:latin typeface="Times" pitchFamily="1" charset="0"/>
              </a:defRPr>
            </a:lvl2pPr>
            <a:lvl3pPr marL="1150557" indent="-228842">
              <a:spcBef>
                <a:spcPct val="30000"/>
              </a:spcBef>
              <a:defRPr sz="1200">
                <a:solidFill>
                  <a:schemeClr val="tx1"/>
                </a:solidFill>
                <a:latin typeface="Times" pitchFamily="1" charset="0"/>
              </a:defRPr>
            </a:lvl3pPr>
            <a:lvl4pPr marL="1611414" indent="-228842">
              <a:spcBef>
                <a:spcPct val="30000"/>
              </a:spcBef>
              <a:defRPr sz="1200">
                <a:solidFill>
                  <a:schemeClr val="tx1"/>
                </a:solidFill>
                <a:latin typeface="Times" pitchFamily="1" charset="0"/>
              </a:defRPr>
            </a:lvl4pPr>
            <a:lvl5pPr marL="2072274" indent="-228842">
              <a:spcBef>
                <a:spcPct val="30000"/>
              </a:spcBef>
              <a:defRPr sz="1200">
                <a:solidFill>
                  <a:schemeClr val="tx1"/>
                </a:solidFill>
                <a:latin typeface="Times" pitchFamily="1" charset="0"/>
              </a:defRPr>
            </a:lvl5pPr>
            <a:lvl6pPr marL="2529952" indent="-228842" eaLnBrk="0" fontAlgn="base" hangingPunct="0">
              <a:spcBef>
                <a:spcPct val="30000"/>
              </a:spcBef>
              <a:spcAft>
                <a:spcPct val="0"/>
              </a:spcAft>
              <a:defRPr sz="1200">
                <a:solidFill>
                  <a:schemeClr val="tx1"/>
                </a:solidFill>
                <a:latin typeface="Times" pitchFamily="1" charset="0"/>
              </a:defRPr>
            </a:lvl6pPr>
            <a:lvl7pPr marL="2987633" indent="-228842" eaLnBrk="0" fontAlgn="base" hangingPunct="0">
              <a:spcBef>
                <a:spcPct val="30000"/>
              </a:spcBef>
              <a:spcAft>
                <a:spcPct val="0"/>
              </a:spcAft>
              <a:defRPr sz="1200">
                <a:solidFill>
                  <a:schemeClr val="tx1"/>
                </a:solidFill>
                <a:latin typeface="Times" pitchFamily="1" charset="0"/>
              </a:defRPr>
            </a:lvl7pPr>
            <a:lvl8pPr marL="3445313" indent="-228842" eaLnBrk="0" fontAlgn="base" hangingPunct="0">
              <a:spcBef>
                <a:spcPct val="30000"/>
              </a:spcBef>
              <a:spcAft>
                <a:spcPct val="0"/>
              </a:spcAft>
              <a:defRPr sz="1200">
                <a:solidFill>
                  <a:schemeClr val="tx1"/>
                </a:solidFill>
                <a:latin typeface="Times" pitchFamily="1" charset="0"/>
              </a:defRPr>
            </a:lvl8pPr>
            <a:lvl9pPr marL="3902991" indent="-228842" eaLnBrk="0" fontAlgn="base" hangingPunct="0">
              <a:spcBef>
                <a:spcPct val="30000"/>
              </a:spcBef>
              <a:spcAft>
                <a:spcPct val="0"/>
              </a:spcAft>
              <a:defRPr sz="1200">
                <a:solidFill>
                  <a:schemeClr val="tx1"/>
                </a:solidFill>
                <a:latin typeface="Times" pitchFamily="1" charset="0"/>
              </a:defRPr>
            </a:lvl9pPr>
          </a:lstStyle>
          <a:p>
            <a:pPr>
              <a:spcBef>
                <a:spcPct val="0"/>
              </a:spcBef>
            </a:pPr>
            <a:fld id="{47E78FF5-0273-4DA4-BBE9-55723B911212}" type="slidenum">
              <a:rPr lang="en-US" altLang="en-US" smtClean="0">
                <a:solidFill>
                  <a:srgbClr val="000000"/>
                </a:solidFill>
              </a:rPr>
              <a:pPr>
                <a:spcBef>
                  <a:spcPct val="0"/>
                </a:spcBef>
              </a:pPr>
              <a:t>30</a:t>
            </a:fld>
            <a:endParaRPr lang="en-US" altLang="en-US" dirty="0">
              <a:solidFill>
                <a:srgbClr val="000000"/>
              </a:solidFill>
            </a:endParaRPr>
          </a:p>
        </p:txBody>
      </p:sp>
      <p:sp>
        <p:nvSpPr>
          <p:cNvPr id="27651" name="Rectangle 3"/>
          <p:cNvSpPr>
            <a:spLocks noGrp="1" noChangeArrowheads="1"/>
          </p:cNvSpPr>
          <p:nvPr>
            <p:ph type="body" idx="1"/>
          </p:nvPr>
        </p:nvSpPr>
        <p:spPr>
          <a:xfrm>
            <a:off x="158752" y="3586294"/>
            <a:ext cx="6553201" cy="50599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2150" indent="-222150"/>
            <a:endParaRPr lang="en-US" altLang="en-US" dirty="0"/>
          </a:p>
        </p:txBody>
      </p:sp>
      <p:sp>
        <p:nvSpPr>
          <p:cNvPr id="27652" name="Slide Image Placeholder 7"/>
          <p:cNvSpPr>
            <a:spLocks noGrp="1" noRot="1" noChangeAspect="1" noTextEdit="1"/>
          </p:cNvSpPr>
          <p:nvPr>
            <p:ph type="sldImg"/>
          </p:nvPr>
        </p:nvSpPr>
        <p:spPr>
          <a:xfrm>
            <a:off x="1825625" y="688975"/>
            <a:ext cx="3362325" cy="2522538"/>
          </a:xfr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9E071-10F0-49F1-870C-59B937CC5C3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85352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9E071-10F0-49F1-870C-59B937CC5C37}"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085352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12803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34</a:t>
            </a:fld>
            <a:endParaRPr lang="en-US" dirty="0"/>
          </a:p>
        </p:txBody>
      </p:sp>
    </p:spTree>
    <p:extLst>
      <p:ext uri="{BB962C8B-B14F-4D97-AF65-F5344CB8AC3E}">
        <p14:creationId xmlns:p14="http://schemas.microsoft.com/office/powerpoint/2010/main" val="1368909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616527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3BD5C-31F9-4AAF-BBAA-B44DC17AFC65}" type="slidenum">
              <a:rPr lang="en-US" smtClean="0"/>
              <a:t>36</a:t>
            </a:fld>
            <a:endParaRPr lang="en-US" dirty="0"/>
          </a:p>
        </p:txBody>
      </p:sp>
    </p:spTree>
    <p:extLst>
      <p:ext uri="{BB962C8B-B14F-4D97-AF65-F5344CB8AC3E}">
        <p14:creationId xmlns:p14="http://schemas.microsoft.com/office/powerpoint/2010/main" val="642963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549">
              <a:defRPr/>
            </a:pPr>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37</a:t>
            </a:fld>
            <a:endParaRPr lang="en-US" dirty="0"/>
          </a:p>
        </p:txBody>
      </p:sp>
    </p:spTree>
    <p:extLst>
      <p:ext uri="{BB962C8B-B14F-4D97-AF65-F5344CB8AC3E}">
        <p14:creationId xmlns:p14="http://schemas.microsoft.com/office/powerpoint/2010/main" val="872088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38</a:t>
            </a:fld>
            <a:endParaRPr lang="en-US" dirty="0"/>
          </a:p>
        </p:txBody>
      </p:sp>
    </p:spTree>
    <p:extLst>
      <p:ext uri="{BB962C8B-B14F-4D97-AF65-F5344CB8AC3E}">
        <p14:creationId xmlns:p14="http://schemas.microsoft.com/office/powerpoint/2010/main" val="1457448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39</a:t>
            </a:fld>
            <a:endParaRPr lang="en-US" dirty="0"/>
          </a:p>
        </p:txBody>
      </p:sp>
    </p:spTree>
    <p:extLst>
      <p:ext uri="{BB962C8B-B14F-4D97-AF65-F5344CB8AC3E}">
        <p14:creationId xmlns:p14="http://schemas.microsoft.com/office/powerpoint/2010/main" val="66642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53685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40</a:t>
            </a:fld>
            <a:endParaRPr lang="en-US" dirty="0"/>
          </a:p>
        </p:txBody>
      </p:sp>
    </p:spTree>
    <p:extLst>
      <p:ext uri="{BB962C8B-B14F-4D97-AF65-F5344CB8AC3E}">
        <p14:creationId xmlns:p14="http://schemas.microsoft.com/office/powerpoint/2010/main" val="140674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41</a:t>
            </a:fld>
            <a:endParaRPr lang="en-US" dirty="0"/>
          </a:p>
        </p:txBody>
      </p:sp>
    </p:spTree>
    <p:extLst>
      <p:ext uri="{BB962C8B-B14F-4D97-AF65-F5344CB8AC3E}">
        <p14:creationId xmlns:p14="http://schemas.microsoft.com/office/powerpoint/2010/main" val="29775858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42</a:t>
            </a:fld>
            <a:endParaRPr lang="en-US" dirty="0"/>
          </a:p>
        </p:txBody>
      </p:sp>
    </p:spTree>
    <p:extLst>
      <p:ext uri="{BB962C8B-B14F-4D97-AF65-F5344CB8AC3E}">
        <p14:creationId xmlns:p14="http://schemas.microsoft.com/office/powerpoint/2010/main" val="2107687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43</a:t>
            </a:fld>
            <a:endParaRPr lang="en-US" dirty="0"/>
          </a:p>
        </p:txBody>
      </p:sp>
    </p:spTree>
    <p:extLst>
      <p:ext uri="{BB962C8B-B14F-4D97-AF65-F5344CB8AC3E}">
        <p14:creationId xmlns:p14="http://schemas.microsoft.com/office/powerpoint/2010/main" val="2772168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44</a:t>
            </a:fld>
            <a:endParaRPr lang="en-US" dirty="0"/>
          </a:p>
        </p:txBody>
      </p:sp>
    </p:spTree>
    <p:extLst>
      <p:ext uri="{BB962C8B-B14F-4D97-AF65-F5344CB8AC3E}">
        <p14:creationId xmlns:p14="http://schemas.microsoft.com/office/powerpoint/2010/main" val="1894330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45</a:t>
            </a:fld>
            <a:endParaRPr lang="en-US" dirty="0"/>
          </a:p>
        </p:txBody>
      </p:sp>
    </p:spTree>
    <p:extLst>
      <p:ext uri="{BB962C8B-B14F-4D97-AF65-F5344CB8AC3E}">
        <p14:creationId xmlns:p14="http://schemas.microsoft.com/office/powerpoint/2010/main" val="4980663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46</a:t>
            </a:fld>
            <a:endParaRPr lang="en-US" dirty="0"/>
          </a:p>
        </p:txBody>
      </p:sp>
    </p:spTree>
    <p:extLst>
      <p:ext uri="{BB962C8B-B14F-4D97-AF65-F5344CB8AC3E}">
        <p14:creationId xmlns:p14="http://schemas.microsoft.com/office/powerpoint/2010/main" val="802898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47</a:t>
            </a:fld>
            <a:endParaRPr lang="en-US" dirty="0"/>
          </a:p>
        </p:txBody>
      </p:sp>
    </p:spTree>
    <p:extLst>
      <p:ext uri="{BB962C8B-B14F-4D97-AF65-F5344CB8AC3E}">
        <p14:creationId xmlns:p14="http://schemas.microsoft.com/office/powerpoint/2010/main" val="802898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48</a:t>
            </a:fld>
            <a:endParaRPr lang="en-US" dirty="0"/>
          </a:p>
        </p:txBody>
      </p:sp>
    </p:spTree>
    <p:extLst>
      <p:ext uri="{BB962C8B-B14F-4D97-AF65-F5344CB8AC3E}">
        <p14:creationId xmlns:p14="http://schemas.microsoft.com/office/powerpoint/2010/main" val="1424979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70648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Footer Placeholder 1"/>
          <p:cNvSpPr>
            <a:spLocks noGrp="1"/>
          </p:cNvSpPr>
          <p:nvPr>
            <p:ph type="ftr" sz="quarter" idx="10"/>
          </p:nvPr>
        </p:nvSpPr>
        <p:spPr/>
        <p:txBody>
          <a:bodyPr/>
          <a:lstStyle/>
          <a:p>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001ECC-FC1D-4168-B9BC-7ECDE2D6EB58}"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42675739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1966717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02D78-95D5-4B35-AFBA-7A12F98FCA43}" type="slidenum">
              <a:rPr lang="en-US" smtClean="0">
                <a:solidFill>
                  <a:prstClr val="black"/>
                </a:solidFill>
              </a:rPr>
              <a:pPr/>
              <a:t>52</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t>2/14/2018</a:t>
            </a:r>
          </a:p>
        </p:txBody>
      </p:sp>
    </p:spTree>
    <p:extLst>
      <p:ext uri="{BB962C8B-B14F-4D97-AF65-F5344CB8AC3E}">
        <p14:creationId xmlns:p14="http://schemas.microsoft.com/office/powerpoint/2010/main" val="152753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58770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61971-8FE6-4320-8DAF-1166C19B2023}" type="slidenum">
              <a:rPr lang="en-US" smtClean="0"/>
              <a:t>7</a:t>
            </a:fld>
            <a:endParaRPr lang="en-US" dirty="0"/>
          </a:p>
        </p:txBody>
      </p:sp>
    </p:spTree>
    <p:extLst>
      <p:ext uri="{BB962C8B-B14F-4D97-AF65-F5344CB8AC3E}">
        <p14:creationId xmlns:p14="http://schemas.microsoft.com/office/powerpoint/2010/main" val="361178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t>8</a:t>
            </a:fld>
            <a:endParaRPr lang="en-US" dirty="0"/>
          </a:p>
        </p:txBody>
      </p:sp>
    </p:spTree>
    <p:extLst>
      <p:ext uri="{BB962C8B-B14F-4D97-AF65-F5344CB8AC3E}">
        <p14:creationId xmlns:p14="http://schemas.microsoft.com/office/powerpoint/2010/main" val="375551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A301E-99C0-4B58-9BB9-532FBDBA646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55512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6"/>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7543800" y="5486400"/>
            <a:ext cx="11430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24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42950" indent="-285750">
              <a:buSzPct val="80000"/>
              <a:buFont typeface="Arial" panose="020B0604020202020204" pitchFamily="34" charset="0"/>
              <a:buChar char="•"/>
              <a:defRPr/>
            </a:lvl2pPr>
            <a:lvl3pPr marL="1143000" indent="-228600">
              <a:buFont typeface="Wingdings" pitchFamily="2" charset="2"/>
              <a:buChar char="ü"/>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6077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5791200"/>
            <a:ext cx="2133600" cy="365125"/>
          </a:xfrm>
          <a:prstGeom prst="rect">
            <a:avLst/>
          </a:prstGeom>
        </p:spPr>
        <p:txBody>
          <a:bodyPr/>
          <a:lstStyle>
            <a:lvl1pPr>
              <a:defRPr/>
            </a:lvl1p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5791200"/>
            <a:ext cx="2895600" cy="365125"/>
          </a:xfrm>
          <a:prstGeom prst="rect">
            <a:avLst/>
          </a:prstGeom>
        </p:spPr>
        <p:txBody>
          <a:bodyPr/>
          <a:lstStyle>
            <a:lvl1pPr>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91560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221163"/>
          </a:xfrm>
        </p:spPr>
        <p:txBody>
          <a:bodyPr/>
          <a:lstStyle>
            <a:lvl1pPr>
              <a:defRPr sz="2800"/>
            </a:lvl1pPr>
            <a:lvl2pPr marL="742950" indent="-285750">
              <a:buSzPct val="80000"/>
              <a:buFont typeface="Courier New" pitchFamily="49" charset="0"/>
              <a:buChar char="o"/>
              <a:defRPr sz="24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marL="742950" indent="-285750">
              <a:buSzPct val="80000"/>
              <a:buFont typeface="Courier New" pitchFamily="49" charset="0"/>
              <a:buChar char="o"/>
              <a:defRPr sz="2400"/>
            </a:lvl2pPr>
            <a:lvl3pPr marL="1143000" indent="-228600">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57200" y="5791200"/>
            <a:ext cx="2133600" cy="365125"/>
          </a:xfrm>
          <a:prstGeom prst="rect">
            <a:avLst/>
          </a:prstGeom>
        </p:spPr>
        <p:txBody>
          <a:bodyPr/>
          <a:lstStyle>
            <a:lvl1pPr>
              <a:defRPr/>
            </a:lvl1pPr>
          </a:lstStyle>
          <a:p>
            <a:endParaRPr lang="en-US" dirty="0">
              <a:solidFill>
                <a:prstClr val="black">
                  <a:tint val="75000"/>
                </a:prstClr>
              </a:solidFill>
            </a:endParaRPr>
          </a:p>
        </p:txBody>
      </p:sp>
      <p:sp>
        <p:nvSpPr>
          <p:cNvPr id="6" name="Footer Placeholder 4"/>
          <p:cNvSpPr>
            <a:spLocks noGrp="1"/>
          </p:cNvSpPr>
          <p:nvPr>
            <p:ph type="ftr" sz="quarter" idx="11"/>
          </p:nvPr>
        </p:nvSpPr>
        <p:spPr>
          <a:xfrm>
            <a:off x="3124200" y="5791200"/>
            <a:ext cx="2895600" cy="365125"/>
          </a:xfrm>
          <a:prstGeom prst="rect">
            <a:avLst/>
          </a:prstGeom>
        </p:spPr>
        <p:txBody>
          <a:bodyPr/>
          <a:lstStyle>
            <a:lvl1pPr>
              <a:defRPr/>
            </a:lvl1p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6781800" y="6096000"/>
            <a:ext cx="2133600" cy="365125"/>
          </a:xfrm>
          <a:prstGeom prst="rect">
            <a:avLst/>
          </a:prstGeom>
        </p:spPr>
        <p:txBody>
          <a:bodyPr/>
          <a:lstStyle>
            <a:lvl1pPr>
              <a:defRPr/>
            </a:lvl1pPr>
          </a:lstStyle>
          <a:p>
            <a:fld id="{81A34A8C-2668-4FA3-8678-2726AAFED5F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6887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609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hdr="0" ftr="0" dt="0"/>
  <p:txStyles>
    <p:titleStyle>
      <a:lvl1pPr algn="l" rtl="0" eaLnBrk="1" fontAlgn="base" hangingPunct="1">
        <a:spcBef>
          <a:spcPct val="0"/>
        </a:spcBef>
        <a:spcAft>
          <a:spcPct val="0"/>
        </a:spcAft>
        <a:defRPr sz="3200" kern="1200">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4400">
          <a:solidFill>
            <a:schemeClr val="tx1"/>
          </a:solidFill>
          <a:latin typeface="Times New Roman" pitchFamily="18" charset="0"/>
          <a:cs typeface="Times New Roman" pitchFamily="18" charset="0"/>
        </a:defRPr>
      </a:lvl2pPr>
      <a:lvl3pPr algn="l" rtl="0" eaLnBrk="1" fontAlgn="base" hangingPunct="1">
        <a:spcBef>
          <a:spcPct val="0"/>
        </a:spcBef>
        <a:spcAft>
          <a:spcPct val="0"/>
        </a:spcAft>
        <a:defRPr sz="4400">
          <a:solidFill>
            <a:schemeClr val="tx1"/>
          </a:solidFill>
          <a:latin typeface="Times New Roman" pitchFamily="18" charset="0"/>
          <a:cs typeface="Times New Roman" pitchFamily="18" charset="0"/>
        </a:defRPr>
      </a:lvl3pPr>
      <a:lvl4pPr algn="l" rtl="0" eaLnBrk="1" fontAlgn="base" hangingPunct="1">
        <a:spcBef>
          <a:spcPct val="0"/>
        </a:spcBef>
        <a:spcAft>
          <a:spcPct val="0"/>
        </a:spcAft>
        <a:defRPr sz="4400">
          <a:solidFill>
            <a:schemeClr val="tx1"/>
          </a:solidFill>
          <a:latin typeface="Times New Roman" pitchFamily="18" charset="0"/>
          <a:cs typeface="Times New Roman" pitchFamily="18" charset="0"/>
        </a:defRPr>
      </a:lvl4pPr>
      <a:lvl5pPr algn="l" rtl="0" eaLnBrk="1" fontAlgn="base" hangingPunct="1">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SzPct val="80000"/>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Wingdings" pitchFamily="2" charset="2"/>
        <a:buChar char="ü"/>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anose="05000000000000000000" pitchFamily="2" charset="2"/>
        <a:buChar char="Ø"/>
        <a:defRPr sz="14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Regulations-and-Guidance/Guidance/Transmittals/2018Downloads/R4074CP.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novitas-solutions.com/webcenter/portal/MedicareJL/pagebyid?contentId=00184101" TargetMode="External"/><Relationship Id="rId4" Type="http://schemas.openxmlformats.org/officeDocument/2006/relationships/hyperlink" Target="https://www.cms.gov/Outreach-and-Education/Medicare-Learning-Network-MLN/MLNMattersArticles/downloads/SE18012.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novitas-solutions.com/webcenter/portal/MedicareJL/pagebyid?contentId=0018530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cms.gov/medicare-coverage-database/details/lcd-details.aspx?LCDId=35014" TargetMode="External"/><Relationship Id="rId4" Type="http://schemas.openxmlformats.org/officeDocument/2006/relationships/hyperlink" Target="https://www.cms.gov/Regulations-and-Guidance/Guidance/Manuals/Downloads/clm104c08.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novitas-solutions.com/webcenter/portal/MedicareJL/pagebyid?contentId=0018130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cms.gov/Outreach-and-Education/Medicare-Learning-Network-MLN/MLNMattersArticles/downloads/SE18013.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Medicare/Medicare-Fee-for-Service-Payment/AcuteInpatientPPS/Downloads/FAQs-Req-Hospital-Public-List-Standard-Charge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cms.gov/newsroom/fact-sheets/fiscal-year-fy-2019-medicare-hospital-inpatient-prospective-payment-system-ipps-and-long-term-acute-0" TargetMode="External"/><Relationship Id="rId4" Type="http://schemas.openxmlformats.org/officeDocument/2006/relationships/hyperlink" Target="https://www.cms.gov/newsroom/press-releases/cms-finalizes-changes-empower-patients-and-reduce-administrative-burd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cref.cms.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zczelpLPAWU&amp;feature=youtu.be" TargetMode="External"/><Relationship Id="rId5" Type="http://schemas.openxmlformats.org/officeDocument/2006/relationships/hyperlink" Target="https://www.cms.gov/Outreach-and-Education/Outreach/NPC/Downloads/2018-05-01-MCREF-Presentation.pdf" TargetMode="External"/><Relationship Id="rId4" Type="http://schemas.openxmlformats.org/officeDocument/2006/relationships/hyperlink" Target="https://www.cms.gov/Center/Provider-Type/All-Fee-For-Service-Providers/Downloads/New-Option-for-Cost-Report-Submission.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10433.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ms.gov/Outreach-and-Education/Medicare-Learning-Network-MLN/MLNMattersArticles/Downloads/MM10494.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ovitas-solutions.com/webcenter/content/conn/UCM_Repository/uuid/dDocName:0009712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cms.gov/Outreach-and-Education/Medicare-Learning-Network-MLN/MLNMattersArticles/Downloads/SE18002.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novitas-solutions.com/webcenter/portal/MedicareJL/pagebyid?contentId=0015432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ovitas-solutions.com/webcenter/content/conn/UCM_Repository/uuid/dDocName:0008149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ovitas-solutions.com/webcenter/portal/Novitasphere_JL/Novitaspher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ovitasphere.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novitas-solutions.com/webcenter/portal/MedicareJL/pagebyid?contentId=0017950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ovitas-solutions.com/webcenter/portal/Claims_JL/CreditBa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ovitas-solutions.com/webcenter/portal/MedicareJL/pagebyid?contentId=0000362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cms.gov/Medicare/New-Medicare-Card/Providers/Providers.html" TargetMode="External"/><Relationship Id="rId3" Type="http://schemas.openxmlformats.org/officeDocument/2006/relationships/hyperlink" Target="https://www.cms.gov/Outreach-and-Education/Medicare-Learning-Network-MLN/MLNGenInfo/Downloads/MREP-Example.pdf" TargetMode="External"/><Relationship Id="rId7" Type="http://schemas.openxmlformats.org/officeDocument/2006/relationships/hyperlink" Target="https://www.cms.gov/medicare/new-medicare-card/nmc-home.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cms.gov/Outreach-and-Education/Medicare-Learning-Network-MLN/MLNGenInfo/Downloads/MCS-SPR-Example.pdf" TargetMode="External"/><Relationship Id="rId5" Type="http://schemas.openxmlformats.org/officeDocument/2006/relationships/hyperlink" Target="https://www.cms.gov/Outreach-and-Education/Medicare-Learning-Network-MLN/MLNGenInfo/Downloads/FISS-SPR-Example.pdf" TargetMode="External"/><Relationship Id="rId4" Type="http://schemas.openxmlformats.org/officeDocument/2006/relationships/hyperlink" Target="https://www.cms.gov/Outreach-and-Education/Medicare-Learning-Network-MLN/MLNGenInfo/Downloads/PC-Print-Example.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ovitas-solutions.com/webcenter/content/conn/UCM_Repository/uuid/dDocName:0009712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hyperlink" Target="http://www.novitas-solutions.com/webcenter/portal/MedicareJH/pagebyid?contentId=00004479"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novitas-solutions.com/webcenter/portal/Novitasphere_JL/Novitasphere" TargetMode="External"/><Relationship Id="rId5" Type="http://schemas.openxmlformats.org/officeDocument/2006/relationships/hyperlink" Target="http://www.novitas-solutions.com/webcenter/portal/Novitasphere_JH/Novitasphere" TargetMode="External"/><Relationship Id="rId4" Type="http://schemas.openxmlformats.org/officeDocument/2006/relationships/hyperlink" Target="http://www.novitas-solutions.com/webcenter/portal/MedicareJL/pagebyid?contentId=00004479"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www.cms.gov/Regulations-and-Guidance/Guidance/Manuals/Downloads/clm104c03.pdf" TargetMode="External"/><Relationship Id="rId3" Type="http://schemas.openxmlformats.org/officeDocument/2006/relationships/hyperlink" Target="https://oig.hhs.gov/oas/reports/region9/91602026.pdf" TargetMode="External"/><Relationship Id="rId7" Type="http://schemas.openxmlformats.org/officeDocument/2006/relationships/hyperlink" Target="https://www.cms.gov/Outreach-and-Education/Medicare-Learning-Network-MLN/MLNProducts/Downloads/Items-and-Services-Not-Covered-Under-Medicare-Booklet-ICN906765.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cms.gov/Outreach-and-Education/Medicare-Learning-Network-MLN/MLNProducts/Downloads/AcutePaymtSysfctsht.pdf" TargetMode="External"/><Relationship Id="rId5" Type="http://schemas.openxmlformats.org/officeDocument/2006/relationships/hyperlink" Target="https://www.cms.gov/Outreach-and-Education/Medicare-Learning-Network-MLN/MLNProducts/Downloads/ProviderComplianceTipsforOrderingHospitalOutpatientServices-ICN909405.pdf" TargetMode="External"/><Relationship Id="rId4" Type="http://schemas.openxmlformats.org/officeDocument/2006/relationships/hyperlink" Target="https://www.cms.gov/Outreach-and-Education/Medicare-Learning-Network-MLN/MLNMattersArticles/Downloads/SE17033.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ssa.gov/OP_Home/ssact/title18/1812.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novitas-solutions.com/webcenter/portal/MedicareJL/pagebyid?contentId=00134579"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SE17033.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ig.hhs.gov/oas/reports/region9/91602026.asp"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oig.hhs.gov/oas/reports/region9/91602026.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novitas-solutions.com/webcenter/portal/MedicareJL/pagebyid?contentId=00008010"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Diane.Hess@novitas-solutions.co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mailto:janice.mumma@novitas-solutions.com" TargetMode="External"/><Relationship Id="rId4" Type="http://schemas.openxmlformats.org/officeDocument/2006/relationships/hyperlink" Target="mailto:Stephanie.Portzline@novitas-solutions.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newsroom/fact-sheets/2019-medicare-parts-b-premiums-and-deductibl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1090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Outreach-and-Education/Medicare-Learning-Network-MLN/MLNMattersArticles/downloads/MM10863.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msp105c0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Medicare Updates and What’s Trending for 2018</a:t>
            </a:r>
          </a:p>
        </p:txBody>
      </p:sp>
      <p:sp>
        <p:nvSpPr>
          <p:cNvPr id="6147" name="Subtitle 2"/>
          <p:cNvSpPr>
            <a:spLocks noGrp="1"/>
          </p:cNvSpPr>
          <p:nvPr>
            <p:ph type="subTitle" idx="1"/>
          </p:nvPr>
        </p:nvSpPr>
        <p:spPr/>
        <p:txBody>
          <a:bodyPr/>
          <a:lstStyle/>
          <a:p>
            <a:r>
              <a:rPr lang="en-US" dirty="0"/>
              <a:t>NJ AAHAM</a:t>
            </a:r>
          </a:p>
          <a:p>
            <a:r>
              <a:rPr lang="en-US" dirty="0"/>
              <a:t>November 8, 2018</a:t>
            </a:r>
          </a:p>
        </p:txBody>
      </p:sp>
    </p:spTree>
    <p:extLst>
      <p:ext uri="{BB962C8B-B14F-4D97-AF65-F5344CB8AC3E}">
        <p14:creationId xmlns:p14="http://schemas.microsoft.com/office/powerpoint/2010/main" val="424778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Correct Coding Initiative (NCCI) Edits Apply to OPPS and Non-OPPS Claims </a:t>
            </a:r>
          </a:p>
        </p:txBody>
      </p:sp>
      <p:sp>
        <p:nvSpPr>
          <p:cNvPr id="5" name="Content Placeholder 4"/>
          <p:cNvSpPr>
            <a:spLocks noGrp="1"/>
          </p:cNvSpPr>
          <p:nvPr>
            <p:ph idx="1"/>
          </p:nvPr>
        </p:nvSpPr>
        <p:spPr>
          <a:xfrm>
            <a:off x="457200" y="1524000"/>
            <a:ext cx="8229600" cy="4724400"/>
          </a:xfrm>
        </p:spPr>
        <p:txBody>
          <a:bodyPr>
            <a:normAutofit fontScale="85000" lnSpcReduction="20000"/>
          </a:bodyPr>
          <a:lstStyle/>
          <a:p>
            <a:r>
              <a:rPr lang="en-US" dirty="0"/>
              <a:t>Based on the implementation of the IOCE specifications from </a:t>
            </a:r>
            <a:r>
              <a:rPr lang="en-US" dirty="0">
                <a:hlinkClick r:id="rId3"/>
              </a:rPr>
              <a:t>Change Request (CR) 10699</a:t>
            </a:r>
            <a:r>
              <a:rPr lang="en-US" dirty="0"/>
              <a:t>, for claims received on or after July 1, 2018, regardless of the date of service, the following provider types that previously were not subject to NCCI edits '20' (W7020) and '40' (W7040) are now subject to these edits:</a:t>
            </a:r>
          </a:p>
          <a:p>
            <a:pPr lvl="1"/>
            <a:r>
              <a:rPr lang="en-US" dirty="0"/>
              <a:t>Community Mental Health Centers (CMHCs)</a:t>
            </a:r>
          </a:p>
          <a:p>
            <a:pPr lvl="1"/>
            <a:r>
              <a:rPr lang="en-US" dirty="0"/>
              <a:t>Critical Access Hospitals (CAHs)</a:t>
            </a:r>
          </a:p>
          <a:p>
            <a:pPr lvl="1"/>
            <a:r>
              <a:rPr lang="en-US" dirty="0"/>
              <a:t>Indian Health Service hospitals</a:t>
            </a:r>
          </a:p>
          <a:p>
            <a:pPr lvl="1"/>
            <a:r>
              <a:rPr lang="en-US" dirty="0"/>
              <a:t>End Stage Renal Disease (ESRD) facilities</a:t>
            </a:r>
          </a:p>
          <a:p>
            <a:pPr lvl="1"/>
            <a:r>
              <a:rPr lang="en-US" dirty="0"/>
              <a:t>Maryland (MD) Waiver hospitals</a:t>
            </a:r>
          </a:p>
          <a:p>
            <a:r>
              <a:rPr lang="en-US" dirty="0"/>
              <a:t>Description of the edits:</a:t>
            </a:r>
          </a:p>
          <a:p>
            <a:pPr lvl="1"/>
            <a:r>
              <a:rPr lang="en-US" dirty="0"/>
              <a:t>W7020- Code 2 of a pair that is not allowed by NCCI even if appropriate modifier is present</a:t>
            </a:r>
          </a:p>
          <a:p>
            <a:pPr lvl="1"/>
            <a:r>
              <a:rPr lang="en-US" dirty="0"/>
              <a:t>W7040- Code 2 of a code pair that would be allowed by NCCI if appropriate modifier is present  </a:t>
            </a:r>
          </a:p>
          <a:p>
            <a:r>
              <a:rPr lang="en-US" dirty="0"/>
              <a:t>CMS released a </a:t>
            </a:r>
            <a:r>
              <a:rPr lang="en-US" dirty="0">
                <a:hlinkClick r:id="rId4"/>
              </a:rPr>
              <a:t>Special Edition Article SE18012</a:t>
            </a:r>
            <a:r>
              <a:rPr lang="en-US" dirty="0"/>
              <a:t> on September 4, 2018, which provides a reminder on billing requirements implemented for non-OPPS providers</a:t>
            </a:r>
          </a:p>
          <a:p>
            <a:r>
              <a:rPr lang="en-US" dirty="0">
                <a:hlinkClick r:id="rId5"/>
              </a:rPr>
              <a:t>National Correct Coding Initiative (NCCI) Edits Apply to OPPS and Non-OPPS Claims </a:t>
            </a:r>
            <a:endParaRPr lang="en-US" dirty="0"/>
          </a:p>
          <a:p>
            <a:endParaRPr lang="en-US" dirty="0"/>
          </a:p>
        </p:txBody>
      </p:sp>
    </p:spTree>
    <p:extLst>
      <p:ext uri="{BB962C8B-B14F-4D97-AF65-F5344CB8AC3E}">
        <p14:creationId xmlns:p14="http://schemas.microsoft.com/office/powerpoint/2010/main" val="352264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a:t>End Stage Renal Disease (ESRD) Billing Reminders</a:t>
            </a:r>
          </a:p>
        </p:txBody>
      </p:sp>
      <p:sp>
        <p:nvSpPr>
          <p:cNvPr id="51203" name="Content Placeholder 2"/>
          <p:cNvSpPr>
            <a:spLocks noGrp="1"/>
          </p:cNvSpPr>
          <p:nvPr>
            <p:ph idx="1"/>
          </p:nvPr>
        </p:nvSpPr>
        <p:spPr/>
        <p:txBody>
          <a:bodyPr>
            <a:normAutofit fontScale="92500" lnSpcReduction="20000"/>
          </a:bodyPr>
          <a:lstStyle/>
          <a:p>
            <a:r>
              <a:rPr lang="en-US" sz="1800" dirty="0"/>
              <a:t>ESRD services are subject to the monthly billing requirements for repetitive services:</a:t>
            </a:r>
          </a:p>
          <a:p>
            <a:pPr lvl="1"/>
            <a:r>
              <a:rPr lang="en-US" sz="1600" dirty="0"/>
              <a:t>Include the beginning and ending service dates of the period on one bill:</a:t>
            </a:r>
          </a:p>
          <a:p>
            <a:pPr lvl="2"/>
            <a:r>
              <a:rPr lang="en-US" sz="1400" dirty="0"/>
              <a:t>Two claims must be filed if two dialysis settings are used during the month:</a:t>
            </a:r>
          </a:p>
          <a:p>
            <a:pPr lvl="3"/>
            <a:r>
              <a:rPr lang="en-US" sz="1200" dirty="0"/>
              <a:t>Submit each claim for the full range of DOS that are applicable to each type of dialysis through each last day of dialysis that was performed in the billing month</a:t>
            </a:r>
          </a:p>
          <a:p>
            <a:r>
              <a:rPr lang="en-US" sz="1800" dirty="0"/>
              <a:t>ESRD sessions exceeding the limit:</a:t>
            </a:r>
          </a:p>
          <a:p>
            <a:endParaRPr lang="en-US"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hlinkClick r:id="rId3"/>
              </a:rPr>
              <a:t>End Stage Renal Disease (ESRD) Billing Reminders </a:t>
            </a:r>
            <a:endParaRPr lang="en-US" sz="1800" dirty="0"/>
          </a:p>
          <a:p>
            <a:pPr marL="114300" indent="0">
              <a:buNone/>
            </a:pPr>
            <a:endParaRPr lang="en-US" sz="1800"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04678179"/>
              </p:ext>
            </p:extLst>
          </p:nvPr>
        </p:nvGraphicFramePr>
        <p:xfrm>
          <a:off x="457200" y="3048000"/>
          <a:ext cx="8382000" cy="283464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254000">
                <a:tc>
                  <a:txBody>
                    <a:bodyPr/>
                    <a:lstStyle/>
                    <a:p>
                      <a:r>
                        <a:rPr lang="en-US" sz="1200" dirty="0"/>
                        <a:t>Reason</a:t>
                      </a:r>
                      <a:r>
                        <a:rPr lang="en-US" sz="1200" baseline="0" dirty="0"/>
                        <a:t> Code and Description   </a:t>
                      </a:r>
                      <a:endParaRPr lang="en-US" sz="1200" dirty="0"/>
                    </a:p>
                  </a:txBody>
                  <a:tcPr/>
                </a:tc>
                <a:tc>
                  <a:txBody>
                    <a:bodyPr/>
                    <a:lstStyle/>
                    <a:p>
                      <a:r>
                        <a:rPr lang="en-US" sz="1200" dirty="0"/>
                        <a:t>Resolution</a:t>
                      </a:r>
                    </a:p>
                  </a:txBody>
                  <a:tcPr/>
                </a:tc>
                <a:extLst>
                  <a:ext uri="{0D108BD9-81ED-4DB2-BD59-A6C34878D82A}">
                    <a16:rowId xmlns:a16="http://schemas.microsoft.com/office/drawing/2014/main" val="10000"/>
                  </a:ext>
                </a:extLst>
              </a:tr>
              <a:tr h="370840">
                <a:tc>
                  <a:txBody>
                    <a:bodyPr/>
                    <a:lstStyle/>
                    <a:p>
                      <a:r>
                        <a:rPr lang="en-US" sz="1200" dirty="0">
                          <a:effectLst/>
                        </a:rPr>
                        <a:t>Reason Code 36362:</a:t>
                      </a:r>
                    </a:p>
                    <a:p>
                      <a:r>
                        <a:rPr lang="en-US" sz="1200" dirty="0">
                          <a:effectLst/>
                        </a:rPr>
                        <a:t>The services on this ESRD claim during the same month as a previously processed or in-process ESRD claim exceeded the limit routinely allowed for these dates of service. </a:t>
                      </a:r>
                      <a:endParaRPr lang="en-US" sz="1200" dirty="0"/>
                    </a:p>
                  </a:txBody>
                  <a:tcPr/>
                </a:tc>
                <a:tc>
                  <a:txBody>
                    <a:bodyPr/>
                    <a:lstStyle/>
                    <a:p>
                      <a:r>
                        <a:rPr lang="en-US" sz="1200" dirty="0">
                          <a:effectLst/>
                        </a:rPr>
                        <a:t>Refer to the </a:t>
                      </a:r>
                      <a:r>
                        <a:rPr lang="en-US" sz="1200" dirty="0">
                          <a:effectLst/>
                          <a:hlinkClick r:id="rId4"/>
                        </a:rPr>
                        <a:t>Medicare Claims Processing Manual, Pub. 100-04, Chapter 8 - Outpatient ESRD Hospital, Independent Facility, and Physician/Supplier Claims, Section 60.4.2 "Facility Billing Requirements for ESAs"</a:t>
                      </a:r>
                      <a:r>
                        <a:rPr lang="en-US" sz="1200" dirty="0">
                          <a:effectLst/>
                        </a:rPr>
                        <a:t> under Maximum Allowable Administrations:</a:t>
                      </a:r>
                    </a:p>
                    <a:p>
                      <a:pPr marL="285750" indent="-285750">
                        <a:buFont typeface="Arial" panose="020B0604020202020204" pitchFamily="34" charset="0"/>
                        <a:buChar char="•"/>
                      </a:pPr>
                      <a:r>
                        <a:rPr lang="en-US" sz="1200" dirty="0">
                          <a:effectLst/>
                        </a:rPr>
                        <a:t>The maximum number of administrations of EPO for a billing cycle is 13 times in 30 days and 14 times in 31 days.</a:t>
                      </a:r>
                    </a:p>
                    <a:p>
                      <a:pPr marL="285750" indent="-285750">
                        <a:buFont typeface="Arial" panose="020B0604020202020204" pitchFamily="34" charset="0"/>
                        <a:buChar char="•"/>
                      </a:pPr>
                      <a:r>
                        <a:rPr lang="en-US" sz="1200" dirty="0">
                          <a:effectLst/>
                        </a:rPr>
                        <a:t>The maximum number of administrations of Aranesp for a billing cycle is 5 times in 30/ 31days.</a:t>
                      </a:r>
                    </a:p>
                  </a:txBody>
                  <a:tcPr/>
                </a:tc>
                <a:extLst>
                  <a:ext uri="{0D108BD9-81ED-4DB2-BD59-A6C34878D82A}">
                    <a16:rowId xmlns:a16="http://schemas.microsoft.com/office/drawing/2014/main" val="10001"/>
                  </a:ext>
                </a:extLst>
              </a:tr>
              <a:tr h="370840">
                <a:tc>
                  <a:txBody>
                    <a:bodyPr/>
                    <a:lstStyle/>
                    <a:p>
                      <a:r>
                        <a:rPr lang="en-US" sz="1200" dirty="0">
                          <a:effectLst/>
                        </a:rPr>
                        <a:t>Reason Code 36375:</a:t>
                      </a:r>
                    </a:p>
                    <a:p>
                      <a:r>
                        <a:rPr lang="en-US" sz="1200" dirty="0">
                          <a:effectLst/>
                        </a:rPr>
                        <a:t>The dialysis services on this ESRD claim during the same month as a previously processed or in-process ESRD claim, exceeded the limit routinely allowed for these dates of service.</a:t>
                      </a:r>
                      <a:endParaRPr lang="en-US" sz="1200" dirty="0"/>
                    </a:p>
                  </a:txBody>
                  <a:tcPr/>
                </a:tc>
                <a:tc>
                  <a:txBody>
                    <a:bodyPr/>
                    <a:lstStyle/>
                    <a:p>
                      <a:r>
                        <a:rPr lang="en-US" sz="1200" dirty="0">
                          <a:effectLst/>
                        </a:rPr>
                        <a:t>Refer to </a:t>
                      </a:r>
                      <a:r>
                        <a:rPr lang="en-US" sz="1200" dirty="0">
                          <a:effectLst/>
                          <a:hlinkClick r:id="rId5"/>
                        </a:rPr>
                        <a:t>Local Coverage Determination (LCD) Frequency of Dialysis L35014</a:t>
                      </a:r>
                      <a:r>
                        <a:rPr lang="en-US" sz="1200" dirty="0">
                          <a:effectLst/>
                        </a:rPr>
                        <a:t> for dialysis services that are able to be exceeded with diagnosis related justification.</a:t>
                      </a:r>
                      <a:endParaRPr lang="en-US" sz="12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2633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dirty="0"/>
              <a:t>Proper Billing for Intensity-Modulated Radiation Therapy (IMRT) Planning Services</a:t>
            </a:r>
          </a:p>
        </p:txBody>
      </p:sp>
      <p:sp>
        <p:nvSpPr>
          <p:cNvPr id="51203" name="Content Placeholder 2"/>
          <p:cNvSpPr>
            <a:spLocks noGrp="1"/>
          </p:cNvSpPr>
          <p:nvPr>
            <p:ph idx="1"/>
          </p:nvPr>
        </p:nvSpPr>
        <p:spPr/>
        <p:txBody>
          <a:bodyPr>
            <a:normAutofit fontScale="85000" lnSpcReduction="20000"/>
          </a:bodyPr>
          <a:lstStyle/>
          <a:p>
            <a:r>
              <a:rPr lang="en-US" dirty="0"/>
              <a:t>Definition:</a:t>
            </a:r>
          </a:p>
          <a:p>
            <a:pPr lvl="1"/>
            <a:r>
              <a:rPr lang="en-US" dirty="0"/>
              <a:t>IMRT is a procedure that uses advanced computer programs to plan and deliver radiation to treat difficult to reach tumors</a:t>
            </a:r>
          </a:p>
          <a:p>
            <a:r>
              <a:rPr lang="en-US" dirty="0"/>
              <a:t>Purpose:</a:t>
            </a:r>
          </a:p>
          <a:p>
            <a:pPr lvl="1"/>
            <a:r>
              <a:rPr lang="en-US" dirty="0"/>
              <a:t>IMRT is provided in two treatment phases: </a:t>
            </a:r>
          </a:p>
          <a:p>
            <a:pPr lvl="2"/>
            <a:r>
              <a:rPr lang="en-US" dirty="0"/>
              <a:t>Planning phase - a multistep process in which imaging, calculations, and simulations are performed to develop an IMRT treatment plan</a:t>
            </a:r>
          </a:p>
          <a:p>
            <a:pPr lvl="2"/>
            <a:r>
              <a:rPr lang="en-US" dirty="0"/>
              <a:t>Delivery phase- radiation is delivered to a beneficiary's treatment site (example, a tumor) at the various levels prescribed in the IMRT treatment plan</a:t>
            </a:r>
          </a:p>
          <a:p>
            <a:r>
              <a:rPr lang="en-US" dirty="0"/>
              <a:t>Billing and payment:</a:t>
            </a:r>
          </a:p>
          <a:p>
            <a:pPr lvl="1"/>
            <a:r>
              <a:rPr lang="en-US" dirty="0"/>
              <a:t>Payment for services identified with CPT codes 77014, 77280, 77285, 77290, 77295, 77306-77321, 77331, and 77370 are included in the bundled payment when they are performed as part of developing an IMRT plan reported with CPT code 77301:</a:t>
            </a:r>
          </a:p>
          <a:p>
            <a:pPr lvl="2"/>
            <a:r>
              <a:rPr lang="en-US" dirty="0"/>
              <a:t>These codes should not be billed in addition to CPT code 77301</a:t>
            </a:r>
          </a:p>
          <a:p>
            <a:pPr lvl="1"/>
            <a:r>
              <a:rPr lang="en-US" dirty="0"/>
              <a:t>Novitas Solutions will begin adjusting claims for outpatient IMRT that did not comply with Medicare billing requirements and were overpaid as a result of a recent audit by the OIG</a:t>
            </a:r>
          </a:p>
          <a:p>
            <a:r>
              <a:rPr lang="en-US" dirty="0"/>
              <a:t>For more information:</a:t>
            </a:r>
          </a:p>
          <a:p>
            <a:pPr lvl="1"/>
            <a:r>
              <a:rPr lang="en-US" dirty="0">
                <a:hlinkClick r:id="rId3"/>
              </a:rPr>
              <a:t>Proper Billing for Intensity-Modulated Radiation Therapy (IMRT) Planning Services </a:t>
            </a:r>
            <a:endParaRPr lang="en-US" dirty="0"/>
          </a:p>
          <a:p>
            <a:pPr lvl="1"/>
            <a:r>
              <a:rPr lang="en-US" dirty="0">
                <a:hlinkClick r:id="rId4"/>
              </a:rPr>
              <a:t>MLN Matters Special Edition Article SE18013 - Intensity-Modulated Radiation Therapy (IMRT) Planning Services Editing</a:t>
            </a:r>
            <a:endParaRPr lang="en-US" dirty="0"/>
          </a:p>
          <a:p>
            <a:pPr marL="457200" lvl="1" indent="0">
              <a:buNone/>
            </a:pPr>
            <a:endParaRPr lang="en-US" dirty="0"/>
          </a:p>
          <a:p>
            <a:endParaRPr lang="en-US" dirty="0"/>
          </a:p>
          <a:p>
            <a:pPr lvl="1"/>
            <a:endParaRPr lang="en-US" dirty="0"/>
          </a:p>
        </p:txBody>
      </p:sp>
      <p:sp>
        <p:nvSpPr>
          <p:cNvPr id="4" name="Footer Placeholder 4"/>
          <p:cNvSpPr txBox="1">
            <a:spLocks/>
          </p:cNvSpPr>
          <p:nvPr/>
        </p:nvSpPr>
        <p:spPr>
          <a:xfrm>
            <a:off x="0" y="6172200"/>
            <a:ext cx="9144000"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200" dirty="0">
                <a:solidFill>
                  <a:schemeClr val="bg1">
                    <a:lumMod val="50000"/>
                  </a:schemeClr>
                </a:solidFill>
              </a:rPr>
              <a:t>Current Procedural Terminology (CPT) only copyright 2017 American Medical Association. All rights reserved.</a:t>
            </a:r>
          </a:p>
        </p:txBody>
      </p:sp>
    </p:spTree>
    <p:extLst>
      <p:ext uri="{BB962C8B-B14F-4D97-AF65-F5344CB8AC3E}">
        <p14:creationId xmlns:p14="http://schemas.microsoft.com/office/powerpoint/2010/main" val="34066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Price Transparency</a:t>
            </a:r>
          </a:p>
        </p:txBody>
      </p:sp>
      <p:sp>
        <p:nvSpPr>
          <p:cNvPr id="3" name="Content Placeholder 2"/>
          <p:cNvSpPr>
            <a:spLocks noGrp="1"/>
          </p:cNvSpPr>
          <p:nvPr>
            <p:ph idx="1"/>
          </p:nvPr>
        </p:nvSpPr>
        <p:spPr/>
        <p:txBody>
          <a:bodyPr/>
          <a:lstStyle/>
          <a:p>
            <a:r>
              <a:rPr lang="en-US" dirty="0"/>
              <a:t>Effective in 2019 CMS updated its guidelines to specifically require hospitals to make public a list of their standard charges</a:t>
            </a:r>
          </a:p>
          <a:p>
            <a:r>
              <a:rPr lang="en-US" dirty="0"/>
              <a:t>Encourage price transparency by improving public accessibility of charge information:</a:t>
            </a:r>
          </a:p>
          <a:p>
            <a:pPr lvl="1"/>
            <a:r>
              <a:rPr lang="en-US" dirty="0"/>
              <a:t>Post via the Internet in a machine readable format</a:t>
            </a:r>
          </a:p>
          <a:p>
            <a:pPr lvl="1"/>
            <a:r>
              <a:rPr lang="en-US" dirty="0"/>
              <a:t>Update this information at least annually, or more often as appropriate</a:t>
            </a:r>
          </a:p>
          <a:p>
            <a:r>
              <a:rPr lang="en-US" dirty="0"/>
              <a:t>References:</a:t>
            </a:r>
            <a:endParaRPr lang="en-US" dirty="0">
              <a:hlinkClick r:id="rId3"/>
            </a:endParaRPr>
          </a:p>
          <a:p>
            <a:pPr lvl="1"/>
            <a:r>
              <a:rPr lang="en-US" dirty="0">
                <a:hlinkClick r:id="rId4"/>
              </a:rPr>
              <a:t>CMS Finalizes Changes to Empower Patients and Reduce Administrative Burden</a:t>
            </a:r>
            <a:endParaRPr lang="en-US" dirty="0"/>
          </a:p>
          <a:p>
            <a:pPr lvl="1"/>
            <a:r>
              <a:rPr lang="en-US" dirty="0">
                <a:hlinkClick r:id="rId5"/>
              </a:rPr>
              <a:t>Fiscal Year (FY) 2019 Medicare Hospital Inpatient Prospective Payment System (IPPS) and Long-Term Acute Care Hospital (LTCH) Prospective Payment System Final Rule (CMS-1694-F) </a:t>
            </a:r>
            <a:endParaRPr lang="en-US" dirty="0">
              <a:hlinkClick r:id="" action="ppaction://noaction"/>
            </a:endParaRPr>
          </a:p>
          <a:p>
            <a:pPr lvl="1"/>
            <a:r>
              <a:rPr lang="en-US" dirty="0">
                <a:hlinkClick r:id="" action="ppaction://noaction"/>
              </a:rPr>
              <a:t>Frequently </a:t>
            </a:r>
            <a:r>
              <a:rPr lang="en-US" dirty="0">
                <a:hlinkClick r:id="rId3"/>
              </a:rPr>
              <a:t>Asked Questions Regarding Requirements for Hospitals To Make Public a List of Their Standard Charges via the Internet</a:t>
            </a:r>
            <a:endParaRPr lang="en-US" dirty="0"/>
          </a:p>
        </p:txBody>
      </p:sp>
    </p:spTree>
    <p:extLst>
      <p:ext uri="{BB962C8B-B14F-4D97-AF65-F5344CB8AC3E}">
        <p14:creationId xmlns:p14="http://schemas.microsoft.com/office/powerpoint/2010/main" val="95511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MCReF - CMS New Cost Reporting Portal</a:t>
            </a:r>
          </a:p>
        </p:txBody>
      </p:sp>
      <p:sp>
        <p:nvSpPr>
          <p:cNvPr id="3" name="Content Placeholder 2"/>
          <p:cNvSpPr>
            <a:spLocks noGrp="1"/>
          </p:cNvSpPr>
          <p:nvPr>
            <p:ph idx="1"/>
          </p:nvPr>
        </p:nvSpPr>
        <p:spPr/>
        <p:txBody>
          <a:bodyPr/>
          <a:lstStyle/>
          <a:p>
            <a:pPr lvl="0"/>
            <a:r>
              <a:rPr lang="en-US" dirty="0"/>
              <a:t>Effective July 2, 2018, you must use MCReF if you choose electronic submission of your cost report</a:t>
            </a:r>
          </a:p>
          <a:p>
            <a:r>
              <a:rPr lang="en-US" dirty="0"/>
              <a:t>CMS goals:</a:t>
            </a:r>
          </a:p>
          <a:p>
            <a:pPr lvl="1"/>
            <a:r>
              <a:rPr lang="en-US" dirty="0"/>
              <a:t>Standardize, automate, and streamline the Medicare Cost Report processes related to provider submission and MAC receipt, acceptance, and subsequent handling</a:t>
            </a:r>
          </a:p>
          <a:p>
            <a:pPr lvl="1"/>
            <a:r>
              <a:rPr lang="en-US" dirty="0"/>
              <a:t>Increase CMS access to data</a:t>
            </a:r>
          </a:p>
          <a:p>
            <a:r>
              <a:rPr lang="en-US" dirty="0"/>
              <a:t>System Login:</a:t>
            </a:r>
          </a:p>
          <a:p>
            <a:pPr lvl="1"/>
            <a:r>
              <a:rPr lang="en-US" dirty="0">
                <a:hlinkClick r:id="rId3"/>
              </a:rPr>
              <a:t>https://mcref.cms.gov</a:t>
            </a:r>
            <a:r>
              <a:rPr lang="en-US" dirty="0"/>
              <a:t> </a:t>
            </a:r>
          </a:p>
          <a:p>
            <a:r>
              <a:rPr lang="en-US" dirty="0"/>
              <a:t>References:</a:t>
            </a:r>
          </a:p>
          <a:p>
            <a:pPr lvl="1"/>
            <a:r>
              <a:rPr lang="en-US" dirty="0">
                <a:hlinkClick r:id="rId4"/>
              </a:rPr>
              <a:t>CMS Announcement New Option for Submission of Cost Reports</a:t>
            </a:r>
            <a:endParaRPr lang="en-US" dirty="0"/>
          </a:p>
          <a:p>
            <a:pPr lvl="1"/>
            <a:r>
              <a:rPr lang="en-US" dirty="0">
                <a:solidFill>
                  <a:prstClr val="black"/>
                </a:solidFill>
                <a:hlinkClick r:id="rId5"/>
              </a:rPr>
              <a:t>Medicare Cost Report e-Filing system (MCReF) Presentation </a:t>
            </a:r>
            <a:endParaRPr lang="en-US" dirty="0">
              <a:solidFill>
                <a:prstClr val="black"/>
              </a:solidFill>
            </a:endParaRPr>
          </a:p>
          <a:p>
            <a:pPr lvl="1"/>
            <a:r>
              <a:rPr lang="en-US" dirty="0">
                <a:solidFill>
                  <a:prstClr val="black"/>
                </a:solidFill>
                <a:hlinkClick r:id="rId6"/>
              </a:rPr>
              <a:t>Medicare Cost Report e-Filing (MCReF) System Video</a:t>
            </a:r>
            <a:endParaRPr lang="en-US" dirty="0"/>
          </a:p>
          <a:p>
            <a:endParaRPr lang="en-US" dirty="0"/>
          </a:p>
          <a:p>
            <a:pPr lvl="1"/>
            <a:endParaRPr lang="en-US" dirty="0"/>
          </a:p>
        </p:txBody>
      </p:sp>
    </p:spTree>
    <p:extLst>
      <p:ext uri="{BB962C8B-B14F-4D97-AF65-F5344CB8AC3E}">
        <p14:creationId xmlns:p14="http://schemas.microsoft.com/office/powerpoint/2010/main" val="74389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Claims for Beneficiaries Eligible as a Qualified Medicare Beneficiary (QMB) </a:t>
            </a:r>
          </a:p>
        </p:txBody>
      </p:sp>
      <p:sp>
        <p:nvSpPr>
          <p:cNvPr id="3" name="Content Placeholder 2"/>
          <p:cNvSpPr>
            <a:spLocks noGrp="1"/>
          </p:cNvSpPr>
          <p:nvPr>
            <p:ph idx="1"/>
          </p:nvPr>
        </p:nvSpPr>
        <p:spPr/>
        <p:txBody>
          <a:bodyPr/>
          <a:lstStyle/>
          <a:p>
            <a:r>
              <a:rPr lang="en-US" dirty="0"/>
              <a:t>Based on </a:t>
            </a:r>
            <a:r>
              <a:rPr lang="en-US" dirty="0">
                <a:hlinkClick r:id="rId3"/>
              </a:rPr>
              <a:t>MM10433</a:t>
            </a:r>
            <a:r>
              <a:rPr lang="en-US" dirty="0"/>
              <a:t>, the QMB information was reintroduced on the Medicare remittance with revised coding from what was implemented with CR9911:</a:t>
            </a:r>
          </a:p>
          <a:p>
            <a:pPr lvl="1"/>
            <a:r>
              <a:rPr lang="en-US" dirty="0"/>
              <a:t>Claim Adjustment Group Code “Patient Responsibility” (PR)</a:t>
            </a:r>
          </a:p>
          <a:p>
            <a:pPr lvl="1"/>
            <a:r>
              <a:rPr lang="en-US" dirty="0"/>
              <a:t>Remittance Advice Remark Codes (RARC):</a:t>
            </a:r>
          </a:p>
          <a:p>
            <a:pPr lvl="2"/>
            <a:r>
              <a:rPr lang="en-US" dirty="0"/>
              <a:t>N781 - Alert: Patient is a Medicaid/ Qualified Medicare Beneficiary. Review your records for any wrongfully collected deductible. This amount may be billed to a subsequent payer.</a:t>
            </a:r>
          </a:p>
          <a:p>
            <a:pPr lvl="2"/>
            <a:r>
              <a:rPr lang="en-US" dirty="0"/>
              <a:t>N782 – Alert: Patient is a Medicaid/ Qualified Medicare Beneficiary. Review your records for any wrongfully collected coinsurance. This amount may be billed to a subsequent payer.</a:t>
            </a:r>
          </a:p>
          <a:p>
            <a:r>
              <a:rPr lang="en-US" dirty="0"/>
              <a:t>Claims that processed with the QMB information between October 2, 2017, and December 8, 2017, are being reprocessed per instruction from </a:t>
            </a:r>
            <a:r>
              <a:rPr lang="en-US" dirty="0">
                <a:hlinkClick r:id="rId4"/>
              </a:rPr>
              <a:t>MM10494</a:t>
            </a:r>
            <a:endParaRPr lang="en-US" dirty="0"/>
          </a:p>
          <a:p>
            <a:endParaRPr lang="en-US" dirty="0"/>
          </a:p>
          <a:p>
            <a:endParaRPr lang="en-US" dirty="0"/>
          </a:p>
        </p:txBody>
      </p:sp>
    </p:spTree>
    <p:extLst>
      <p:ext uri="{BB962C8B-B14F-4D97-AF65-F5344CB8AC3E}">
        <p14:creationId xmlns:p14="http://schemas.microsoft.com/office/powerpoint/2010/main" val="173206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 Provider Practice Location Address</a:t>
            </a:r>
          </a:p>
        </p:txBody>
      </p:sp>
      <p:sp>
        <p:nvSpPr>
          <p:cNvPr id="5" name="Content Placeholder 4"/>
          <p:cNvSpPr>
            <a:spLocks noGrp="1"/>
          </p:cNvSpPr>
          <p:nvPr>
            <p:ph idx="1"/>
          </p:nvPr>
        </p:nvSpPr>
        <p:spPr/>
        <p:txBody>
          <a:bodyPr/>
          <a:lstStyle/>
          <a:p>
            <a:r>
              <a:rPr lang="en-US" dirty="0">
                <a:hlinkClick r:id="rId3"/>
              </a:rPr>
              <a:t>FISS </a:t>
            </a:r>
            <a:r>
              <a:rPr lang="en-US" dirty="0"/>
              <a:t>Claim Page 3 Provider Practice Location:</a:t>
            </a:r>
          </a:p>
          <a:p>
            <a:pPr lvl="1"/>
            <a:r>
              <a:rPr lang="en-US" dirty="0"/>
              <a:t>New claim page must include your practice location address when services billed are rendered in an off-campus, outpatient, or provider-based department of a hospital facility</a:t>
            </a:r>
          </a:p>
          <a:p>
            <a:pPr lvl="1"/>
            <a:r>
              <a:rPr lang="en-US" dirty="0"/>
              <a:t>Refer to </a:t>
            </a:r>
            <a:r>
              <a:rPr lang="en-US" dirty="0">
                <a:hlinkClick r:id="rId4"/>
              </a:rPr>
              <a:t>MLN Special Edition Article SE18002 Billing Requirements </a:t>
            </a:r>
            <a:r>
              <a:rPr lang="en-US" dirty="0"/>
              <a:t>for OPPS  Providers with Multiple Service Locations</a:t>
            </a:r>
          </a:p>
        </p:txBody>
      </p:sp>
      <p:pic>
        <p:nvPicPr>
          <p:cNvPr id="6" name="Picture 5" descr="FISS Provider practice location addre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0259" y="3512819"/>
            <a:ext cx="4320541" cy="2887980"/>
          </a:xfrm>
          <a:prstGeom prst="rect">
            <a:avLst/>
          </a:prstGeom>
        </p:spPr>
      </p:pic>
    </p:spTree>
    <p:extLst>
      <p:ext uri="{BB962C8B-B14F-4D97-AF65-F5344CB8AC3E}">
        <p14:creationId xmlns:p14="http://schemas.microsoft.com/office/powerpoint/2010/main" val="4210913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FISS Recertification</a:t>
            </a:r>
          </a:p>
        </p:txBody>
      </p:sp>
      <p:sp>
        <p:nvSpPr>
          <p:cNvPr id="3" name="Content Placeholder 2"/>
          <p:cNvSpPr>
            <a:spLocks noGrp="1"/>
          </p:cNvSpPr>
          <p:nvPr>
            <p:ph idx="1"/>
          </p:nvPr>
        </p:nvSpPr>
        <p:spPr/>
        <p:txBody>
          <a:bodyPr/>
          <a:lstStyle/>
          <a:p>
            <a:r>
              <a:rPr lang="en-US" dirty="0"/>
              <a:t>CMS requires annual recertification of every user who has access to FISS</a:t>
            </a:r>
          </a:p>
          <a:p>
            <a:r>
              <a:rPr lang="en-US" dirty="0"/>
              <a:t>Users must be recertified by the authorized official (AO) or delegated official (DO) on file within 30 days of the date of the letter:</a:t>
            </a:r>
          </a:p>
          <a:p>
            <a:pPr lvl="1"/>
            <a:r>
              <a:rPr lang="en-US" dirty="0"/>
              <a:t>Letter mailed to the AO/DO listed on the provider’s CMS-855A</a:t>
            </a:r>
          </a:p>
          <a:p>
            <a:pPr lvl="1"/>
            <a:r>
              <a:rPr lang="en-US" dirty="0"/>
              <a:t>User’s access will be removed if letter is:</a:t>
            </a:r>
          </a:p>
          <a:p>
            <a:pPr lvl="2"/>
            <a:r>
              <a:rPr lang="en-US" dirty="0"/>
              <a:t>Incomplete</a:t>
            </a:r>
          </a:p>
          <a:p>
            <a:pPr lvl="2"/>
            <a:r>
              <a:rPr lang="en-US" dirty="0"/>
              <a:t>Inaccurate</a:t>
            </a:r>
          </a:p>
          <a:p>
            <a:pPr lvl="2"/>
            <a:r>
              <a:rPr lang="en-US" dirty="0"/>
              <a:t>Not returned by the due date</a:t>
            </a:r>
          </a:p>
          <a:p>
            <a:pPr lvl="1"/>
            <a:r>
              <a:rPr lang="en-US" dirty="0"/>
              <a:t>Completed recertification letters must be return to EDI via fax at 1-877-439-5479</a:t>
            </a:r>
          </a:p>
          <a:p>
            <a:r>
              <a:rPr lang="en-US" dirty="0"/>
              <a:t>For more information:</a:t>
            </a:r>
          </a:p>
          <a:p>
            <a:pPr lvl="1"/>
            <a:r>
              <a:rPr lang="en-US" dirty="0">
                <a:hlinkClick r:id="rId3"/>
              </a:rPr>
              <a:t>Novitas Solutions Annual Recertification of Part A FISS Users </a:t>
            </a:r>
            <a:endParaRPr lang="en-US" dirty="0"/>
          </a:p>
          <a:p>
            <a:pPr lvl="1"/>
            <a:endParaRPr lang="en-US" dirty="0"/>
          </a:p>
        </p:txBody>
      </p:sp>
    </p:spTree>
    <p:extLst>
      <p:ext uri="{BB962C8B-B14F-4D97-AF65-F5344CB8AC3E}">
        <p14:creationId xmlns:p14="http://schemas.microsoft.com/office/powerpoint/2010/main" val="363574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Electronic Remittance Advice (ERA) Tips </a:t>
            </a:r>
          </a:p>
        </p:txBody>
      </p:sp>
      <p:sp>
        <p:nvSpPr>
          <p:cNvPr id="3" name="Content Placeholder 2"/>
          <p:cNvSpPr>
            <a:spLocks noGrp="1"/>
          </p:cNvSpPr>
          <p:nvPr>
            <p:ph idx="1"/>
          </p:nvPr>
        </p:nvSpPr>
        <p:spPr/>
        <p:txBody>
          <a:bodyPr/>
          <a:lstStyle/>
          <a:p>
            <a:r>
              <a:rPr lang="en-US" dirty="0"/>
              <a:t>If you are enrolled to receive your remittances via 835 ERA, review these helpful tips for successfully managing your remittance files:</a:t>
            </a:r>
          </a:p>
          <a:p>
            <a:pPr lvl="1"/>
            <a:r>
              <a:rPr lang="en-US" dirty="0"/>
              <a:t>ERA is generated 14 days from the date the file was submitted:</a:t>
            </a:r>
          </a:p>
          <a:p>
            <a:pPr lvl="2"/>
            <a:r>
              <a:rPr lang="en-US" dirty="0"/>
              <a:t>File is available to retrieve for </a:t>
            </a:r>
            <a:r>
              <a:rPr lang="en-US" b="1" dirty="0"/>
              <a:t>60 </a:t>
            </a:r>
            <a:r>
              <a:rPr lang="en-US" dirty="0"/>
              <a:t>days</a:t>
            </a:r>
          </a:p>
          <a:p>
            <a:pPr lvl="1"/>
            <a:r>
              <a:rPr lang="en-US" dirty="0"/>
              <a:t>When you retrieve your ERA, save it to location on your system where you can easily locate it in the future if necessary</a:t>
            </a:r>
          </a:p>
          <a:p>
            <a:pPr lvl="1"/>
            <a:r>
              <a:rPr lang="en-US" dirty="0"/>
              <a:t>Those saved ERA files can be translated by your claim software, or by one of our free software products: PC Print or ABILITY | PC-ACE:</a:t>
            </a:r>
          </a:p>
          <a:p>
            <a:pPr lvl="2"/>
            <a:r>
              <a:rPr lang="en-US" dirty="0"/>
              <a:t>These software products have the ability to print one or more patients as needed to send to a secondary insurance</a:t>
            </a:r>
          </a:p>
          <a:p>
            <a:pPr lvl="1"/>
            <a:r>
              <a:rPr lang="en-US" dirty="0"/>
              <a:t>Get into the habit of retrieving ERAs each day so you don’t miss any important information</a:t>
            </a:r>
          </a:p>
          <a:p>
            <a:pPr lvl="1"/>
            <a:r>
              <a:rPr lang="en-US" dirty="0">
                <a:hlinkClick r:id="rId3"/>
              </a:rPr>
              <a:t>ABILITY | PC-ACE Training Module Using Novitasphere</a:t>
            </a:r>
            <a:endParaRPr lang="en-US" dirty="0"/>
          </a:p>
          <a:p>
            <a:endParaRPr lang="en-US" dirty="0"/>
          </a:p>
        </p:txBody>
      </p:sp>
    </p:spTree>
    <p:extLst>
      <p:ext uri="{BB962C8B-B14F-4D97-AF65-F5344CB8AC3E}">
        <p14:creationId xmlns:p14="http://schemas.microsoft.com/office/powerpoint/2010/main" val="262029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What is Novitasphere? </a:t>
            </a:r>
          </a:p>
        </p:txBody>
      </p:sp>
      <p:sp>
        <p:nvSpPr>
          <p:cNvPr id="3" name="Content Placeholder 2"/>
          <p:cNvSpPr>
            <a:spLocks noGrp="1"/>
          </p:cNvSpPr>
          <p:nvPr>
            <p:ph idx="1"/>
          </p:nvPr>
        </p:nvSpPr>
        <p:spPr>
          <a:xfrm>
            <a:off x="457200" y="1524000"/>
            <a:ext cx="8229600" cy="4800600"/>
          </a:xfrm>
        </p:spPr>
        <p:txBody>
          <a:bodyPr/>
          <a:lstStyle/>
          <a:p>
            <a:r>
              <a:rPr lang="en-US" dirty="0">
                <a:hlinkClick r:id="rId3"/>
              </a:rPr>
              <a:t>Novitasphere</a:t>
            </a:r>
            <a:r>
              <a:rPr lang="en-US" dirty="0"/>
              <a:t> is a FREE, secure internet portal for the provider community to use to easily connect directly to Novitas Solutions</a:t>
            </a:r>
          </a:p>
          <a:p>
            <a:r>
              <a:rPr lang="en-US" dirty="0">
                <a:hlinkClick r:id="rId3"/>
              </a:rPr>
              <a:t>Novitasphere User Guides and Instructions </a:t>
            </a:r>
            <a:endParaRPr lang="en-US" dirty="0"/>
          </a:p>
          <a:p>
            <a:r>
              <a:rPr lang="en-US" dirty="0"/>
              <a:t>Live Chat feature</a:t>
            </a:r>
          </a:p>
          <a:p>
            <a:r>
              <a:rPr lang="en-US" dirty="0"/>
              <a:t>Dedicated Help Desk: </a:t>
            </a:r>
            <a:r>
              <a:rPr lang="en-US" altLang="en-US" dirty="0"/>
              <a:t>1-855-880-8424</a:t>
            </a:r>
          </a:p>
          <a:p>
            <a:pPr lvl="1"/>
            <a:r>
              <a:rPr lang="en-US" dirty="0"/>
              <a:t>Available from 8:00AM-5:00 PM ET</a:t>
            </a:r>
          </a:p>
        </p:txBody>
      </p:sp>
    </p:spTree>
    <p:extLst>
      <p:ext uri="{BB962C8B-B14F-4D97-AF65-F5344CB8AC3E}">
        <p14:creationId xmlns:p14="http://schemas.microsoft.com/office/powerpoint/2010/main" val="7810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fontScale="77500" lnSpcReduction="20000"/>
          </a:bodyPr>
          <a:lstStyle/>
          <a:p>
            <a:r>
              <a:rPr lang="en-US" dirty="0"/>
              <a:t>All Current Procedural Terminology (CPT) only are copyright 2017 American Medical Association (AMA). All rights reserved. CPT is a registered trademark of the American Medical Association. Applicable Federal Acquisition Regulation/ Defense Federal Acquisition Regulation (FARS/DFARS) Restrictions Apply to Government Use. Fee schedules, relative value units, conversion factors and/or related components are not assigned by the AMA, are not part of CPT, and the AMA is not recommending their use. The AMA does not directly or indirectly practice medicine or dispense medical services. The AMA assumes no liability for data contained or not contained herein.</a:t>
            </a:r>
          </a:p>
          <a:p>
            <a:r>
              <a:rPr lang="en-US" dirty="0"/>
              <a:t>The information enclosed was current at the time it was presented.  Medicare policy changes frequently; links to the source documents have been provided within the document for your reference. This presentation was prepared as a tool to assist providers and is not intended to grant rights or impose obligations.  </a:t>
            </a:r>
          </a:p>
          <a:p>
            <a:r>
              <a:rPr lang="en-US" dirty="0"/>
              <a:t>Although every reasonable effort has been made to assure the accuracy of the information within these pages, the ultimate responsibility for the correct submission of claims and response to any remittance advice lies with the provider of services.</a:t>
            </a:r>
          </a:p>
          <a:p>
            <a:r>
              <a:rPr lang="en-US" dirty="0"/>
              <a:t>Novitas Solutions employees, agents, and staff make no representation, warranty, or guarantee that this compilation of Medicare information is error-free and will bear no responsibility or liability for the results or consequences of the use of this guide.</a:t>
            </a:r>
          </a:p>
          <a:p>
            <a:r>
              <a:rPr lang="en-US" dirty="0"/>
              <a:t>This presentation is a general summary that explains certain aspects of the Medicare program, but is not a legal document. The official Medicare program provisions are contained in the relevant laws, regulations, and rulings.</a:t>
            </a:r>
          </a:p>
          <a:p>
            <a:r>
              <a:rPr lang="en-US" dirty="0"/>
              <a:t>Novitas Solutions does not permit videotaping or audio recording of training events.</a:t>
            </a:r>
          </a:p>
        </p:txBody>
      </p:sp>
    </p:spTree>
    <p:extLst>
      <p:ext uri="{BB962C8B-B14F-4D97-AF65-F5344CB8AC3E}">
        <p14:creationId xmlns:p14="http://schemas.microsoft.com/office/powerpoint/2010/main" val="322039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Navigation Bar</a:t>
            </a:r>
          </a:p>
        </p:txBody>
      </p:sp>
      <p:pic>
        <p:nvPicPr>
          <p:cNvPr id="2050" name="Picture 2" descr="Screen shot of the Novitasphere navigation bar for Part 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018" y="1600200"/>
            <a:ext cx="780396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975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Important: Novitasphere Log In Requirement Changes</a:t>
            </a:r>
          </a:p>
        </p:txBody>
      </p:sp>
      <p:sp>
        <p:nvSpPr>
          <p:cNvPr id="3" name="Content Placeholder 2"/>
          <p:cNvSpPr>
            <a:spLocks noGrp="1"/>
          </p:cNvSpPr>
          <p:nvPr>
            <p:ph idx="1"/>
          </p:nvPr>
        </p:nvSpPr>
        <p:spPr>
          <a:xfrm>
            <a:off x="457200" y="1524000"/>
            <a:ext cx="8229600" cy="4602163"/>
          </a:xfrm>
        </p:spPr>
        <p:txBody>
          <a:bodyPr/>
          <a:lstStyle/>
          <a:p>
            <a:r>
              <a:rPr lang="en-US" sz="2000" dirty="0"/>
              <a:t>CMS will be implementing a system security change that affects the Novitasphere log in requirements for maintaining access.</a:t>
            </a:r>
          </a:p>
          <a:p>
            <a:r>
              <a:rPr lang="en-US" sz="2000" b="1" dirty="0"/>
              <a:t>Effective September 1, 2018</a:t>
            </a:r>
            <a:r>
              <a:rPr lang="en-US" sz="2000" dirty="0"/>
              <a:t>, registered Novitasphere users must log into Novitasphere at </a:t>
            </a:r>
            <a:r>
              <a:rPr lang="en-US" sz="2000" u="sng" dirty="0">
                <a:hlinkClick r:id="rId3"/>
              </a:rPr>
              <a:t>https://www.novitasphere.com</a:t>
            </a:r>
            <a:r>
              <a:rPr lang="en-US" sz="2000" dirty="0"/>
              <a:t> </a:t>
            </a:r>
            <a:r>
              <a:rPr lang="en-US" sz="2000" b="1" dirty="0"/>
              <a:t>at least once every 30 days</a:t>
            </a:r>
            <a:r>
              <a:rPr lang="en-US" sz="2000" dirty="0"/>
              <a:t> to be considered active. </a:t>
            </a:r>
          </a:p>
          <a:p>
            <a:r>
              <a:rPr lang="en-US" sz="2000" dirty="0">
                <a:hlinkClick r:id="rId4"/>
              </a:rPr>
              <a:t>Upcoming Changes to Novitasphere Log In Requirements – Action Required </a:t>
            </a:r>
            <a:endParaRPr lang="en-US" sz="2000" dirty="0"/>
          </a:p>
        </p:txBody>
      </p:sp>
      <p:pic>
        <p:nvPicPr>
          <p:cNvPr id="5" name="Picture 4" descr="Screen shot of website portal access page" title="Important: Novitasphere Log In Requirement Chan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4343400"/>
            <a:ext cx="8915400" cy="1641475"/>
          </a:xfrm>
          <a:prstGeom prst="rect">
            <a:avLst/>
          </a:prstGeom>
        </p:spPr>
      </p:pic>
    </p:spTree>
    <p:extLst>
      <p:ext uri="{BB962C8B-B14F-4D97-AF65-F5344CB8AC3E}">
        <p14:creationId xmlns:p14="http://schemas.microsoft.com/office/powerpoint/2010/main" val="111451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Credit Balance Reporting Requirement Reminders</a:t>
            </a:r>
          </a:p>
        </p:txBody>
      </p:sp>
      <p:sp>
        <p:nvSpPr>
          <p:cNvPr id="3" name="Content Placeholder 2"/>
          <p:cNvSpPr>
            <a:spLocks noGrp="1"/>
          </p:cNvSpPr>
          <p:nvPr>
            <p:ph idx="1"/>
          </p:nvPr>
        </p:nvSpPr>
        <p:spPr/>
        <p:txBody>
          <a:bodyPr>
            <a:normAutofit lnSpcReduction="10000"/>
          </a:bodyPr>
          <a:lstStyle/>
          <a:p>
            <a:r>
              <a:rPr lang="en-US" dirty="0"/>
              <a:t>Credit balance documentation:</a:t>
            </a:r>
          </a:p>
          <a:p>
            <a:pPr lvl="1"/>
            <a:r>
              <a:rPr lang="en-US" dirty="0"/>
              <a:t>Identify whether the patient is an eligible Medicare beneficiary</a:t>
            </a:r>
          </a:p>
          <a:p>
            <a:pPr lvl="1"/>
            <a:r>
              <a:rPr lang="en-US" dirty="0"/>
              <a:t>Identify other liable insurers and the primary payer</a:t>
            </a:r>
          </a:p>
          <a:p>
            <a:pPr lvl="1"/>
            <a:r>
              <a:rPr lang="en-US" dirty="0"/>
              <a:t>Adhere to applicable Medicare payment rules</a:t>
            </a:r>
          </a:p>
          <a:p>
            <a:pPr lvl="1"/>
            <a:r>
              <a:rPr lang="en-US" dirty="0"/>
              <a:t>Ensure that a credit balance is due to Medicare and the credit is refundable to the Medicare program</a:t>
            </a:r>
          </a:p>
          <a:p>
            <a:r>
              <a:rPr lang="en-US" dirty="0"/>
              <a:t>The CMS-838 Certification and Detail page must be submitted:</a:t>
            </a:r>
          </a:p>
          <a:p>
            <a:pPr lvl="1"/>
            <a:r>
              <a:rPr lang="en-US" dirty="0"/>
              <a:t>Failure to submit a complete and/or accurate detail page will result in the return of the credit balance report:</a:t>
            </a:r>
          </a:p>
          <a:p>
            <a:pPr lvl="2"/>
            <a:r>
              <a:rPr lang="en-US" dirty="0"/>
              <a:t>Rejected reports, those deemed invalid, are not considered received until they are submitted without errors</a:t>
            </a:r>
          </a:p>
          <a:p>
            <a:pPr lvl="2"/>
            <a:r>
              <a:rPr lang="en-US" dirty="0"/>
              <a:t>Failure to file a quarterly report by the due date may result in the suspension of all Medicare payments</a:t>
            </a:r>
          </a:p>
          <a:p>
            <a:r>
              <a:rPr lang="en-US" dirty="0"/>
              <a:t>If your credit balance amount is ZERO at the end of the quarter:</a:t>
            </a:r>
          </a:p>
          <a:p>
            <a:pPr lvl="1"/>
            <a:r>
              <a:rPr lang="en-US" dirty="0"/>
              <a:t>Required to sign, date and return the Medicare Credit Balance Report Certification Page</a:t>
            </a:r>
          </a:p>
        </p:txBody>
      </p:sp>
    </p:spTree>
    <p:extLst>
      <p:ext uri="{BB962C8B-B14F-4D97-AF65-F5344CB8AC3E}">
        <p14:creationId xmlns:p14="http://schemas.microsoft.com/office/powerpoint/2010/main" val="2420242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Medicare Credit Balance Report Dates</a:t>
            </a:r>
          </a:p>
        </p:txBody>
      </p:sp>
      <p:sp>
        <p:nvSpPr>
          <p:cNvPr id="3" name="Content Placeholder 2"/>
          <p:cNvSpPr>
            <a:spLocks noGrp="1"/>
          </p:cNvSpPr>
          <p:nvPr>
            <p:ph idx="1"/>
          </p:nvPr>
        </p:nvSpPr>
        <p:spPr/>
        <p:txBody>
          <a:bodyPr/>
          <a:lstStyle/>
          <a:p>
            <a:pPr>
              <a:defRPr/>
            </a:pPr>
            <a:r>
              <a:rPr lang="en-US" dirty="0"/>
              <a:t>Due each quarter ending </a:t>
            </a:r>
          </a:p>
          <a:p>
            <a:pPr>
              <a:defRPr/>
            </a:pPr>
            <a:r>
              <a:rPr lang="en-US" dirty="0"/>
              <a:t>Medicare Credit Balance Report must be submitted within 30 days after the close of each calendar quarter</a:t>
            </a:r>
          </a:p>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2558263557"/>
              </p:ext>
            </p:extLst>
          </p:nvPr>
        </p:nvGraphicFramePr>
        <p:xfrm>
          <a:off x="457200" y="3042920"/>
          <a:ext cx="8229600" cy="26720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Quarter End</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Medicare Credit Balance Report Due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Warning Letter Mailed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Placed on 100%</a:t>
                      </a:r>
                      <a:r>
                        <a:rPr lang="en-US" baseline="0" dirty="0">
                          <a:latin typeface="Arial" pitchFamily="34" charset="0"/>
                          <a:cs typeface="Arial" pitchFamily="34" charset="0"/>
                        </a:rPr>
                        <a:t> Payment</a:t>
                      </a:r>
                      <a:r>
                        <a:rPr lang="en-US" dirty="0">
                          <a:latin typeface="Arial" pitchFamily="34" charset="0"/>
                          <a:cs typeface="Arial" pitchFamily="34" charset="0"/>
                        </a:rPr>
                        <a:t> Withhold</a:t>
                      </a:r>
                    </a:p>
                    <a:p>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itchFamily="34" charset="0"/>
                          <a:cs typeface="Arial" pitchFamily="34" charset="0"/>
                        </a:rPr>
                        <a:t>March 31</a:t>
                      </a:r>
                      <a:endParaRPr lang="en-US"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April 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May 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June 03</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June 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July 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August 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September 03</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September 30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October 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November</a:t>
                      </a:r>
                      <a:r>
                        <a:rPr lang="en-US" baseline="0" dirty="0">
                          <a:latin typeface="Arial" pitchFamily="34" charset="0"/>
                          <a:cs typeface="Arial" pitchFamily="34" charset="0"/>
                        </a:rPr>
                        <a:t> 15</a:t>
                      </a:r>
                      <a:endParaRPr lang="en-US"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December 03</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December 31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January 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February 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March 03</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7184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Balance Tips</a:t>
            </a:r>
          </a:p>
        </p:txBody>
      </p:sp>
      <p:sp>
        <p:nvSpPr>
          <p:cNvPr id="3" name="Content Placeholder 2"/>
          <p:cNvSpPr>
            <a:spLocks noGrp="1"/>
          </p:cNvSpPr>
          <p:nvPr>
            <p:ph idx="1"/>
          </p:nvPr>
        </p:nvSpPr>
        <p:spPr/>
        <p:txBody>
          <a:bodyPr>
            <a:normAutofit fontScale="92500" lnSpcReduction="10000"/>
          </a:bodyPr>
          <a:lstStyle/>
          <a:p>
            <a:pPr lvl="0"/>
            <a:r>
              <a:rPr lang="en-US" sz="2100" dirty="0"/>
              <a:t>Credit balance tips:</a:t>
            </a:r>
          </a:p>
          <a:p>
            <a:pPr lvl="1"/>
            <a:r>
              <a:rPr lang="en-US" dirty="0"/>
              <a:t>Providers must first attempt to make their own adjustments:</a:t>
            </a:r>
          </a:p>
          <a:p>
            <a:pPr lvl="2"/>
            <a:r>
              <a:rPr lang="en-US" dirty="0"/>
              <a:t>Submit adjustments as soon as you identify the credit balance once that particular quarter begins</a:t>
            </a:r>
          </a:p>
          <a:p>
            <a:pPr lvl="1"/>
            <a:r>
              <a:rPr lang="en-US" dirty="0"/>
              <a:t>Do not forget to include your UB-04 with your report</a:t>
            </a:r>
          </a:p>
          <a:p>
            <a:pPr lvl="1"/>
            <a:r>
              <a:rPr lang="en-US" dirty="0"/>
              <a:t>Submit the correct version of the CMS-838 form</a:t>
            </a:r>
          </a:p>
          <a:p>
            <a:pPr lvl="1"/>
            <a:r>
              <a:rPr lang="en-US" dirty="0"/>
              <a:t>Providers must complete the entire CMS-838 detail page when reporting credit balances</a:t>
            </a:r>
          </a:p>
          <a:p>
            <a:pPr lvl="1"/>
            <a:r>
              <a:rPr lang="en-US" dirty="0"/>
              <a:t>Ensure that your provider number on the certification page matches the detail page </a:t>
            </a:r>
          </a:p>
          <a:p>
            <a:pPr lvl="1"/>
            <a:r>
              <a:rPr lang="en-US" dirty="0"/>
              <a:t>Do not include claims you have indicated on a prior quarter</a:t>
            </a:r>
          </a:p>
          <a:p>
            <a:pPr lvl="1"/>
            <a:r>
              <a:rPr lang="en-US" dirty="0"/>
              <a:t>No need to mail hard copy once a certification has been faxed</a:t>
            </a:r>
          </a:p>
          <a:p>
            <a:pPr lvl="1"/>
            <a:r>
              <a:rPr lang="en-US" dirty="0"/>
              <a:t>Three attempts are made to contact the provider regarding questions: </a:t>
            </a:r>
          </a:p>
          <a:p>
            <a:pPr lvl="2"/>
            <a:r>
              <a:rPr lang="en-US" dirty="0"/>
              <a:t>If the provider does not return the telephone call then Novitas will offset the amount reported on the credit balance report </a:t>
            </a:r>
          </a:p>
          <a:p>
            <a:pPr lvl="2"/>
            <a:r>
              <a:rPr lang="en-US" dirty="0"/>
              <a:t>Claim will not show an adjustment in the Fiscal Intermediary Shared Systems</a:t>
            </a:r>
          </a:p>
          <a:p>
            <a:r>
              <a:rPr lang="en-US" sz="2100" dirty="0"/>
              <a:t>Visit our website for more details on </a:t>
            </a:r>
            <a:r>
              <a:rPr lang="en-US" sz="2100" dirty="0">
                <a:hlinkClick r:id="rId3"/>
              </a:rPr>
              <a:t>Credit Balance Reporting</a:t>
            </a:r>
            <a:endParaRPr lang="en-US" dirty="0"/>
          </a:p>
          <a:p>
            <a:endParaRPr lang="en-US" dirty="0"/>
          </a:p>
          <a:p>
            <a:endParaRPr lang="en-US" dirty="0"/>
          </a:p>
        </p:txBody>
      </p:sp>
    </p:spTree>
    <p:extLst>
      <p:ext uri="{BB962C8B-B14F-4D97-AF65-F5344CB8AC3E}">
        <p14:creationId xmlns:p14="http://schemas.microsoft.com/office/powerpoint/2010/main" val="1569073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Open Claim Issues</a:t>
            </a:r>
          </a:p>
        </p:txBody>
      </p:sp>
      <p:sp>
        <p:nvSpPr>
          <p:cNvPr id="4" name="Content Placeholder 3"/>
          <p:cNvSpPr>
            <a:spLocks noGrp="1"/>
          </p:cNvSpPr>
          <p:nvPr>
            <p:ph idx="1"/>
          </p:nvPr>
        </p:nvSpPr>
        <p:spPr/>
        <p:txBody>
          <a:bodyPr/>
          <a:lstStyle/>
          <a:p>
            <a:r>
              <a:rPr lang="en-US" dirty="0">
                <a:hlinkClick r:id="rId3"/>
              </a:rPr>
              <a:t>Open Claim Issues for Medicare Part A</a:t>
            </a:r>
            <a:endParaRPr lang="en-US" dirty="0"/>
          </a:p>
        </p:txBody>
      </p:sp>
      <p:pic>
        <p:nvPicPr>
          <p:cNvPr id="3" name="Picture 2" descr="Open claim issues lo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133600"/>
            <a:ext cx="8686800" cy="4191000"/>
          </a:xfrm>
          <a:prstGeom prst="rect">
            <a:avLst/>
          </a:prstGeom>
        </p:spPr>
      </p:pic>
    </p:spTree>
    <p:extLst>
      <p:ext uri="{BB962C8B-B14F-4D97-AF65-F5344CB8AC3E}">
        <p14:creationId xmlns:p14="http://schemas.microsoft.com/office/powerpoint/2010/main" val="2540497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Medicare Card</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2609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5" dirty="0"/>
              <a:t>Important Dates For The New Medicare Card</a:t>
            </a:r>
            <a:endParaRPr lang="en-US" dirty="0"/>
          </a:p>
        </p:txBody>
      </p:sp>
      <p:sp>
        <p:nvSpPr>
          <p:cNvPr id="3" name="Content Placeholder 2"/>
          <p:cNvSpPr>
            <a:spLocks noGrp="1"/>
          </p:cNvSpPr>
          <p:nvPr>
            <p:ph idx="1"/>
          </p:nvPr>
        </p:nvSpPr>
        <p:spPr/>
        <p:txBody>
          <a:bodyPr>
            <a:normAutofit fontScale="92500"/>
          </a:bodyPr>
          <a:lstStyle/>
          <a:p>
            <a:pPr marL="355600">
              <a:buSzPct val="105000"/>
              <a:buFont typeface="Arial"/>
              <a:buChar char="•"/>
              <a:tabLst>
                <a:tab pos="354965" algn="l"/>
                <a:tab pos="355600" algn="l"/>
              </a:tabLst>
            </a:pPr>
            <a:r>
              <a:rPr lang="en-US" dirty="0"/>
              <a:t>CMS to remove Social Security Numbers (SSNs) from all Medicare cards by </a:t>
            </a:r>
            <a:r>
              <a:rPr lang="en-US" b="1" dirty="0"/>
              <a:t>April 2019</a:t>
            </a:r>
          </a:p>
          <a:p>
            <a:pPr marL="355600">
              <a:buSzPct val="105000"/>
              <a:buFont typeface="Arial"/>
              <a:buChar char="•"/>
              <a:tabLst>
                <a:tab pos="354965" algn="l"/>
                <a:tab pos="355600" algn="l"/>
              </a:tabLst>
            </a:pPr>
            <a:r>
              <a:rPr lang="en-US" dirty="0"/>
              <a:t>The transition period will </a:t>
            </a:r>
            <a:r>
              <a:rPr lang="en-US" spc="5" dirty="0"/>
              <a:t>run </a:t>
            </a:r>
            <a:r>
              <a:rPr lang="en-US" dirty="0"/>
              <a:t>from </a:t>
            </a:r>
            <a:r>
              <a:rPr lang="en-US" b="1" dirty="0"/>
              <a:t>April </a:t>
            </a:r>
            <a:r>
              <a:rPr lang="en-US" b="1" spc="5" dirty="0"/>
              <a:t>2018 </a:t>
            </a:r>
            <a:r>
              <a:rPr lang="en-US" b="1" dirty="0"/>
              <a:t>through </a:t>
            </a:r>
            <a:r>
              <a:rPr lang="en-US" b="1" spc="-5" dirty="0"/>
              <a:t>December </a:t>
            </a:r>
            <a:r>
              <a:rPr lang="en-US" b="1" spc="5" dirty="0"/>
              <a:t>31,</a:t>
            </a:r>
            <a:r>
              <a:rPr lang="en-US" b="1" spc="-340" dirty="0"/>
              <a:t>  </a:t>
            </a:r>
            <a:r>
              <a:rPr lang="en-US" b="1" spc="5" dirty="0"/>
              <a:t>2019</a:t>
            </a:r>
          </a:p>
          <a:p>
            <a:pPr marL="355600">
              <a:buSzPct val="105000"/>
              <a:buFont typeface="Arial"/>
              <a:buChar char="•"/>
              <a:tabLst>
                <a:tab pos="354965" algn="l"/>
                <a:tab pos="355600" algn="l"/>
              </a:tabLst>
            </a:pPr>
            <a:r>
              <a:rPr lang="en-US" b="1" dirty="0"/>
              <a:t>October </a:t>
            </a:r>
            <a:r>
              <a:rPr lang="en-US" b="1" spc="5" dirty="0"/>
              <a:t>2018 </a:t>
            </a:r>
            <a:r>
              <a:rPr lang="en-US" dirty="0"/>
              <a:t>through the end of the transition period, when a valid</a:t>
            </a:r>
            <a:r>
              <a:rPr lang="en-US" b="1" dirty="0"/>
              <a:t> </a:t>
            </a:r>
            <a:r>
              <a:rPr lang="en-US" dirty="0"/>
              <a:t>and active Medicare Number is </a:t>
            </a:r>
            <a:r>
              <a:rPr lang="en-US" spc="-5" dirty="0"/>
              <a:t>submitted </a:t>
            </a:r>
            <a:r>
              <a:rPr lang="en-US" dirty="0"/>
              <a:t>on Medicare </a:t>
            </a:r>
            <a:r>
              <a:rPr lang="en-US" spc="-5" dirty="0"/>
              <a:t>fee-for-service </a:t>
            </a:r>
            <a:r>
              <a:rPr lang="en-US" spc="-10" dirty="0"/>
              <a:t>claims</a:t>
            </a:r>
            <a:r>
              <a:rPr lang="en-US" spc="-90" dirty="0"/>
              <a:t> </a:t>
            </a:r>
            <a:r>
              <a:rPr lang="en-US" dirty="0"/>
              <a:t>both the Medicare Number and the MBI will be returned on the </a:t>
            </a:r>
            <a:r>
              <a:rPr lang="en-US" spc="-5" dirty="0"/>
              <a:t>remittance</a:t>
            </a:r>
            <a:r>
              <a:rPr lang="en-US" spc="-160" dirty="0"/>
              <a:t> </a:t>
            </a:r>
            <a:r>
              <a:rPr lang="en-US" dirty="0"/>
              <a:t>advice:</a:t>
            </a:r>
          </a:p>
          <a:p>
            <a:pPr lvl="1"/>
            <a:r>
              <a:rPr lang="en-US" dirty="0">
                <a:hlinkClick r:id="rId3"/>
              </a:rPr>
              <a:t>Medicare Remit Easy Print (MREP)</a:t>
            </a:r>
            <a:endParaRPr lang="en-US" dirty="0"/>
          </a:p>
          <a:p>
            <a:pPr lvl="1"/>
            <a:r>
              <a:rPr lang="en-US" dirty="0">
                <a:hlinkClick r:id="rId4"/>
              </a:rPr>
              <a:t>PC Print</a:t>
            </a:r>
            <a:r>
              <a:rPr lang="en-US" dirty="0"/>
              <a:t> </a:t>
            </a:r>
          </a:p>
          <a:p>
            <a:pPr lvl="1"/>
            <a:r>
              <a:rPr lang="en-US" dirty="0"/>
              <a:t>Standard Paper Remits: </a:t>
            </a:r>
          </a:p>
          <a:p>
            <a:pPr lvl="2"/>
            <a:r>
              <a:rPr lang="en-US" dirty="0">
                <a:hlinkClick r:id="rId5"/>
              </a:rPr>
              <a:t>FISS Standard Paper Remittance</a:t>
            </a:r>
            <a:endParaRPr lang="en-US" dirty="0"/>
          </a:p>
          <a:p>
            <a:pPr lvl="2"/>
            <a:r>
              <a:rPr lang="en-US" dirty="0">
                <a:hlinkClick r:id="rId6"/>
              </a:rPr>
              <a:t>MCS (Medicare Part B/Professionals)</a:t>
            </a:r>
            <a:r>
              <a:rPr lang="en-US" dirty="0"/>
              <a:t> </a:t>
            </a:r>
          </a:p>
          <a:p>
            <a:r>
              <a:rPr lang="en-US" dirty="0"/>
              <a:t>Find more information on the New Medicare Card on the CMS website on the </a:t>
            </a:r>
            <a:r>
              <a:rPr lang="en-US" dirty="0">
                <a:hlinkClick r:id="rId7"/>
              </a:rPr>
              <a:t>New Medicare Card home page</a:t>
            </a:r>
            <a:r>
              <a:rPr lang="en-US" dirty="0"/>
              <a:t> and the </a:t>
            </a:r>
            <a:r>
              <a:rPr lang="en-US" dirty="0">
                <a:hlinkClick r:id="rId8"/>
              </a:rPr>
              <a:t>Providers page</a:t>
            </a:r>
            <a:endParaRPr lang="en-US" dirty="0"/>
          </a:p>
          <a:p>
            <a:endParaRPr lang="en-US" dirty="0"/>
          </a:p>
        </p:txBody>
      </p:sp>
    </p:spTree>
    <p:extLst>
      <p:ext uri="{BB962C8B-B14F-4D97-AF65-F5344CB8AC3E}">
        <p14:creationId xmlns:p14="http://schemas.microsoft.com/office/powerpoint/2010/main" val="984452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 Standard Paper Remittance Advice Example with MBI</a:t>
            </a:r>
          </a:p>
        </p:txBody>
      </p:sp>
      <p:sp>
        <p:nvSpPr>
          <p:cNvPr id="3" name="Content Placeholder 2"/>
          <p:cNvSpPr>
            <a:spLocks noGrp="1"/>
          </p:cNvSpPr>
          <p:nvPr>
            <p:ph idx="1"/>
          </p:nvPr>
        </p:nvSpPr>
        <p:spPr/>
        <p:txBody>
          <a:bodyPr/>
          <a:lstStyle/>
          <a:p>
            <a:r>
              <a:rPr lang="en-US" dirty="0"/>
              <a:t>Beginning October 1, 2018 through transition period:</a:t>
            </a:r>
          </a:p>
          <a:p>
            <a:pPr lvl="1"/>
            <a:r>
              <a:rPr lang="en-US" dirty="0"/>
              <a:t>MID field will reflect the Medicare identification submitted </a:t>
            </a:r>
          </a:p>
          <a:p>
            <a:pPr lvl="1"/>
            <a:r>
              <a:rPr lang="en-US" dirty="0"/>
              <a:t>MBI field will reflect the MBI when a valid and active Medicare number is submitted </a:t>
            </a:r>
          </a:p>
          <a:p>
            <a:pPr marL="0" indent="0">
              <a:buNone/>
            </a:pPr>
            <a:endParaRPr lang="en-US" dirty="0"/>
          </a:p>
        </p:txBody>
      </p:sp>
      <p:pic>
        <p:nvPicPr>
          <p:cNvPr id="4098" name="Picture 2" descr="Screenshot of FISS standard paper remittance advice with MBI. " title="FISS Standard Paper Remittance Advice Example with MBI"/>
          <p:cNvPicPr>
            <a:picLocks noChangeAspect="1" noChangeArrowheads="1"/>
          </p:cNvPicPr>
          <p:nvPr/>
        </p:nvPicPr>
        <p:blipFill rotWithShape="1">
          <a:blip r:embed="rId3">
            <a:extLst>
              <a:ext uri="{28A0092B-C50C-407E-A947-70E740481C1C}">
                <a14:useLocalDpi xmlns:a14="http://schemas.microsoft.com/office/drawing/2010/main" val="0"/>
              </a:ext>
            </a:extLst>
          </a:blip>
          <a:srcRect t="11905" r="16428" b="9365"/>
          <a:stretch/>
        </p:blipFill>
        <p:spPr bwMode="auto">
          <a:xfrm>
            <a:off x="609600" y="2994660"/>
            <a:ext cx="8001000" cy="32766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1730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Period</a:t>
            </a:r>
          </a:p>
        </p:txBody>
      </p:sp>
      <p:pic>
        <p:nvPicPr>
          <p:cNvPr id="2050" name="Picture 2" descr="Graph demonstrating the transition period for the MBI." title="Transition Perio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752600"/>
            <a:ext cx="8229600" cy="4556657"/>
          </a:xfrm>
        </p:spPr>
      </p:pic>
    </p:spTree>
    <p:extLst>
      <p:ext uri="{BB962C8B-B14F-4D97-AF65-F5344CB8AC3E}">
        <p14:creationId xmlns:p14="http://schemas.microsoft.com/office/powerpoint/2010/main" val="47356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Novitas eNews – Subscribe Now!</a:t>
            </a:r>
          </a:p>
        </p:txBody>
      </p:sp>
      <p:sp>
        <p:nvSpPr>
          <p:cNvPr id="5" name="Content Placeholder 4"/>
          <p:cNvSpPr>
            <a:spLocks noGrp="1"/>
          </p:cNvSpPr>
          <p:nvPr>
            <p:ph sz="half" idx="1"/>
          </p:nvPr>
        </p:nvSpPr>
        <p:spPr>
          <a:xfrm>
            <a:off x="228600" y="2514600"/>
            <a:ext cx="4038600" cy="3352800"/>
          </a:xfrm>
        </p:spPr>
        <p:txBody>
          <a:bodyPr/>
          <a:lstStyle/>
          <a:p>
            <a:r>
              <a:rPr lang="en-US" sz="2000" dirty="0"/>
              <a:t>Receive current updates directly from Novitas Solutions:</a:t>
            </a:r>
          </a:p>
          <a:p>
            <a:pPr lvl="1">
              <a:buFont typeface="Arial" panose="020B0604020202020204" pitchFamily="34" charset="0"/>
              <a:buChar char="•"/>
            </a:pPr>
            <a:r>
              <a:rPr lang="en-US" sz="1800" dirty="0"/>
              <a:t>JH and JL </a:t>
            </a:r>
          </a:p>
          <a:p>
            <a:pPr lvl="1">
              <a:buFont typeface="Arial" panose="020B0604020202020204" pitchFamily="34" charset="0"/>
              <a:buChar char="•"/>
            </a:pPr>
            <a:r>
              <a:rPr lang="en-US" sz="1800" dirty="0"/>
              <a:t>Part A and Part B News </a:t>
            </a:r>
          </a:p>
          <a:p>
            <a:pPr lvl="1">
              <a:buFont typeface="Arial" panose="020B0604020202020204" pitchFamily="34" charset="0"/>
              <a:buChar char="•"/>
            </a:pPr>
            <a:r>
              <a:rPr lang="en-US" sz="1800" dirty="0"/>
              <a:t>Issued every Tuesday and Friday </a:t>
            </a:r>
          </a:p>
          <a:p>
            <a:pPr lvl="1">
              <a:buFont typeface="Arial" panose="020B0604020202020204" pitchFamily="34" charset="0"/>
              <a:buChar char="•"/>
            </a:pPr>
            <a:r>
              <a:rPr lang="en-US" sz="1800" dirty="0"/>
              <a:t>CMS MLN Connects issued Thursdays </a:t>
            </a:r>
          </a:p>
          <a:p>
            <a:pPr marL="0" indent="0">
              <a:buNone/>
            </a:pPr>
            <a:endParaRPr lang="en-US" dirty="0"/>
          </a:p>
        </p:txBody>
      </p:sp>
      <p:sp>
        <p:nvSpPr>
          <p:cNvPr id="6" name="Content Placeholder 5"/>
          <p:cNvSpPr>
            <a:spLocks noGrp="1"/>
          </p:cNvSpPr>
          <p:nvPr>
            <p:ph sz="half" idx="2"/>
          </p:nvPr>
        </p:nvSpPr>
        <p:spPr>
          <a:xfrm>
            <a:off x="4572000" y="2514600"/>
            <a:ext cx="4038600" cy="3657600"/>
          </a:xfrm>
        </p:spPr>
        <p:txBody>
          <a:bodyPr/>
          <a:lstStyle/>
          <a:p>
            <a:r>
              <a:rPr lang="en-US" sz="2000" dirty="0"/>
              <a:t>Choose the line of business and topics </a:t>
            </a:r>
            <a:r>
              <a:rPr lang="en-US" sz="2000" i="1" dirty="0"/>
              <a:t>YOU NEED: </a:t>
            </a:r>
          </a:p>
          <a:p>
            <a:pPr lvl="1">
              <a:buFont typeface="Arial" panose="020B0604020202020204" pitchFamily="34" charset="0"/>
              <a:buChar char="•"/>
            </a:pPr>
            <a:r>
              <a:rPr lang="en-US" sz="1800" dirty="0"/>
              <a:t>Novitasphere	 </a:t>
            </a:r>
          </a:p>
          <a:p>
            <a:pPr lvl="1">
              <a:buFont typeface="Arial" panose="020B0604020202020204" pitchFamily="34" charset="0"/>
              <a:buChar char="•"/>
            </a:pPr>
            <a:r>
              <a:rPr lang="en-US" sz="1800" dirty="0"/>
              <a:t>Part A News</a:t>
            </a:r>
          </a:p>
          <a:p>
            <a:pPr lvl="1">
              <a:buFont typeface="Arial" panose="020B0604020202020204" pitchFamily="34" charset="0"/>
              <a:buChar char="•"/>
            </a:pPr>
            <a:r>
              <a:rPr lang="en-US" sz="1800" dirty="0"/>
              <a:t>Part B News </a:t>
            </a:r>
          </a:p>
          <a:p>
            <a:pPr lvl="1">
              <a:buFont typeface="Arial" panose="020B0604020202020204" pitchFamily="34" charset="0"/>
              <a:buChar char="•"/>
            </a:pPr>
            <a:r>
              <a:rPr lang="en-US" sz="1800" dirty="0"/>
              <a:t>Electronic Billing (EDI) </a:t>
            </a:r>
          </a:p>
          <a:p>
            <a:pPr lvl="1">
              <a:buFont typeface="Arial" panose="020B0604020202020204" pitchFamily="34" charset="0"/>
              <a:buChar char="•"/>
            </a:pPr>
            <a:r>
              <a:rPr lang="en-US" sz="1800" dirty="0"/>
              <a:t>Veterans Affairs </a:t>
            </a:r>
          </a:p>
          <a:p>
            <a:pPr lvl="1">
              <a:buFont typeface="Arial" panose="020B0604020202020204" pitchFamily="34" charset="0"/>
              <a:buChar char="•"/>
            </a:pPr>
            <a:r>
              <a:rPr lang="en-US" sz="1800" dirty="0"/>
              <a:t>ABILITY | PC-ACE </a:t>
            </a:r>
          </a:p>
          <a:p>
            <a:pPr lvl="1">
              <a:buFont typeface="Arial" panose="020B0604020202020204" pitchFamily="34" charset="0"/>
              <a:buChar char="•"/>
            </a:pPr>
            <a:r>
              <a:rPr lang="en-US" sz="1800" dirty="0"/>
              <a:t>Medicare Remit Easy Print (MREP)  </a:t>
            </a:r>
          </a:p>
          <a:p>
            <a:pPr lvl="1">
              <a:buFont typeface="Arial" panose="020B0604020202020204" pitchFamily="34" charset="0"/>
              <a:buChar char="•"/>
            </a:pPr>
            <a:r>
              <a:rPr lang="en-US" sz="1800" dirty="0"/>
              <a:t>Indian Health Services (IHS) </a:t>
            </a:r>
          </a:p>
          <a:p>
            <a:pPr lvl="1"/>
            <a:endParaRPr lang="en-US" sz="1600" i="1" dirty="0"/>
          </a:p>
          <a:p>
            <a:pPr lvl="1"/>
            <a:endParaRPr lang="en-US" sz="1600" i="1" dirty="0"/>
          </a:p>
          <a:p>
            <a:pPr marL="0" indent="0">
              <a:buNone/>
            </a:pPr>
            <a:endParaRPr lang="en-US" sz="2000" i="1" dirty="0"/>
          </a:p>
        </p:txBody>
      </p:sp>
      <p:pic>
        <p:nvPicPr>
          <p:cNvPr id="1026" name="Picture 2" descr="Image of the website's tool bar that includes the option for a provider/supplier to enroll in our email list serv by clicking on, &quot;Join Today&quo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447087"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545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Medicare Card</a:t>
            </a:r>
          </a:p>
        </p:txBody>
      </p:sp>
      <p:sp>
        <p:nvSpPr>
          <p:cNvPr id="9" name="Content Placeholder 8" descr="Frame around the new Medicare card. "/>
          <p:cNvSpPr>
            <a:spLocks noGrp="1"/>
          </p:cNvSpPr>
          <p:nvPr>
            <p:ph sz="half" idx="1"/>
          </p:nvPr>
        </p:nvSpPr>
        <p:spPr>
          <a:xfrm>
            <a:off x="457200" y="1676400"/>
            <a:ext cx="4038600" cy="4221163"/>
          </a:xfrm>
        </p:spPr>
        <p:txBody>
          <a:bodyPr/>
          <a:lstStyle/>
          <a:p>
            <a:r>
              <a:rPr lang="en-US" sz="2000" dirty="0"/>
              <a:t>New Medicare card</a:t>
            </a:r>
            <a:r>
              <a:rPr lang="en-US" dirty="0"/>
              <a:t>:</a:t>
            </a:r>
          </a:p>
          <a:p>
            <a:pPr lvl="1"/>
            <a:r>
              <a:rPr lang="en-US" sz="1600" dirty="0"/>
              <a:t>Health and Human Services (HHS) logo</a:t>
            </a:r>
          </a:p>
          <a:p>
            <a:pPr lvl="1"/>
            <a:r>
              <a:rPr lang="en-US" sz="1600" dirty="0"/>
              <a:t>Gender and signature line removed</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marL="0" indent="0">
              <a:buNone/>
            </a:pPr>
            <a:endParaRPr lang="en-US" altLang="en-US" dirty="0"/>
          </a:p>
          <a:p>
            <a:endParaRPr lang="en-US" dirty="0"/>
          </a:p>
          <a:p>
            <a:endParaRPr lang="en-US" dirty="0"/>
          </a:p>
          <a:p>
            <a:endParaRPr lang="en-US" dirty="0"/>
          </a:p>
        </p:txBody>
      </p:sp>
      <p:sp>
        <p:nvSpPr>
          <p:cNvPr id="2" name="Content Placeholder 1"/>
          <p:cNvSpPr>
            <a:spLocks noGrp="1"/>
          </p:cNvSpPr>
          <p:nvPr>
            <p:ph sz="half" idx="2"/>
          </p:nvPr>
        </p:nvSpPr>
        <p:spPr>
          <a:xfrm>
            <a:off x="4648200" y="1752600"/>
            <a:ext cx="4038600" cy="4221163"/>
          </a:xfrm>
        </p:spPr>
        <p:txBody>
          <a:bodyPr/>
          <a:lstStyle/>
          <a:p>
            <a:r>
              <a:rPr lang="en-US" sz="2000" dirty="0"/>
              <a:t>Railroad Retirement MBI card:</a:t>
            </a:r>
          </a:p>
          <a:p>
            <a:pPr lvl="1"/>
            <a:r>
              <a:rPr lang="en-US" sz="1600" dirty="0"/>
              <a:t>Railroad Retirement Board logo will be the key identifier</a:t>
            </a:r>
          </a:p>
          <a:p>
            <a:pPr lvl="1"/>
            <a:r>
              <a:rPr lang="en-US" sz="1600" dirty="0"/>
              <a:t>Mailing will began June 2018</a:t>
            </a:r>
          </a:p>
          <a:p>
            <a:endParaRPr lang="en-US" dirty="0"/>
          </a:p>
        </p:txBody>
      </p:sp>
      <p:pic>
        <p:nvPicPr>
          <p:cNvPr id="11" name="Content Placeholder 1" descr="Picture of new Medicare card framed in black" title="MBI New Design"/>
          <p:cNvPicPr/>
          <p:nvPr/>
        </p:nvPicPr>
        <p:blipFill>
          <a:blip r:embed="rId3">
            <a:extLst>
              <a:ext uri="{28A0092B-C50C-407E-A947-70E740481C1C}">
                <a14:useLocalDpi xmlns:a14="http://schemas.microsoft.com/office/drawing/2010/main" val="0"/>
              </a:ext>
            </a:extLst>
          </a:blip>
          <a:stretch>
            <a:fillRect/>
          </a:stretch>
        </p:blipFill>
        <p:spPr bwMode="auto">
          <a:xfrm>
            <a:off x="4880164" y="3429000"/>
            <a:ext cx="3654236" cy="2301240"/>
          </a:xfrm>
          <a:prstGeom prst="rect">
            <a:avLst/>
          </a:prstGeom>
          <a:noFill/>
          <a:ln w="38100" cmpd="sng">
            <a:solidFill>
              <a:srgbClr val="000000"/>
            </a:solidFill>
            <a:miter lim="800000"/>
            <a:headEnd/>
            <a:tailEnd/>
          </a:ln>
        </p:spPr>
      </p:pic>
      <p:pic>
        <p:nvPicPr>
          <p:cNvPr id="1026" name="Picture 2" descr="Screen shot of the Railroad Medicare card" title="New Railroad Medicare 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352800"/>
            <a:ext cx="3637859"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27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Novitasphere MBI Lookup </a:t>
            </a:r>
            <a:br>
              <a:rPr lang="en-US" dirty="0"/>
            </a:br>
            <a:endParaRPr lang="en-US" dirty="0"/>
          </a:p>
        </p:txBody>
      </p:sp>
      <p:sp>
        <p:nvSpPr>
          <p:cNvPr id="3" name="Content Placeholder 2"/>
          <p:cNvSpPr>
            <a:spLocks noGrp="1"/>
          </p:cNvSpPr>
          <p:nvPr>
            <p:ph idx="1"/>
          </p:nvPr>
        </p:nvSpPr>
        <p:spPr/>
        <p:txBody>
          <a:bodyPr/>
          <a:lstStyle/>
          <a:p>
            <a:r>
              <a:rPr lang="en-US" dirty="0"/>
              <a:t>MBI crosswalk tool in Novitasphere now available</a:t>
            </a:r>
          </a:p>
          <a:p>
            <a:endParaRPr lang="en-US" dirty="0"/>
          </a:p>
        </p:txBody>
      </p:sp>
      <p:pic>
        <p:nvPicPr>
          <p:cNvPr id="4" name="Content Placeholder 3" descr="MBI lookup screen" title="Novitasphere MBI Lookup"/>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200" y="2488268"/>
            <a:ext cx="8229600" cy="360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666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MBI Lookup Results</a:t>
            </a:r>
          </a:p>
        </p:txBody>
      </p:sp>
      <p:sp>
        <p:nvSpPr>
          <p:cNvPr id="3" name="Content Placeholder 2"/>
          <p:cNvSpPr>
            <a:spLocks noGrp="1"/>
          </p:cNvSpPr>
          <p:nvPr>
            <p:ph idx="1"/>
          </p:nvPr>
        </p:nvSpPr>
        <p:spPr/>
        <p:txBody>
          <a:bodyPr/>
          <a:lstStyle/>
          <a:p>
            <a:r>
              <a:rPr lang="en-US" dirty="0"/>
              <a:t>MBI lookup results</a:t>
            </a:r>
          </a:p>
        </p:txBody>
      </p:sp>
      <p:pic>
        <p:nvPicPr>
          <p:cNvPr id="1026" name="Picture 2" descr="MBI Lookup tool in Novita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2133600"/>
            <a:ext cx="80962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508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 Health Insurance Claim (HIC) Field Changed to MID</a:t>
            </a:r>
          </a:p>
        </p:txBody>
      </p:sp>
      <p:sp>
        <p:nvSpPr>
          <p:cNvPr id="3" name="Content Placeholder 2"/>
          <p:cNvSpPr>
            <a:spLocks noGrp="1"/>
          </p:cNvSpPr>
          <p:nvPr>
            <p:ph idx="1"/>
          </p:nvPr>
        </p:nvSpPr>
        <p:spPr/>
        <p:txBody>
          <a:bodyPr/>
          <a:lstStyle/>
          <a:p>
            <a:r>
              <a:rPr lang="en-US" dirty="0">
                <a:hlinkClick r:id="rId3"/>
              </a:rPr>
              <a:t>FISS Manual</a:t>
            </a:r>
            <a:r>
              <a:rPr lang="en-US" dirty="0"/>
              <a:t> updated to reflect Direct Data Entry (DDE) screen changes as part of the Social Security Initiative</a:t>
            </a:r>
          </a:p>
          <a:p>
            <a:r>
              <a:rPr lang="en-US" dirty="0"/>
              <a:t>Effective October 1, 2018, all fields currently named ‘HIC’ in FISS to be renamed to ‘MID’ (Medicare Identification Number)</a:t>
            </a:r>
          </a:p>
        </p:txBody>
      </p:sp>
      <p:pic>
        <p:nvPicPr>
          <p:cNvPr id="4" name="Picture 3" descr="HIC field is now the MID fiel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15" y="3280364"/>
            <a:ext cx="7759685" cy="1825036"/>
          </a:xfrm>
          <a:prstGeom prst="rect">
            <a:avLst/>
          </a:prstGeom>
        </p:spPr>
      </p:pic>
    </p:spTree>
    <p:extLst>
      <p:ext uri="{BB962C8B-B14F-4D97-AF65-F5344CB8AC3E}">
        <p14:creationId xmlns:p14="http://schemas.microsoft.com/office/powerpoint/2010/main" val="1685673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Trending Inquiries Received in the Customer Contact Center</a:t>
            </a:r>
          </a:p>
        </p:txBody>
      </p:sp>
      <p:sp>
        <p:nvSpPr>
          <p:cNvPr id="3" name="Content Placeholder 2"/>
          <p:cNvSpPr>
            <a:spLocks noGrp="1"/>
          </p:cNvSpPr>
          <p:nvPr>
            <p:ph idx="1"/>
          </p:nvPr>
        </p:nvSpPr>
        <p:spPr/>
        <p:txBody>
          <a:bodyPr/>
          <a:lstStyle/>
          <a:p>
            <a:r>
              <a:rPr lang="en-US" dirty="0"/>
              <a:t>Trouble using IVR to obtain beneficiary eligibility or claim status using an MBI	?</a:t>
            </a:r>
          </a:p>
          <a:p>
            <a:pPr lvl="1"/>
            <a:r>
              <a:rPr lang="en-US" dirty="0"/>
              <a:t>When speaking an MBI in the IVR be sure to speak naturally, including normal pauses ever few characters</a:t>
            </a:r>
          </a:p>
          <a:p>
            <a:pPr lvl="1"/>
            <a:r>
              <a:rPr lang="en-US" dirty="0"/>
              <a:t>Convert a MBI to a number that can be keyed into the IVR using the  IVR Alphanumeric Conversion Tool (</a:t>
            </a:r>
            <a:r>
              <a:rPr lang="en-US" dirty="0">
                <a:hlinkClick r:id="rId3"/>
              </a:rPr>
              <a:t>JH</a:t>
            </a:r>
            <a:r>
              <a:rPr lang="en-US" dirty="0"/>
              <a:t>) (</a:t>
            </a:r>
            <a:r>
              <a:rPr lang="en-US" dirty="0">
                <a:hlinkClick r:id="rId4"/>
              </a:rPr>
              <a:t>JL</a:t>
            </a:r>
            <a:r>
              <a:rPr lang="en-US" dirty="0"/>
              <a:t>):</a:t>
            </a:r>
          </a:p>
          <a:p>
            <a:pPr lvl="2"/>
            <a:r>
              <a:rPr lang="en-US" dirty="0"/>
              <a:t>Example: </a:t>
            </a:r>
          </a:p>
          <a:p>
            <a:pPr lvl="3"/>
            <a:r>
              <a:rPr lang="en-US" dirty="0"/>
              <a:t>MBI number EG-4TE-5MK-72  converted  1*32*414*81*325*61*5272</a:t>
            </a:r>
          </a:p>
          <a:p>
            <a:r>
              <a:rPr lang="en-US" dirty="0"/>
              <a:t>Consider using the Novitasphere (</a:t>
            </a:r>
            <a:r>
              <a:rPr lang="en-US" dirty="0">
                <a:hlinkClick r:id="rId5"/>
              </a:rPr>
              <a:t>JH</a:t>
            </a:r>
            <a:r>
              <a:rPr lang="en-US" dirty="0"/>
              <a:t>) (</a:t>
            </a:r>
            <a:r>
              <a:rPr lang="en-US" dirty="0">
                <a:hlinkClick r:id="rId6"/>
              </a:rPr>
              <a:t>JL</a:t>
            </a:r>
            <a:r>
              <a:rPr lang="en-US" dirty="0"/>
              <a:t>) for most self service inquiries</a:t>
            </a:r>
          </a:p>
        </p:txBody>
      </p:sp>
    </p:spTree>
    <p:extLst>
      <p:ext uri="{BB962C8B-B14F-4D97-AF65-F5344CB8AC3E}">
        <p14:creationId xmlns:p14="http://schemas.microsoft.com/office/powerpoint/2010/main" val="1444230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Outpatient Services Provided</a:t>
            </a:r>
            <a:r>
              <a:rPr lang="en-US" dirty="0">
                <a:solidFill>
                  <a:srgbClr val="FF0000"/>
                </a:solidFill>
              </a:rPr>
              <a:t> </a:t>
            </a:r>
            <a:r>
              <a:rPr lang="en-US" dirty="0"/>
              <a:t>to Inpatients of Other Facilities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0024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Outpatient Services Payment: Beneficiaries Who Are Inpatients of Other Facilities - Reminder </a:t>
            </a:r>
          </a:p>
        </p:txBody>
      </p:sp>
      <p:sp>
        <p:nvSpPr>
          <p:cNvPr id="3" name="Content Placeholder 2"/>
          <p:cNvSpPr>
            <a:spLocks noGrp="1"/>
          </p:cNvSpPr>
          <p:nvPr>
            <p:ph idx="1"/>
          </p:nvPr>
        </p:nvSpPr>
        <p:spPr/>
        <p:txBody>
          <a:bodyPr/>
          <a:lstStyle/>
          <a:p>
            <a:r>
              <a:rPr lang="en-US" sz="1600" dirty="0"/>
              <a:t>Recent OIG report determined that Medicare inappropriately paid ACHs for outpatient services provided to beneficiaries who were inpatients of other facilities, including LTCH, IRF, IPF, and CAH: </a:t>
            </a:r>
          </a:p>
          <a:p>
            <a:pPr lvl="1"/>
            <a:r>
              <a:rPr lang="en-US" sz="1400" dirty="0"/>
              <a:t>As a result, beneficiaries were unnecessarily charged outpatient deductibles and coinsurance payments</a:t>
            </a:r>
          </a:p>
          <a:p>
            <a:r>
              <a:rPr lang="en-US" sz="1600" dirty="0"/>
              <a:t>All items and non-physician services provided during a Medicare Part A inpatient stay must be provided directly by the inpatient hospital or under arrangements with the inpatient hospital and another provider</a:t>
            </a:r>
          </a:p>
          <a:p>
            <a:r>
              <a:rPr lang="en-US" sz="1600" dirty="0"/>
              <a:t>References: </a:t>
            </a:r>
          </a:p>
          <a:p>
            <a:pPr lvl="1"/>
            <a:r>
              <a:rPr lang="en-US" sz="1400" dirty="0">
                <a:hlinkClick r:id="rId3"/>
              </a:rPr>
              <a:t>Medicare Inappropriately Paid Acute-Care Hospitals for Outpatient Services They Provided To Beneficiaries Who Were Inpatients of Other Facilities </a:t>
            </a:r>
            <a:r>
              <a:rPr lang="en-US" sz="1400" dirty="0"/>
              <a:t>OIG Report, September 2017. </a:t>
            </a:r>
          </a:p>
          <a:p>
            <a:pPr lvl="1"/>
            <a:r>
              <a:rPr lang="en-US" sz="1400" dirty="0">
                <a:hlinkClick r:id="rId4"/>
              </a:rPr>
              <a:t>MLN Matters Special Edition Article SE170133 Medicare Does Not Pay Acute-Care Hospitals for Outpatient Services They Provide to Beneficiaries in a Covered Part A Inpatient Stay at Other Facilities</a:t>
            </a:r>
            <a:endParaRPr lang="en-US" sz="1400" dirty="0"/>
          </a:p>
          <a:p>
            <a:pPr lvl="1"/>
            <a:r>
              <a:rPr lang="en-US" sz="1400" dirty="0">
                <a:hlinkClick r:id="rId5"/>
              </a:rPr>
              <a:t>Provider Compliance Tips for Ordering Hospital Outpatient Services Fact Sheet </a:t>
            </a:r>
            <a:endParaRPr lang="en-US" sz="1400" dirty="0"/>
          </a:p>
          <a:p>
            <a:pPr lvl="1"/>
            <a:r>
              <a:rPr lang="en-US" sz="1400" dirty="0">
                <a:hlinkClick r:id="rId6"/>
              </a:rPr>
              <a:t>Acute Care Hospital Inpatient Prospective Payment System Fact Sheet</a:t>
            </a:r>
            <a:r>
              <a:rPr lang="en-US" sz="1400" dirty="0"/>
              <a:t> Page 3 </a:t>
            </a:r>
          </a:p>
          <a:p>
            <a:pPr lvl="1"/>
            <a:r>
              <a:rPr lang="en-US" sz="1400" dirty="0">
                <a:hlinkClick r:id="rId7"/>
              </a:rPr>
              <a:t>Items and Services Not Covered Under Medicare Booklet</a:t>
            </a:r>
            <a:r>
              <a:rPr lang="en-US" sz="1400" dirty="0"/>
              <a:t> Page 12 </a:t>
            </a:r>
          </a:p>
          <a:p>
            <a:pPr lvl="1"/>
            <a:r>
              <a:rPr lang="en-US" sz="1400" dirty="0">
                <a:hlinkClick r:id="rId8"/>
              </a:rPr>
              <a:t>Medicare Claims Processing Manual, Pub. 100-04, Chapter 3 – Inpatient Hospital Billing , Section 10.4 “ Payment of Nonphysician Services for Inpatients”  </a:t>
            </a:r>
            <a:endParaRPr lang="en-US" sz="1400" dirty="0"/>
          </a:p>
        </p:txBody>
      </p:sp>
    </p:spTree>
    <p:extLst>
      <p:ext uri="{BB962C8B-B14F-4D97-AF65-F5344CB8AC3E}">
        <p14:creationId xmlns:p14="http://schemas.microsoft.com/office/powerpoint/2010/main" val="3014620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a:t>
            </a:r>
          </a:p>
        </p:txBody>
      </p:sp>
      <p:sp>
        <p:nvSpPr>
          <p:cNvPr id="3" name="Content Placeholder 2"/>
          <p:cNvSpPr>
            <a:spLocks noGrp="1"/>
          </p:cNvSpPr>
          <p:nvPr>
            <p:ph idx="1"/>
          </p:nvPr>
        </p:nvSpPr>
        <p:spPr/>
        <p:txBody>
          <a:bodyPr>
            <a:normAutofit fontScale="92500" lnSpcReduction="10000"/>
          </a:bodyPr>
          <a:lstStyle/>
          <a:p>
            <a:r>
              <a:rPr lang="en-US" dirty="0">
                <a:hlinkClick r:id="rId3"/>
              </a:rPr>
              <a:t>Section 1812 </a:t>
            </a:r>
            <a:r>
              <a:rPr lang="en-US" dirty="0"/>
              <a:t>of the Social Security Act indicates inpatient hospital services provided to Medicare beneficiaries are reimbursed under Medicare Part A:</a:t>
            </a:r>
          </a:p>
          <a:p>
            <a:pPr lvl="1"/>
            <a:r>
              <a:rPr lang="en-US" dirty="0"/>
              <a:t>Includes inpatient stays at LTCHs, IPFs, IRFs and CAHs</a:t>
            </a:r>
          </a:p>
          <a:p>
            <a:r>
              <a:rPr lang="en-US" dirty="0"/>
              <a:t>All hospitals are reimbursed by a prospective payment system or reasonable cost:</a:t>
            </a:r>
          </a:p>
          <a:p>
            <a:pPr lvl="1"/>
            <a:r>
              <a:rPr lang="en-US" dirty="0"/>
              <a:t>ACHs are paid through the IPPS </a:t>
            </a:r>
          </a:p>
          <a:p>
            <a:pPr lvl="1"/>
            <a:r>
              <a:rPr lang="en-US" dirty="0"/>
              <a:t>Facilities excluded from IPPS but paid under their respective PPS:</a:t>
            </a:r>
          </a:p>
          <a:p>
            <a:pPr lvl="2"/>
            <a:r>
              <a:rPr lang="en-US" dirty="0"/>
              <a:t>IRFs and units </a:t>
            </a:r>
          </a:p>
          <a:p>
            <a:pPr lvl="2"/>
            <a:r>
              <a:rPr lang="en-US" dirty="0"/>
              <a:t>LTCH </a:t>
            </a:r>
          </a:p>
          <a:p>
            <a:pPr lvl="2"/>
            <a:r>
              <a:rPr lang="en-US" dirty="0"/>
              <a:t>IPFs and units </a:t>
            </a:r>
          </a:p>
          <a:p>
            <a:pPr lvl="2"/>
            <a:r>
              <a:rPr lang="en-US" dirty="0"/>
              <a:t>Children’s hospitals </a:t>
            </a:r>
          </a:p>
          <a:p>
            <a:pPr lvl="2"/>
            <a:r>
              <a:rPr lang="en-US" dirty="0"/>
              <a:t>Cancer hospitals </a:t>
            </a:r>
          </a:p>
          <a:p>
            <a:pPr lvl="2"/>
            <a:r>
              <a:rPr lang="en-US" dirty="0"/>
              <a:t>Skilled Nursing Facilities</a:t>
            </a:r>
          </a:p>
          <a:p>
            <a:pPr lvl="1"/>
            <a:r>
              <a:rPr lang="en-US" dirty="0"/>
              <a:t>CAHs are not subject to the IPPS and are, instead, paid on a reasonable cost basis</a:t>
            </a:r>
          </a:p>
          <a:p>
            <a:r>
              <a:rPr lang="en-US" dirty="0">
                <a:hlinkClick r:id="rId4"/>
              </a:rPr>
              <a:t>Provider Specialties/Services </a:t>
            </a:r>
            <a:endParaRPr lang="en-US" dirty="0"/>
          </a:p>
        </p:txBody>
      </p:sp>
    </p:spTree>
    <p:extLst>
      <p:ext uri="{BB962C8B-B14F-4D97-AF65-F5344CB8AC3E}">
        <p14:creationId xmlns:p14="http://schemas.microsoft.com/office/powerpoint/2010/main" val="1024561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 Arrangement Policy – Billing Guidelines</a:t>
            </a:r>
          </a:p>
        </p:txBody>
      </p:sp>
      <p:sp>
        <p:nvSpPr>
          <p:cNvPr id="3" name="Content Placeholder 2"/>
          <p:cNvSpPr>
            <a:spLocks noGrp="1"/>
          </p:cNvSpPr>
          <p:nvPr>
            <p:ph idx="1"/>
          </p:nvPr>
        </p:nvSpPr>
        <p:spPr/>
        <p:txBody>
          <a:bodyPr>
            <a:normAutofit lnSpcReduction="10000"/>
          </a:bodyPr>
          <a:lstStyle/>
          <a:p>
            <a:r>
              <a:rPr lang="en-US" dirty="0"/>
              <a:t>Inpatient claim should include:</a:t>
            </a:r>
          </a:p>
          <a:p>
            <a:pPr lvl="1"/>
            <a:r>
              <a:rPr lang="en-US" dirty="0"/>
              <a:t>All services rendered to the beneficiary directly, or </a:t>
            </a:r>
          </a:p>
          <a:p>
            <a:pPr lvl="1"/>
            <a:r>
              <a:rPr lang="en-US" dirty="0"/>
              <a:t>All services provided under arrangement, on an outpatient basis, at another hospital</a:t>
            </a:r>
          </a:p>
          <a:p>
            <a:r>
              <a:rPr lang="en-US" dirty="0"/>
              <a:t>Inpatient hospital will reimburse the other hospital and transportation provided the amount that was determined and agreed upon by all parties involved</a:t>
            </a:r>
          </a:p>
          <a:p>
            <a:r>
              <a:rPr lang="en-US" dirty="0"/>
              <a:t>Outpatient services may not be separately billed by the other hospital or the transportation provider:</a:t>
            </a:r>
          </a:p>
          <a:p>
            <a:pPr lvl="1"/>
            <a:r>
              <a:rPr lang="en-US" dirty="0"/>
              <a:t>If outpatient services are paid separately this could result in increased cost-sharing for the beneficiary</a:t>
            </a:r>
          </a:p>
          <a:p>
            <a:r>
              <a:rPr lang="en-US" dirty="0">
                <a:hlinkClick r:id="rId3"/>
              </a:rPr>
              <a:t>Medicare Learning Network (MLN) Matters Special Edition Article: SE17033 - Medicare Does Not Pay Acute-Care Hospitals for Outpatient Services They Provide to Beneficiaries in a Covered Part A Inpatient Stay at Other Facilities</a:t>
            </a:r>
            <a:endParaRPr lang="en-US" dirty="0"/>
          </a:p>
          <a:p>
            <a:endParaRPr lang="en-US" dirty="0"/>
          </a:p>
        </p:txBody>
      </p:sp>
    </p:spTree>
    <p:extLst>
      <p:ext uri="{BB962C8B-B14F-4D97-AF65-F5344CB8AC3E}">
        <p14:creationId xmlns:p14="http://schemas.microsoft.com/office/powerpoint/2010/main" val="3943476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400800" cy="1066800"/>
          </a:xfrm>
        </p:spPr>
        <p:txBody>
          <a:bodyPr>
            <a:normAutofit fontScale="90000"/>
          </a:bodyPr>
          <a:lstStyle/>
          <a:p>
            <a:r>
              <a:rPr lang="en-US" dirty="0"/>
              <a:t>Beneficiary Receives an Outpatient Service at an ACH While Still an Inpatient of a LTCH</a:t>
            </a:r>
          </a:p>
        </p:txBody>
      </p:sp>
      <p:pic>
        <p:nvPicPr>
          <p:cNvPr id="1026" name="Picture 2" descr="OIG Report Snapshot " title="Beneficiary Receives an Outpatient Service at an ACH While Still an Inpatient of a LTC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001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69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 List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3125633"/>
              </p:ext>
            </p:extLst>
          </p:nvPr>
        </p:nvGraphicFramePr>
        <p:xfrm>
          <a:off x="457200" y="1554480"/>
          <a:ext cx="8229600" cy="472440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304800">
                <a:tc>
                  <a:txBody>
                    <a:bodyPr/>
                    <a:lstStyle/>
                    <a:p>
                      <a:r>
                        <a:rPr lang="en-US" sz="1800" dirty="0">
                          <a:latin typeface="Arial" panose="020B0604020202020204" pitchFamily="34" charset="0"/>
                          <a:cs typeface="Arial" panose="020B0604020202020204" pitchFamily="34" charset="0"/>
                        </a:rPr>
                        <a:t>Acronym</a:t>
                      </a:r>
                    </a:p>
                  </a:txBody>
                  <a:tcPr/>
                </a:tc>
                <a:tc>
                  <a:txBody>
                    <a:bodyPr/>
                    <a:lstStyle/>
                    <a:p>
                      <a:r>
                        <a:rPr lang="en-US" sz="1800" dirty="0">
                          <a:latin typeface="Arial" panose="020B0604020202020204" pitchFamily="34" charset="0"/>
                          <a:cs typeface="Arial" panose="020B0604020202020204" pitchFamily="34" charset="0"/>
                        </a:rPr>
                        <a:t>Definition</a:t>
                      </a:r>
                    </a:p>
                  </a:txBody>
                  <a:tcPr/>
                </a:tc>
                <a:extLst>
                  <a:ext uri="{0D108BD9-81ED-4DB2-BD59-A6C34878D82A}">
                    <a16:rowId xmlns:a16="http://schemas.microsoft.com/office/drawing/2014/main" val="10000"/>
                  </a:ext>
                </a:extLst>
              </a:tr>
              <a:tr h="274320">
                <a:tc>
                  <a:txBody>
                    <a:bodyPr/>
                    <a:lstStyle/>
                    <a:p>
                      <a:r>
                        <a:rPr lang="en-US" sz="1600" dirty="0">
                          <a:latin typeface="Arial" panose="020B0604020202020204" pitchFamily="34" charset="0"/>
                          <a:cs typeface="Arial" panose="020B0604020202020204" pitchFamily="34" charset="0"/>
                        </a:rPr>
                        <a:t>ACH</a:t>
                      </a:r>
                    </a:p>
                  </a:txBody>
                  <a:tcPr/>
                </a:tc>
                <a:tc>
                  <a:txBody>
                    <a:bodyPr/>
                    <a:lstStyle/>
                    <a:p>
                      <a:r>
                        <a:rPr lang="en-US" sz="1600" dirty="0">
                          <a:effectLst/>
                          <a:latin typeface="Arial" panose="020B0604020202020204" pitchFamily="34" charset="0"/>
                          <a:cs typeface="Arial" panose="020B0604020202020204" pitchFamily="34" charset="0"/>
                        </a:rPr>
                        <a:t>Acute</a:t>
                      </a:r>
                      <a:r>
                        <a:rPr lang="en-US" sz="1600" baseline="0" dirty="0">
                          <a:effectLst/>
                          <a:latin typeface="Arial" panose="020B0604020202020204" pitchFamily="34" charset="0"/>
                          <a:cs typeface="Arial" panose="020B0604020202020204" pitchFamily="34" charset="0"/>
                        </a:rPr>
                        <a:t> Care Hospital</a:t>
                      </a:r>
                      <a:endParaRPr lang="en-US" sz="160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43840">
                <a:tc>
                  <a:txBody>
                    <a:bodyPr/>
                    <a:lstStyle/>
                    <a:p>
                      <a:r>
                        <a:rPr lang="en-US" sz="1600" dirty="0">
                          <a:latin typeface="Arial" panose="020B0604020202020204" pitchFamily="34" charset="0"/>
                          <a:cs typeface="Arial" panose="020B0604020202020204" pitchFamily="34" charset="0"/>
                        </a:rPr>
                        <a:t>CAH</a:t>
                      </a:r>
                    </a:p>
                  </a:txBody>
                  <a:tcPr/>
                </a:tc>
                <a:tc>
                  <a:txBody>
                    <a:bodyPr/>
                    <a:lstStyle/>
                    <a:p>
                      <a:r>
                        <a:rPr lang="en-US" sz="1600" baseline="0" dirty="0">
                          <a:latin typeface="Arial" panose="020B0604020202020204" pitchFamily="34" charset="0"/>
                          <a:cs typeface="Arial" panose="020B0604020202020204" pitchFamily="34" charset="0"/>
                        </a:rPr>
                        <a:t>Critical Access Hospital</a:t>
                      </a:r>
                    </a:p>
                  </a:txBody>
                  <a:tcPr/>
                </a:tc>
                <a:extLst>
                  <a:ext uri="{0D108BD9-81ED-4DB2-BD59-A6C34878D82A}">
                    <a16:rowId xmlns:a16="http://schemas.microsoft.com/office/drawing/2014/main" val="10002"/>
                  </a:ext>
                </a:extLst>
              </a:tr>
              <a:tr h="213360">
                <a:tc>
                  <a:txBody>
                    <a:bodyPr/>
                    <a:lstStyle/>
                    <a:p>
                      <a:r>
                        <a:rPr lang="en-US" sz="1600" dirty="0">
                          <a:latin typeface="Arial" panose="020B0604020202020204" pitchFamily="34" charset="0"/>
                          <a:cs typeface="Arial" panose="020B0604020202020204" pitchFamily="34" charset="0"/>
                        </a:rPr>
                        <a:t>CMS</a:t>
                      </a:r>
                    </a:p>
                  </a:txBody>
                  <a:tcPr/>
                </a:tc>
                <a:tc>
                  <a:txBody>
                    <a:bodyPr/>
                    <a:lstStyle/>
                    <a:p>
                      <a:r>
                        <a:rPr lang="en-US" sz="1600" dirty="0">
                          <a:latin typeface="Arial" panose="020B0604020202020204" pitchFamily="34" charset="0"/>
                          <a:cs typeface="Arial" panose="020B0604020202020204" pitchFamily="34" charset="0"/>
                        </a:rPr>
                        <a:t>Centers for Medicare</a:t>
                      </a:r>
                      <a:r>
                        <a:rPr lang="en-US" sz="1600" baseline="0" dirty="0">
                          <a:latin typeface="Arial" panose="020B0604020202020204" pitchFamily="34" charset="0"/>
                          <a:cs typeface="Arial" panose="020B0604020202020204" pitchFamily="34" charset="0"/>
                        </a:rPr>
                        <a:t> &amp; Medicaid Services</a:t>
                      </a:r>
                    </a:p>
                  </a:txBody>
                  <a:tcPr/>
                </a:tc>
                <a:extLst>
                  <a:ext uri="{0D108BD9-81ED-4DB2-BD59-A6C34878D82A}">
                    <a16:rowId xmlns:a16="http://schemas.microsoft.com/office/drawing/2014/main" val="10003"/>
                  </a:ext>
                </a:extLst>
              </a:tr>
              <a:tr h="182880">
                <a:tc>
                  <a:txBody>
                    <a:bodyPr/>
                    <a:lstStyle/>
                    <a:p>
                      <a:r>
                        <a:rPr lang="en-US" sz="1600" dirty="0">
                          <a:latin typeface="Arial" panose="020B0604020202020204" pitchFamily="34" charset="0"/>
                          <a:cs typeface="Arial" panose="020B0604020202020204" pitchFamily="34" charset="0"/>
                        </a:rPr>
                        <a:t>EDI</a:t>
                      </a:r>
                    </a:p>
                  </a:txBody>
                  <a:tcPr/>
                </a:tc>
                <a:tc>
                  <a:txBody>
                    <a:bodyPr/>
                    <a:lstStyle/>
                    <a:p>
                      <a:r>
                        <a:rPr lang="en-US" sz="1600" dirty="0">
                          <a:latin typeface="Arial" panose="020B0604020202020204" pitchFamily="34" charset="0"/>
                          <a:cs typeface="Arial" panose="020B0604020202020204" pitchFamily="34" charset="0"/>
                        </a:rPr>
                        <a:t>Electronic</a:t>
                      </a:r>
                      <a:r>
                        <a:rPr lang="en-US" sz="1600" baseline="0" dirty="0">
                          <a:latin typeface="Arial" panose="020B0604020202020204" pitchFamily="34" charset="0"/>
                          <a:cs typeface="Arial" panose="020B0604020202020204" pitchFamily="34" charset="0"/>
                        </a:rPr>
                        <a:t> Data Interchange</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28600">
                <a:tc>
                  <a:txBody>
                    <a:bodyPr/>
                    <a:lstStyle/>
                    <a:p>
                      <a:r>
                        <a:rPr lang="en-US" sz="1600" dirty="0">
                          <a:latin typeface="Arial" panose="020B0604020202020204" pitchFamily="34" charset="0"/>
                          <a:cs typeface="Arial" panose="020B0604020202020204" pitchFamily="34" charset="0"/>
                        </a:rPr>
                        <a:t>FISS</a:t>
                      </a:r>
                    </a:p>
                  </a:txBody>
                  <a:tcPr/>
                </a:tc>
                <a:tc>
                  <a:txBody>
                    <a:bodyPr/>
                    <a:lstStyle/>
                    <a:p>
                      <a:r>
                        <a:rPr lang="en-US" sz="1600" dirty="0">
                          <a:latin typeface="Arial" panose="020B0604020202020204" pitchFamily="34" charset="0"/>
                          <a:cs typeface="Arial" panose="020B0604020202020204" pitchFamily="34" charset="0"/>
                        </a:rPr>
                        <a:t>Fiscal Intermediary Shared System</a:t>
                      </a:r>
                    </a:p>
                  </a:txBody>
                  <a:tcPr/>
                </a:tc>
                <a:extLst>
                  <a:ext uri="{0D108BD9-81ED-4DB2-BD59-A6C34878D82A}">
                    <a16:rowId xmlns:a16="http://schemas.microsoft.com/office/drawing/2014/main" val="10005"/>
                  </a:ext>
                </a:extLst>
              </a:tr>
              <a:tr h="198120">
                <a:tc>
                  <a:txBody>
                    <a:bodyPr/>
                    <a:lstStyle/>
                    <a:p>
                      <a:r>
                        <a:rPr lang="en-US" sz="1600" dirty="0">
                          <a:latin typeface="Arial" panose="020B0604020202020204" pitchFamily="34" charset="0"/>
                          <a:cs typeface="Arial" panose="020B0604020202020204" pitchFamily="34" charset="0"/>
                        </a:rPr>
                        <a:t>HIC</a:t>
                      </a:r>
                    </a:p>
                  </a:txBody>
                  <a:tcPr/>
                </a:tc>
                <a:tc>
                  <a:txBody>
                    <a:bodyPr/>
                    <a:lstStyle/>
                    <a:p>
                      <a:r>
                        <a:rPr lang="en-US" sz="1600" dirty="0">
                          <a:latin typeface="Arial" panose="020B0604020202020204" pitchFamily="34" charset="0"/>
                          <a:cs typeface="Arial" panose="020B0604020202020204" pitchFamily="34" charset="0"/>
                        </a:rPr>
                        <a:t>Health Insurance Claim</a:t>
                      </a:r>
                    </a:p>
                  </a:txBody>
                  <a:tcPr/>
                </a:tc>
                <a:extLst>
                  <a:ext uri="{0D108BD9-81ED-4DB2-BD59-A6C34878D82A}">
                    <a16:rowId xmlns:a16="http://schemas.microsoft.com/office/drawing/2014/main" val="10006"/>
                  </a:ext>
                </a:extLst>
              </a:tr>
              <a:tr h="167640">
                <a:tc>
                  <a:txBody>
                    <a:bodyPr/>
                    <a:lstStyle/>
                    <a:p>
                      <a:r>
                        <a:rPr lang="en-US" sz="1600" dirty="0">
                          <a:latin typeface="Arial" panose="020B0604020202020204" pitchFamily="34" charset="0"/>
                          <a:cs typeface="Arial" panose="020B0604020202020204" pitchFamily="34" charset="0"/>
                        </a:rPr>
                        <a:t>IPF</a:t>
                      </a:r>
                    </a:p>
                  </a:txBody>
                  <a:tcPr/>
                </a:tc>
                <a:tc>
                  <a:txBody>
                    <a:bodyPr/>
                    <a:lstStyle/>
                    <a:p>
                      <a:r>
                        <a:rPr lang="en-US" sz="1600" dirty="0">
                          <a:latin typeface="Arial" panose="020B0604020202020204" pitchFamily="34" charset="0"/>
                          <a:cs typeface="Arial" panose="020B0604020202020204" pitchFamily="34" charset="0"/>
                        </a:rPr>
                        <a:t>Inpatient</a:t>
                      </a:r>
                      <a:r>
                        <a:rPr lang="en-US" sz="1600" baseline="0" dirty="0">
                          <a:latin typeface="Arial" panose="020B0604020202020204" pitchFamily="34" charset="0"/>
                          <a:cs typeface="Arial" panose="020B0604020202020204" pitchFamily="34" charset="0"/>
                        </a:rPr>
                        <a:t> Psychiatric Facility</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289560">
                <a:tc>
                  <a:txBody>
                    <a:bodyPr/>
                    <a:lstStyle/>
                    <a:p>
                      <a:r>
                        <a:rPr lang="en-US" sz="1600" dirty="0">
                          <a:latin typeface="Arial" panose="020B0604020202020204" pitchFamily="34" charset="0"/>
                          <a:cs typeface="Arial" panose="020B0604020202020204" pitchFamily="34" charset="0"/>
                        </a:rPr>
                        <a:t>IRF</a:t>
                      </a:r>
                    </a:p>
                  </a:txBody>
                  <a:tcPr/>
                </a:tc>
                <a:tc>
                  <a:txBody>
                    <a:bodyPr/>
                    <a:lstStyle/>
                    <a:p>
                      <a:r>
                        <a:rPr lang="en-US" sz="1600" dirty="0">
                          <a:latin typeface="Arial" panose="020B0604020202020204" pitchFamily="34" charset="0"/>
                          <a:cs typeface="Arial" panose="020B0604020202020204" pitchFamily="34" charset="0"/>
                        </a:rPr>
                        <a:t>Inpatient Rehab Facility</a:t>
                      </a:r>
                    </a:p>
                  </a:txBody>
                  <a:tcPr/>
                </a:tc>
                <a:extLst>
                  <a:ext uri="{0D108BD9-81ED-4DB2-BD59-A6C34878D82A}">
                    <a16:rowId xmlns:a16="http://schemas.microsoft.com/office/drawing/2014/main" val="10008"/>
                  </a:ext>
                </a:extLst>
              </a:tr>
              <a:tr h="259080">
                <a:tc>
                  <a:txBody>
                    <a:bodyPr/>
                    <a:lstStyle/>
                    <a:p>
                      <a:r>
                        <a:rPr lang="en-US" sz="1600" dirty="0">
                          <a:latin typeface="Arial" panose="020B0604020202020204" pitchFamily="34" charset="0"/>
                          <a:cs typeface="Arial" panose="020B0604020202020204" pitchFamily="34" charset="0"/>
                        </a:rPr>
                        <a:t>LTCH</a:t>
                      </a:r>
                    </a:p>
                  </a:txBody>
                  <a:tcPr/>
                </a:tc>
                <a:tc>
                  <a:txBody>
                    <a:bodyPr/>
                    <a:lstStyle/>
                    <a:p>
                      <a:r>
                        <a:rPr lang="en-US" sz="1600" dirty="0">
                          <a:latin typeface="Arial" panose="020B0604020202020204" pitchFamily="34" charset="0"/>
                          <a:cs typeface="Arial" panose="020B0604020202020204" pitchFamily="34" charset="0"/>
                        </a:rPr>
                        <a:t>Long Term Care Hospital</a:t>
                      </a:r>
                    </a:p>
                  </a:txBody>
                  <a:tcPr/>
                </a:tc>
                <a:extLst>
                  <a:ext uri="{0D108BD9-81ED-4DB2-BD59-A6C34878D82A}">
                    <a16:rowId xmlns:a16="http://schemas.microsoft.com/office/drawing/2014/main" val="10009"/>
                  </a:ext>
                </a:extLst>
              </a:tr>
              <a:tr h="228600">
                <a:tc>
                  <a:txBody>
                    <a:bodyPr/>
                    <a:lstStyle/>
                    <a:p>
                      <a:r>
                        <a:rPr lang="en-US" sz="1600" dirty="0">
                          <a:latin typeface="Arial" panose="020B0604020202020204" pitchFamily="34" charset="0"/>
                          <a:cs typeface="Arial" panose="020B0604020202020204" pitchFamily="34" charset="0"/>
                        </a:rPr>
                        <a:t>MBI</a:t>
                      </a:r>
                    </a:p>
                  </a:txBody>
                  <a:tcPr/>
                </a:tc>
                <a:tc>
                  <a:txBody>
                    <a:bodyPr/>
                    <a:lstStyle/>
                    <a:p>
                      <a:r>
                        <a:rPr lang="en-US" sz="1600" dirty="0">
                          <a:latin typeface="Arial" panose="020B0604020202020204" pitchFamily="34" charset="0"/>
                          <a:cs typeface="Arial" panose="020B0604020202020204" pitchFamily="34" charset="0"/>
                        </a:rPr>
                        <a:t>Medicare Beneficiary Identifier </a:t>
                      </a:r>
                    </a:p>
                  </a:txBody>
                  <a:tcPr/>
                </a:tc>
                <a:extLst>
                  <a:ext uri="{0D108BD9-81ED-4DB2-BD59-A6C34878D82A}">
                    <a16:rowId xmlns:a16="http://schemas.microsoft.com/office/drawing/2014/main" val="10010"/>
                  </a:ext>
                </a:extLst>
              </a:tr>
              <a:tr h="198120">
                <a:tc>
                  <a:txBody>
                    <a:bodyPr/>
                    <a:lstStyle/>
                    <a:p>
                      <a:r>
                        <a:rPr lang="en-US" sz="1600" dirty="0">
                          <a:latin typeface="Arial" panose="020B0604020202020204" pitchFamily="34" charset="0"/>
                          <a:cs typeface="Arial" panose="020B0604020202020204" pitchFamily="34" charset="0"/>
                        </a:rPr>
                        <a:t>MID</a:t>
                      </a:r>
                    </a:p>
                  </a:txBody>
                  <a:tcPr/>
                </a:tc>
                <a:tc>
                  <a:txBody>
                    <a:bodyPr/>
                    <a:lstStyle/>
                    <a:p>
                      <a:r>
                        <a:rPr lang="en-US" sz="1600" dirty="0">
                          <a:latin typeface="Arial" panose="020B0604020202020204" pitchFamily="34" charset="0"/>
                          <a:cs typeface="Arial" panose="020B0604020202020204" pitchFamily="34" charset="0"/>
                        </a:rPr>
                        <a:t>Medicare</a:t>
                      </a:r>
                      <a:r>
                        <a:rPr lang="en-US" sz="1600" baseline="0" dirty="0">
                          <a:latin typeface="Arial" panose="020B0604020202020204" pitchFamily="34" charset="0"/>
                          <a:cs typeface="Arial" panose="020B0604020202020204" pitchFamily="34" charset="0"/>
                        </a:rPr>
                        <a:t> Identification Number</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1"/>
                  </a:ext>
                </a:extLst>
              </a:tr>
              <a:tr h="320040">
                <a:tc>
                  <a:txBody>
                    <a:bodyPr/>
                    <a:lstStyle/>
                    <a:p>
                      <a:r>
                        <a:rPr lang="en-US" sz="1600" dirty="0">
                          <a:latin typeface="Arial" panose="020B0604020202020204" pitchFamily="34" charset="0"/>
                          <a:cs typeface="Arial" panose="020B0604020202020204" pitchFamily="34" charset="0"/>
                        </a:rPr>
                        <a:t>OIG</a:t>
                      </a:r>
                    </a:p>
                  </a:txBody>
                  <a:tcPr/>
                </a:tc>
                <a:tc>
                  <a:txBody>
                    <a:bodyPr/>
                    <a:lstStyle/>
                    <a:p>
                      <a:r>
                        <a:rPr lang="en-US" sz="1600" dirty="0">
                          <a:latin typeface="Arial" panose="020B0604020202020204" pitchFamily="34" charset="0"/>
                          <a:cs typeface="Arial" panose="020B0604020202020204" pitchFamily="34" charset="0"/>
                        </a:rPr>
                        <a:t>Office of</a:t>
                      </a:r>
                      <a:r>
                        <a:rPr lang="en-US" sz="1600" baseline="0" dirty="0">
                          <a:latin typeface="Arial" panose="020B0604020202020204" pitchFamily="34" charset="0"/>
                          <a:cs typeface="Arial" panose="020B0604020202020204" pitchFamily="34" charset="0"/>
                        </a:rPr>
                        <a:t> Inspector General</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2"/>
                  </a:ext>
                </a:extLst>
              </a:tr>
              <a:tr h="289560">
                <a:tc>
                  <a:txBody>
                    <a:bodyPr/>
                    <a:lstStyle/>
                    <a:p>
                      <a:r>
                        <a:rPr lang="en-US" sz="1600" dirty="0">
                          <a:latin typeface="Arial" panose="020B0604020202020204" pitchFamily="34" charset="0"/>
                          <a:cs typeface="Arial" panose="020B0604020202020204" pitchFamily="34" charset="0"/>
                        </a:rPr>
                        <a:t>OPPS</a:t>
                      </a:r>
                    </a:p>
                  </a:txBody>
                  <a:tcPr/>
                </a:tc>
                <a:tc>
                  <a:txBody>
                    <a:bodyPr/>
                    <a:lstStyle/>
                    <a:p>
                      <a:r>
                        <a:rPr lang="en-US" sz="1600" dirty="0">
                          <a:latin typeface="Arial" panose="020B0604020202020204" pitchFamily="34" charset="0"/>
                          <a:cs typeface="Arial" panose="020B0604020202020204" pitchFamily="34" charset="0"/>
                        </a:rPr>
                        <a:t>Outpatient Prospective Payment System</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907191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B Services Covered under Part A When Furnished to Inpatients</a:t>
            </a:r>
          </a:p>
        </p:txBody>
      </p:sp>
      <p:sp>
        <p:nvSpPr>
          <p:cNvPr id="3" name="Content Placeholder 2"/>
          <p:cNvSpPr>
            <a:spLocks noGrp="1"/>
          </p:cNvSpPr>
          <p:nvPr>
            <p:ph idx="1"/>
          </p:nvPr>
        </p:nvSpPr>
        <p:spPr/>
        <p:txBody>
          <a:bodyPr>
            <a:normAutofit/>
          </a:bodyPr>
          <a:lstStyle/>
          <a:p>
            <a:r>
              <a:rPr lang="en-US" dirty="0"/>
              <a:t>The following medical items, supplies, and services furnished to inpatients are covered under Part A:</a:t>
            </a:r>
          </a:p>
          <a:p>
            <a:pPr lvl="1"/>
            <a:r>
              <a:rPr lang="en-US" dirty="0"/>
              <a:t>They are covered by prospective payment rate or reimbursed as reasonable costs under Part A to hospitals excluded from PPS:</a:t>
            </a:r>
          </a:p>
          <a:p>
            <a:pPr lvl="2"/>
            <a:r>
              <a:rPr lang="en-US" dirty="0"/>
              <a:t>Laboratory services (excluding anatomic pathology services and certain clinical pathology services)</a:t>
            </a:r>
          </a:p>
          <a:p>
            <a:pPr lvl="2"/>
            <a:r>
              <a:rPr lang="en-US" dirty="0"/>
              <a:t>Pacemakers and other prosthetic devices including lenses, and artificial limbs, knees, and hips</a:t>
            </a:r>
          </a:p>
          <a:p>
            <a:pPr lvl="2"/>
            <a:r>
              <a:rPr lang="en-US" dirty="0"/>
              <a:t>Radiology services including CT scans furnished to inpatients by a physician’s office, other hospital, or radiology clinic</a:t>
            </a:r>
          </a:p>
          <a:p>
            <a:pPr lvl="2"/>
            <a:r>
              <a:rPr lang="en-US" dirty="0"/>
              <a:t>Total Parenteral Nutrition (TPN) services</a:t>
            </a:r>
          </a:p>
          <a:p>
            <a:pPr lvl="2"/>
            <a:r>
              <a:rPr lang="en-US" dirty="0"/>
              <a:t>Transportation, including transportation by ambulance, to and from another hospital or freestanding facility to receive specialized diagnostic or therapeutic services not available at the facility where the patient is an inpatient</a:t>
            </a:r>
          </a:p>
          <a:p>
            <a:endParaRPr lang="en-US" dirty="0"/>
          </a:p>
        </p:txBody>
      </p:sp>
    </p:spTree>
    <p:extLst>
      <p:ext uri="{BB962C8B-B14F-4D97-AF65-F5344CB8AC3E}">
        <p14:creationId xmlns:p14="http://schemas.microsoft.com/office/powerpoint/2010/main" val="1731792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B Services Covered under Part A When Furnished to Inpatients - Exceptions</a:t>
            </a:r>
          </a:p>
        </p:txBody>
      </p:sp>
      <p:sp>
        <p:nvSpPr>
          <p:cNvPr id="3" name="Content Placeholder 2"/>
          <p:cNvSpPr>
            <a:spLocks noGrp="1"/>
          </p:cNvSpPr>
          <p:nvPr>
            <p:ph idx="1"/>
          </p:nvPr>
        </p:nvSpPr>
        <p:spPr/>
        <p:txBody>
          <a:bodyPr>
            <a:normAutofit/>
          </a:bodyPr>
          <a:lstStyle/>
          <a:p>
            <a:r>
              <a:rPr lang="en-US" dirty="0"/>
              <a:t>Pneumococcal vaccine, influenza virus vaccine and hepatitis B vaccine and their administration are reimbursed</a:t>
            </a:r>
            <a:r>
              <a:rPr lang="en-US" dirty="0">
                <a:solidFill>
                  <a:srgbClr val="FF0000"/>
                </a:solidFill>
              </a:rPr>
              <a:t> </a:t>
            </a:r>
            <a:r>
              <a:rPr lang="en-US" dirty="0"/>
              <a:t>under Part B only:</a:t>
            </a:r>
          </a:p>
          <a:p>
            <a:pPr lvl="1"/>
            <a:r>
              <a:rPr lang="en-US" dirty="0"/>
              <a:t>Regardless of the setting furnished</a:t>
            </a:r>
          </a:p>
          <a:p>
            <a:r>
              <a:rPr lang="en-US" dirty="0"/>
              <a:t>Ambulance service:</a:t>
            </a:r>
          </a:p>
          <a:p>
            <a:pPr lvl="1"/>
            <a:r>
              <a:rPr lang="en-US" dirty="0"/>
              <a:t>When the patient is transferred from one hospital to another, and is admitted as an inpatient to the second, the ambulance service is payable under Part B:</a:t>
            </a:r>
          </a:p>
          <a:p>
            <a:pPr lvl="2"/>
            <a:r>
              <a:rPr lang="en-US" dirty="0"/>
              <a:t>Hospital owned and operated ambulance:</a:t>
            </a:r>
          </a:p>
          <a:p>
            <a:pPr lvl="3"/>
            <a:r>
              <a:rPr lang="en-US" dirty="0"/>
              <a:t>Hospital bills separately</a:t>
            </a:r>
          </a:p>
          <a:p>
            <a:pPr lvl="2"/>
            <a:r>
              <a:rPr lang="en-US" dirty="0"/>
              <a:t>Hospital arranges for the ambulance transportation with an ambulance operator:</a:t>
            </a:r>
          </a:p>
          <a:p>
            <a:pPr lvl="3"/>
            <a:r>
              <a:rPr lang="en-US" dirty="0"/>
              <a:t>Hospital bills separately</a:t>
            </a:r>
          </a:p>
          <a:p>
            <a:r>
              <a:rPr lang="en-US" dirty="0"/>
              <a:t>Part B inpatient services, where Part A benefits are not payable, payment may be made to the hospital under Part B</a:t>
            </a:r>
          </a:p>
        </p:txBody>
      </p:sp>
    </p:spTree>
    <p:extLst>
      <p:ext uri="{BB962C8B-B14F-4D97-AF65-F5344CB8AC3E}">
        <p14:creationId xmlns:p14="http://schemas.microsoft.com/office/powerpoint/2010/main" val="2239142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OIG Findings</a:t>
            </a:r>
          </a:p>
        </p:txBody>
      </p:sp>
      <p:sp>
        <p:nvSpPr>
          <p:cNvPr id="3" name="Content Placeholder 2"/>
          <p:cNvSpPr>
            <a:spLocks noGrp="1"/>
          </p:cNvSpPr>
          <p:nvPr>
            <p:ph idx="1"/>
          </p:nvPr>
        </p:nvSpPr>
        <p:spPr/>
        <p:txBody>
          <a:bodyPr>
            <a:normAutofit/>
          </a:bodyPr>
          <a:lstStyle/>
          <a:p>
            <a:r>
              <a:rPr lang="en-US" dirty="0"/>
              <a:t>OIG released a report titled, </a:t>
            </a:r>
            <a:r>
              <a:rPr lang="en-US" dirty="0">
                <a:hlinkClick r:id="rId3"/>
              </a:rPr>
              <a:t>“</a:t>
            </a:r>
            <a:r>
              <a:rPr lang="en-US" dirty="0">
                <a:hlinkClick r:id="rId4"/>
              </a:rPr>
              <a:t>Medicare Inappropriately Paid Acute-Care Hospitals for Outpatient Services They Provided to Beneficiaries Who Were Inpatients of Other Facilities</a:t>
            </a:r>
            <a:r>
              <a:rPr lang="en-US" dirty="0"/>
              <a:t>”</a:t>
            </a:r>
          </a:p>
          <a:p>
            <a:r>
              <a:rPr lang="en-US" dirty="0"/>
              <a:t>The OIG reviewed a total of 129,790 claims with dates of service from January 1, 2013, through August 31, 2016:</a:t>
            </a:r>
          </a:p>
          <a:p>
            <a:pPr lvl="1"/>
            <a:r>
              <a:rPr lang="en-US" dirty="0"/>
              <a:t>Medicare inappropriately paid ACHs $51.6 million for outpatient services, while the beneficiary was an inpatient at another facility</a:t>
            </a:r>
          </a:p>
          <a:p>
            <a:pPr lvl="1"/>
            <a:r>
              <a:rPr lang="en-US" dirty="0"/>
              <a:t>Beneficiaries were held responsible for $14.4 million paid to the ACH for unnecessary deductibles and coinsurance</a:t>
            </a:r>
          </a:p>
          <a:p>
            <a:pPr lvl="1"/>
            <a:r>
              <a:rPr lang="en-US" dirty="0"/>
              <a:t>Medicare paid the ACH’s outpatient claim before the inpatient facility’s inpatient claim in 94 percent of the cases </a:t>
            </a:r>
          </a:p>
          <a:p>
            <a:pPr lvl="1"/>
            <a:r>
              <a:rPr lang="en-US" dirty="0"/>
              <a:t>Medicare paid the inpatient facility’s inpatient claim before the ACH’s outpatient claim in 6 percent of the cases</a:t>
            </a:r>
          </a:p>
        </p:txBody>
      </p:sp>
    </p:spTree>
    <p:extLst>
      <p:ext uri="{BB962C8B-B14F-4D97-AF65-F5344CB8AC3E}">
        <p14:creationId xmlns:p14="http://schemas.microsoft.com/office/powerpoint/2010/main" val="1291462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OIG Recommendations </a:t>
            </a:r>
          </a:p>
        </p:txBody>
      </p:sp>
      <p:sp>
        <p:nvSpPr>
          <p:cNvPr id="3" name="Content Placeholder 2"/>
          <p:cNvSpPr>
            <a:spLocks noGrp="1"/>
          </p:cNvSpPr>
          <p:nvPr>
            <p:ph idx="1"/>
          </p:nvPr>
        </p:nvSpPr>
        <p:spPr/>
        <p:txBody>
          <a:bodyPr/>
          <a:lstStyle/>
          <a:p>
            <a:r>
              <a:rPr lang="en-US" dirty="0"/>
              <a:t>MACs were instructed to identify and recover any improper payments to ACHs </a:t>
            </a:r>
          </a:p>
          <a:p>
            <a:r>
              <a:rPr lang="en-US" dirty="0"/>
              <a:t>ACHs were to refund to beneficiaries any deductibles and coinsurance amounts that were incorrectly collected from the beneficiary or from someone on their behalf</a:t>
            </a:r>
          </a:p>
          <a:p>
            <a:endParaRPr lang="en-US" dirty="0"/>
          </a:p>
        </p:txBody>
      </p:sp>
    </p:spTree>
    <p:extLst>
      <p:ext uri="{BB962C8B-B14F-4D97-AF65-F5344CB8AC3E}">
        <p14:creationId xmlns:p14="http://schemas.microsoft.com/office/powerpoint/2010/main" val="3281298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Percentage of Total Payments by Type of Inpatient Facility</a:t>
            </a:r>
          </a:p>
        </p:txBody>
      </p:sp>
      <p:pic>
        <p:nvPicPr>
          <p:cNvPr id="2050" name="Picture 2" descr="OIG Report Snapshot" title="Percentage of Total Payments by Type of Inpatient Facil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772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59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ercentages of Total Payments by Type of Outpatient Service" title="Percentages of Total Payments by Type of Outpatient Service"/>
          <p:cNvSpPr>
            <a:spLocks noGrp="1"/>
          </p:cNvSpPr>
          <p:nvPr>
            <p:ph type="title"/>
          </p:nvPr>
        </p:nvSpPr>
        <p:spPr/>
        <p:txBody>
          <a:bodyPr/>
          <a:lstStyle/>
          <a:p>
            <a:r>
              <a:rPr lang="en-US" dirty="0"/>
              <a:t>Percentages of Total Payments by Type of Outpatient Service</a:t>
            </a:r>
          </a:p>
        </p:txBody>
      </p:sp>
      <p:pic>
        <p:nvPicPr>
          <p:cNvPr id="7" name="Content Placeholder 6" descr="Percentages of Total Payments by Type of Outpatient Service" title="Percentages of Total Payments by Type of Outpatient Servic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8229600" cy="4598755"/>
          </a:xfrm>
        </p:spPr>
      </p:pic>
    </p:spTree>
    <p:extLst>
      <p:ext uri="{BB962C8B-B14F-4D97-AF65-F5344CB8AC3E}">
        <p14:creationId xmlns:p14="http://schemas.microsoft.com/office/powerpoint/2010/main" val="2669824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utpatient Claim Processed Before Inpatient Claim: Postpayment Edit" title="Outpatient Claim Processed Before Inpatient Claim: Postpayment Edit"/>
          <p:cNvSpPr>
            <a:spLocks noGrp="1"/>
          </p:cNvSpPr>
          <p:nvPr>
            <p:ph type="title"/>
          </p:nvPr>
        </p:nvSpPr>
        <p:spPr/>
        <p:txBody>
          <a:bodyPr/>
          <a:lstStyle/>
          <a:p>
            <a:r>
              <a:rPr lang="en-US" dirty="0"/>
              <a:t>Outpatient Claim Processed Before Inpatient Claim: Postpayment Edit</a:t>
            </a:r>
          </a:p>
        </p:txBody>
      </p:sp>
      <p:sp>
        <p:nvSpPr>
          <p:cNvPr id="3" name="Content Placeholder 2"/>
          <p:cNvSpPr>
            <a:spLocks noGrp="1"/>
          </p:cNvSpPr>
          <p:nvPr>
            <p:ph idx="1"/>
          </p:nvPr>
        </p:nvSpPr>
        <p:spPr>
          <a:xfrm>
            <a:off x="457200" y="4419600"/>
            <a:ext cx="8229600" cy="2057400"/>
          </a:xfrm>
        </p:spPr>
        <p:txBody>
          <a:bodyPr>
            <a:normAutofit fontScale="92500" lnSpcReduction="10000"/>
          </a:bodyPr>
          <a:lstStyle/>
          <a:p>
            <a:r>
              <a:rPr lang="en-US" dirty="0"/>
              <a:t>ACH submitted a Part B claim before the LTCH discharged the beneficiary and was paid</a:t>
            </a:r>
          </a:p>
          <a:p>
            <a:r>
              <a:rPr lang="en-US" dirty="0"/>
              <a:t>LTCH discharged and submitted an inpatient claim and was paid</a:t>
            </a:r>
          </a:p>
          <a:p>
            <a:r>
              <a:rPr lang="en-US" dirty="0"/>
              <a:t>CWF’s postpayment edit generated an alert that a previously paid outpatient claim overlapped with a paid inpatient claim:</a:t>
            </a:r>
          </a:p>
          <a:p>
            <a:pPr lvl="1"/>
            <a:r>
              <a:rPr lang="en-US" dirty="0"/>
              <a:t>MAC should have recovered the outpatient payment to the ACH </a:t>
            </a:r>
          </a:p>
          <a:p>
            <a:pPr lvl="2"/>
            <a:r>
              <a:rPr lang="en-US" dirty="0"/>
              <a:t>This was the missing step which resulted in an overpayment to the ACH</a:t>
            </a:r>
          </a:p>
          <a:p>
            <a:pPr lvl="1"/>
            <a:endParaRPr lang="en-US" dirty="0"/>
          </a:p>
        </p:txBody>
      </p:sp>
      <p:pic>
        <p:nvPicPr>
          <p:cNvPr id="1026" name="Picture 2" descr="Example of and outpatient claim processing before the inpatient claim based on postpayment edit" title="Outpatient Claim Processed Before Inpatient Claim: Postpayment 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67640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361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patient Claim Processed Before Outpatient Claim: Prepayment Edit" title="Inpatient Claim Processed Before Outpatient Claim: Prepayment Edit"/>
          <p:cNvSpPr>
            <a:spLocks noGrp="1"/>
          </p:cNvSpPr>
          <p:nvPr>
            <p:ph type="title"/>
          </p:nvPr>
        </p:nvSpPr>
        <p:spPr/>
        <p:txBody>
          <a:bodyPr/>
          <a:lstStyle/>
          <a:p>
            <a:r>
              <a:rPr lang="en-US" dirty="0"/>
              <a:t>Inpatient Claim Processed Before Outpatient Claim: Prepayment Edit</a:t>
            </a:r>
          </a:p>
        </p:txBody>
      </p:sp>
      <p:sp>
        <p:nvSpPr>
          <p:cNvPr id="3" name="Content Placeholder 2"/>
          <p:cNvSpPr>
            <a:spLocks noGrp="1"/>
          </p:cNvSpPr>
          <p:nvPr>
            <p:ph idx="1"/>
          </p:nvPr>
        </p:nvSpPr>
        <p:spPr>
          <a:xfrm>
            <a:off x="457200" y="4267200"/>
            <a:ext cx="8229600" cy="2057400"/>
          </a:xfrm>
        </p:spPr>
        <p:txBody>
          <a:bodyPr>
            <a:normAutofit fontScale="92500" lnSpcReduction="10000"/>
          </a:bodyPr>
          <a:lstStyle/>
          <a:p>
            <a:r>
              <a:rPr lang="en-US" dirty="0"/>
              <a:t>IRF discharged and submitted an inpatient claim and was paid</a:t>
            </a:r>
          </a:p>
          <a:p>
            <a:r>
              <a:rPr lang="en-US" dirty="0"/>
              <a:t>ACH submitted a Part B claim after the IRF discharged the beneficiary and was paid</a:t>
            </a:r>
          </a:p>
          <a:p>
            <a:r>
              <a:rPr lang="en-US" dirty="0"/>
              <a:t>The CWF’s prepayment edit should have denied the payment for the outpatient claim but did not do so, which resulted in an improper payment to the ACH:</a:t>
            </a:r>
          </a:p>
          <a:p>
            <a:pPr lvl="1"/>
            <a:r>
              <a:rPr lang="en-US" dirty="0"/>
              <a:t>ACH should have received payment from the IRF under arrangement</a:t>
            </a:r>
          </a:p>
        </p:txBody>
      </p:sp>
      <p:pic>
        <p:nvPicPr>
          <p:cNvPr id="2050" name="Picture 2" descr="Example of an inpatient claim processed before outpatient claim - prepayment edit." title="Inpatient Claim Processed Before Outpatient Claim: Prepayment 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772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48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and Training Events</a:t>
            </a:r>
            <a:br>
              <a:rPr lang="en-US" dirty="0"/>
            </a:b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1779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Upcoming Events</a:t>
            </a:r>
          </a:p>
        </p:txBody>
      </p:sp>
      <p:sp>
        <p:nvSpPr>
          <p:cNvPr id="3" name="Content Placeholder 2"/>
          <p:cNvSpPr>
            <a:spLocks noGrp="1"/>
          </p:cNvSpPr>
          <p:nvPr>
            <p:ph idx="1"/>
          </p:nvPr>
        </p:nvSpPr>
        <p:spPr/>
        <p:txBody>
          <a:bodyPr/>
          <a:lstStyle/>
          <a:p>
            <a:r>
              <a:rPr lang="en-US" dirty="0">
                <a:hlinkClick r:id="rId3"/>
              </a:rPr>
              <a:t>Novitas Medicare Part A Educational Event Calendar</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2848953021"/>
              </p:ext>
            </p:extLst>
          </p:nvPr>
        </p:nvGraphicFramePr>
        <p:xfrm>
          <a:off x="533400" y="2133600"/>
          <a:ext cx="7924798" cy="3958472"/>
        </p:xfrm>
        <a:graphic>
          <a:graphicData uri="http://schemas.openxmlformats.org/drawingml/2006/table">
            <a:tbl>
              <a:tblPr firstRow="1" bandRow="1">
                <a:tableStyleId>{5C22544A-7EE6-4342-B048-85BDC9FD1C3A}</a:tableStyleId>
              </a:tblPr>
              <a:tblGrid>
                <a:gridCol w="1687689">
                  <a:extLst>
                    <a:ext uri="{9D8B030D-6E8A-4147-A177-3AD203B41FA5}">
                      <a16:colId xmlns:a16="http://schemas.microsoft.com/office/drawing/2014/main" val="20000"/>
                    </a:ext>
                  </a:extLst>
                </a:gridCol>
                <a:gridCol w="1174042">
                  <a:extLst>
                    <a:ext uri="{9D8B030D-6E8A-4147-A177-3AD203B41FA5}">
                      <a16:colId xmlns:a16="http://schemas.microsoft.com/office/drawing/2014/main" val="20001"/>
                    </a:ext>
                  </a:extLst>
                </a:gridCol>
                <a:gridCol w="5063067">
                  <a:extLst>
                    <a:ext uri="{9D8B030D-6E8A-4147-A177-3AD203B41FA5}">
                      <a16:colId xmlns:a16="http://schemas.microsoft.com/office/drawing/2014/main" val="20002"/>
                    </a:ext>
                  </a:extLst>
                </a:gridCol>
              </a:tblGrid>
              <a:tr h="475268">
                <a:tc>
                  <a:txBody>
                    <a:bodyPr/>
                    <a:lstStyle/>
                    <a:p>
                      <a:r>
                        <a:rPr lang="en-US" sz="1800" dirty="0">
                          <a:latin typeface="Arial" panose="020B0604020202020204" pitchFamily="34" charset="0"/>
                          <a:cs typeface="Arial" panose="020B0604020202020204" pitchFamily="34" charset="0"/>
                        </a:rPr>
                        <a:t>Date</a:t>
                      </a:r>
                    </a:p>
                  </a:txBody>
                  <a:tcPr/>
                </a:tc>
                <a:tc>
                  <a:txBody>
                    <a:bodyPr/>
                    <a:lstStyle/>
                    <a:p>
                      <a:r>
                        <a:rPr lang="en-US" sz="1800" dirty="0">
                          <a:latin typeface="Arial" panose="020B0604020202020204" pitchFamily="34" charset="0"/>
                          <a:cs typeface="Arial" panose="020B0604020202020204" pitchFamily="34" charset="0"/>
                        </a:rPr>
                        <a:t>Time</a:t>
                      </a:r>
                    </a:p>
                  </a:txBody>
                  <a:tcPr/>
                </a:tc>
                <a:tc>
                  <a:txBody>
                    <a:bodyPr/>
                    <a:lstStyle/>
                    <a:p>
                      <a:r>
                        <a:rPr lang="en-US" sz="1800" dirty="0">
                          <a:latin typeface="Arial" panose="020B0604020202020204" pitchFamily="34" charset="0"/>
                          <a:cs typeface="Arial" panose="020B0604020202020204" pitchFamily="34" charset="0"/>
                        </a:rPr>
                        <a:t>Title</a:t>
                      </a:r>
                    </a:p>
                  </a:txBody>
                  <a:tcPr/>
                </a:tc>
                <a:extLst>
                  <a:ext uri="{0D108BD9-81ED-4DB2-BD59-A6C34878D82A}">
                    <a16:rowId xmlns:a16="http://schemas.microsoft.com/office/drawing/2014/main" val="10000"/>
                  </a:ext>
                </a:extLst>
              </a:tr>
              <a:tr h="667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November</a:t>
                      </a:r>
                      <a:r>
                        <a:rPr lang="en-US" sz="1800" baseline="0" dirty="0">
                          <a:effectLst/>
                          <a:latin typeface="Arial" panose="020B0604020202020204" pitchFamily="34" charset="0"/>
                          <a:cs typeface="Arial" panose="020B0604020202020204" pitchFamily="34" charset="0"/>
                        </a:rPr>
                        <a:t> 15</a:t>
                      </a:r>
                      <a:endParaRPr lang="en-US" sz="1800" dirty="0">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1:00 PM</a:t>
                      </a:r>
                    </a:p>
                  </a:txBody>
                  <a:tcPr/>
                </a:tc>
                <a:tc>
                  <a:txBody>
                    <a:bodyPr/>
                    <a:lstStyle/>
                    <a:p>
                      <a:r>
                        <a:rPr lang="en-US" sz="1800" dirty="0">
                          <a:effectLst/>
                          <a:latin typeface="Arial" panose="020B0604020202020204" pitchFamily="34" charset="0"/>
                          <a:cs typeface="Arial" panose="020B0604020202020204" pitchFamily="34" charset="0"/>
                        </a:rPr>
                        <a:t>The</a:t>
                      </a:r>
                      <a:r>
                        <a:rPr lang="en-US" sz="1800" baseline="0" dirty="0">
                          <a:effectLst/>
                          <a:latin typeface="Arial" panose="020B0604020202020204" pitchFamily="34" charset="0"/>
                          <a:cs typeface="Arial" panose="020B0604020202020204" pitchFamily="34" charset="0"/>
                        </a:rPr>
                        <a:t> Path to Skilled Nursing Facility (SNF) Basics, Billing, and More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75268">
                <a:tc>
                  <a:txBody>
                    <a:bodyPr/>
                    <a:lstStyle/>
                    <a:p>
                      <a:r>
                        <a:rPr lang="en-US" dirty="0">
                          <a:effectLst/>
                          <a:latin typeface="Arial" panose="020B0604020202020204" pitchFamily="34" charset="0"/>
                          <a:cs typeface="Arial" panose="020B0604020202020204" pitchFamily="34" charset="0"/>
                        </a:rPr>
                        <a:t>November 20</a:t>
                      </a:r>
                      <a:endParaRPr lang="en-US" sz="1800" dirty="0">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2:00 PM</a:t>
                      </a:r>
                    </a:p>
                  </a:txBody>
                  <a:tcPr/>
                </a:tc>
                <a:tc>
                  <a:txBody>
                    <a:bodyPr/>
                    <a:lstStyle/>
                    <a:p>
                      <a:r>
                        <a:rPr lang="en-US" sz="1800" dirty="0">
                          <a:effectLst/>
                          <a:latin typeface="Arial" panose="020B0604020202020204" pitchFamily="34" charset="0"/>
                          <a:cs typeface="Arial" panose="020B0604020202020204" pitchFamily="34" charset="0"/>
                        </a:rPr>
                        <a:t>Credit</a:t>
                      </a:r>
                      <a:r>
                        <a:rPr lang="en-US" sz="1800" baseline="0" dirty="0">
                          <a:effectLst/>
                          <a:latin typeface="Arial" panose="020B0604020202020204" pitchFamily="34" charset="0"/>
                          <a:cs typeface="Arial" panose="020B0604020202020204" pitchFamily="34" charset="0"/>
                        </a:rPr>
                        <a:t> Balance Overview</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75268">
                <a:tc>
                  <a:txBody>
                    <a:bodyPr/>
                    <a:lstStyle/>
                    <a:p>
                      <a:r>
                        <a:rPr lang="en-US" dirty="0">
                          <a:effectLst/>
                          <a:latin typeface="Arial" panose="020B0604020202020204" pitchFamily="34" charset="0"/>
                          <a:cs typeface="Arial" panose="020B0604020202020204" pitchFamily="34" charset="0"/>
                        </a:rPr>
                        <a:t>November 27</a:t>
                      </a:r>
                      <a:endParaRPr lang="en-US" sz="1800" dirty="0">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11:00 AM</a:t>
                      </a:r>
                    </a:p>
                  </a:txBody>
                  <a:tcPr/>
                </a:tc>
                <a:tc>
                  <a:txBody>
                    <a:bodyPr/>
                    <a:lstStyle/>
                    <a:p>
                      <a:r>
                        <a:rPr lang="en-US" dirty="0">
                          <a:effectLst/>
                          <a:latin typeface="Arial" panose="020B0604020202020204" pitchFamily="34" charset="0"/>
                          <a:cs typeface="Arial" panose="020B0604020202020204" pitchFamily="34" charset="0"/>
                        </a:rPr>
                        <a:t>Novitasphere</a:t>
                      </a:r>
                      <a:r>
                        <a:rPr lang="en-US" baseline="0" dirty="0">
                          <a:effectLst/>
                          <a:latin typeface="Arial" panose="020B0604020202020204" pitchFamily="34" charset="0"/>
                          <a:cs typeface="Arial" panose="020B0604020202020204" pitchFamily="34" charset="0"/>
                        </a:rPr>
                        <a:t> Hot Topics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75268">
                <a:tc>
                  <a:txBody>
                    <a:bodyPr/>
                    <a:lstStyle/>
                    <a:p>
                      <a:r>
                        <a:rPr lang="en-US" sz="1800" dirty="0">
                          <a:effectLst/>
                          <a:latin typeface="Arial" panose="020B0604020202020204" pitchFamily="34" charset="0"/>
                          <a:cs typeface="Arial" panose="020B0604020202020204" pitchFamily="34" charset="0"/>
                        </a:rPr>
                        <a:t>November</a:t>
                      </a:r>
                      <a:r>
                        <a:rPr lang="en-US" sz="1800" baseline="0" dirty="0">
                          <a:effectLst/>
                          <a:latin typeface="Arial" panose="020B0604020202020204" pitchFamily="34" charset="0"/>
                          <a:cs typeface="Arial" panose="020B0604020202020204" pitchFamily="34" charset="0"/>
                        </a:rPr>
                        <a:t> 29 and </a:t>
                      </a:r>
                    </a:p>
                    <a:p>
                      <a:r>
                        <a:rPr lang="en-US" sz="1800" baseline="0" dirty="0">
                          <a:effectLst/>
                          <a:latin typeface="Arial" panose="020B0604020202020204" pitchFamily="34" charset="0"/>
                          <a:cs typeface="Arial" panose="020B0604020202020204" pitchFamily="34" charset="0"/>
                        </a:rPr>
                        <a:t>November 30</a:t>
                      </a:r>
                      <a:endParaRPr lang="en-US" sz="1800" dirty="0">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8:00 AM to</a:t>
                      </a:r>
                    </a:p>
                    <a:p>
                      <a:r>
                        <a:rPr lang="en-US" sz="1800" dirty="0">
                          <a:latin typeface="Arial" panose="020B0604020202020204" pitchFamily="34" charset="0"/>
                          <a:cs typeface="Arial" panose="020B0604020202020204" pitchFamily="34" charset="0"/>
                        </a:rPr>
                        <a:t>4:45</a:t>
                      </a:r>
                      <a:r>
                        <a:rPr lang="en-US" sz="1800" baseline="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PM</a:t>
                      </a:r>
                    </a:p>
                  </a:txBody>
                  <a:tcPr/>
                </a:tc>
                <a:tc>
                  <a:txBody>
                    <a:bodyPr/>
                    <a:lstStyle/>
                    <a:p>
                      <a:r>
                        <a:rPr lang="en-US" dirty="0">
                          <a:effectLst/>
                          <a:latin typeface="Arial" panose="020B0604020202020204" pitchFamily="34" charset="0"/>
                          <a:cs typeface="Arial" panose="020B0604020202020204" pitchFamily="34" charset="0"/>
                        </a:rPr>
                        <a:t>Virtual Symposiums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75268">
                <a:tc>
                  <a:txBody>
                    <a:bodyPr/>
                    <a:lstStyle/>
                    <a:p>
                      <a:r>
                        <a:rPr lang="en-US" sz="1800" dirty="0">
                          <a:latin typeface="Arial" panose="020B0604020202020204" pitchFamily="34" charset="0"/>
                          <a:cs typeface="Arial" panose="020B0604020202020204" pitchFamily="34" charset="0"/>
                        </a:rPr>
                        <a:t>December 4</a:t>
                      </a:r>
                    </a:p>
                  </a:txBody>
                  <a:tcPr/>
                </a:tc>
                <a:tc>
                  <a:txBody>
                    <a:bodyPr/>
                    <a:lstStyle/>
                    <a:p>
                      <a:r>
                        <a:rPr lang="en-US" sz="1800" dirty="0">
                          <a:latin typeface="Arial" panose="020B0604020202020204" pitchFamily="34" charset="0"/>
                          <a:cs typeface="Arial" panose="020B0604020202020204" pitchFamily="34" charset="0"/>
                        </a:rPr>
                        <a:t>2:00 PM</a:t>
                      </a:r>
                    </a:p>
                  </a:txBody>
                  <a:tcPr/>
                </a:tc>
                <a:tc>
                  <a:txBody>
                    <a:bodyPr/>
                    <a:lstStyle/>
                    <a:p>
                      <a:r>
                        <a:rPr lang="en-US" dirty="0">
                          <a:effectLst/>
                          <a:latin typeface="Arial" panose="020B0604020202020204" pitchFamily="34" charset="0"/>
                          <a:cs typeface="Arial" panose="020B0604020202020204" pitchFamily="34" charset="0"/>
                        </a:rPr>
                        <a:t>Novitaspher</a:t>
                      </a:r>
                      <a:r>
                        <a:rPr lang="en-US" baseline="0" dirty="0">
                          <a:effectLst/>
                          <a:latin typeface="Arial" panose="020B0604020202020204" pitchFamily="34" charset="0"/>
                          <a:cs typeface="Arial" panose="020B0604020202020204" pitchFamily="34" charset="0"/>
                        </a:rPr>
                        <a:t>e Overview</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75268">
                <a:tc>
                  <a:txBody>
                    <a:bodyPr/>
                    <a:lstStyle/>
                    <a:p>
                      <a:r>
                        <a:rPr lang="en-US" sz="1800" dirty="0">
                          <a:latin typeface="Arial" panose="020B0604020202020204" pitchFamily="34" charset="0"/>
                          <a:cs typeface="Arial" panose="020B0604020202020204" pitchFamily="34" charset="0"/>
                        </a:rPr>
                        <a:t>December 6</a:t>
                      </a:r>
                    </a:p>
                  </a:txBody>
                  <a:tcPr/>
                </a:tc>
                <a:tc>
                  <a:txBody>
                    <a:bodyPr/>
                    <a:lstStyle/>
                    <a:p>
                      <a:r>
                        <a:rPr lang="en-US" sz="1800" dirty="0">
                          <a:latin typeface="Arial" panose="020B0604020202020204" pitchFamily="34" charset="0"/>
                          <a:cs typeface="Arial" panose="020B0604020202020204" pitchFamily="34" charset="0"/>
                        </a:rPr>
                        <a:t>10:00</a:t>
                      </a:r>
                    </a:p>
                  </a:txBody>
                  <a:tcPr/>
                </a:tc>
                <a:tc>
                  <a:txBody>
                    <a:bodyPr/>
                    <a:lstStyle/>
                    <a:p>
                      <a:r>
                        <a:rPr lang="en-US" sz="1800" dirty="0">
                          <a:latin typeface="Arial" panose="020B0604020202020204" pitchFamily="34" charset="0"/>
                          <a:cs typeface="Arial" panose="020B0604020202020204" pitchFamily="34" charset="0"/>
                        </a:rPr>
                        <a:t>NCCI Edits W7020 and W7040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2108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Today’s Presentation</a:t>
            </a:r>
          </a:p>
        </p:txBody>
      </p:sp>
      <p:sp>
        <p:nvSpPr>
          <p:cNvPr id="3" name="Content Placeholder 2"/>
          <p:cNvSpPr>
            <a:spLocks noGrp="1"/>
          </p:cNvSpPr>
          <p:nvPr>
            <p:ph idx="1"/>
          </p:nvPr>
        </p:nvSpPr>
        <p:spPr/>
        <p:txBody>
          <a:bodyPr/>
          <a:lstStyle/>
          <a:p>
            <a:r>
              <a:rPr lang="en-US" dirty="0"/>
              <a:t>Agenda:</a:t>
            </a:r>
          </a:p>
          <a:p>
            <a:pPr lvl="1"/>
            <a:r>
              <a:rPr lang="en-US" dirty="0"/>
              <a:t>Medicare Updates and Reminders</a:t>
            </a:r>
          </a:p>
          <a:p>
            <a:pPr lvl="1"/>
            <a:r>
              <a:rPr lang="en-US" dirty="0"/>
              <a:t>New Medicare Card</a:t>
            </a:r>
          </a:p>
          <a:p>
            <a:pPr lvl="1"/>
            <a:r>
              <a:rPr lang="en-US" dirty="0"/>
              <a:t>Outpatient Services Provided to Inpatients of Other Facilities</a:t>
            </a:r>
          </a:p>
          <a:p>
            <a:r>
              <a:rPr lang="en-US" dirty="0"/>
              <a:t>Objectives:</a:t>
            </a:r>
          </a:p>
          <a:p>
            <a:pPr lvl="1"/>
            <a:r>
              <a:rPr lang="en-US" dirty="0"/>
              <a:t>Identify and understand the current Medicare updates and reminders</a:t>
            </a:r>
          </a:p>
          <a:p>
            <a:pPr lvl="1"/>
            <a:r>
              <a:rPr lang="en-US" dirty="0"/>
              <a:t>Identify and utilize the educational resources and information</a:t>
            </a:r>
          </a:p>
          <a:p>
            <a:pPr lvl="1"/>
            <a:r>
              <a:rPr lang="en-US" dirty="0"/>
              <a:t>Explore the Medicare guidelines regarding outpatient services provided to an inpatient at another facility</a:t>
            </a:r>
          </a:p>
          <a:p>
            <a:pPr marL="457200" lvl="1" indent="0">
              <a:buNone/>
            </a:pPr>
            <a:endParaRPr lang="en-US" dirty="0"/>
          </a:p>
          <a:p>
            <a:pPr lvl="1"/>
            <a:endParaRPr lang="en-US" dirty="0"/>
          </a:p>
        </p:txBody>
      </p:sp>
    </p:spTree>
    <p:extLst>
      <p:ext uri="{BB962C8B-B14F-4D97-AF65-F5344CB8AC3E}">
        <p14:creationId xmlns:p14="http://schemas.microsoft.com/office/powerpoint/2010/main" val="958301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Satisfaction Surveys</a:t>
            </a:r>
          </a:p>
        </p:txBody>
      </p:sp>
      <p:pic>
        <p:nvPicPr>
          <p:cNvPr id="1027" name="Picture 3" descr="Foresee Survey" title="Rate Your Website Exper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98" y="1600200"/>
            <a:ext cx="7848102" cy="4648199"/>
          </a:xfrm>
          <a:prstGeom prst="rect">
            <a:avLst/>
          </a:prstGeom>
          <a:noFill/>
          <a:ln w="9525">
            <a:solidFill>
              <a:schemeClr val="tx2">
                <a:lumMod val="60000"/>
                <a:lumOff val="40000"/>
              </a:schemeClr>
            </a:solidFill>
            <a:round/>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8053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Identified the current Medicare updates and reminders</a:t>
            </a:r>
          </a:p>
          <a:p>
            <a:r>
              <a:rPr lang="en-US" dirty="0"/>
              <a:t>Provided educational resources and information</a:t>
            </a:r>
          </a:p>
          <a:p>
            <a:r>
              <a:rPr lang="en-US" dirty="0"/>
              <a:t>Explored the Medicare guidelines regarding outpatient services provided to an inpatient at another facility</a:t>
            </a:r>
          </a:p>
          <a:p>
            <a:endParaRPr lang="en-US" dirty="0"/>
          </a:p>
          <a:p>
            <a:endParaRPr lang="en-US" dirty="0"/>
          </a:p>
        </p:txBody>
      </p:sp>
    </p:spTree>
    <p:extLst>
      <p:ext uri="{BB962C8B-B14F-4D97-AF65-F5344CB8AC3E}">
        <p14:creationId xmlns:p14="http://schemas.microsoft.com/office/powerpoint/2010/main" val="1036623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Attending</a:t>
            </a:r>
          </a:p>
        </p:txBody>
      </p:sp>
      <p:sp>
        <p:nvSpPr>
          <p:cNvPr id="3" name="Content Placeholder 2"/>
          <p:cNvSpPr>
            <a:spLocks noGrp="1"/>
          </p:cNvSpPr>
          <p:nvPr>
            <p:ph idx="1"/>
          </p:nvPr>
        </p:nvSpPr>
        <p:spPr/>
        <p:txBody>
          <a:bodyPr/>
          <a:lstStyle/>
          <a:p>
            <a:r>
              <a:rPr lang="en-US" dirty="0"/>
              <a:t>Contact Information:</a:t>
            </a:r>
          </a:p>
          <a:p>
            <a:pPr lvl="1"/>
            <a:r>
              <a:rPr lang="en-US" dirty="0"/>
              <a:t>Diane Hess</a:t>
            </a:r>
          </a:p>
          <a:p>
            <a:pPr marL="800100" lvl="2" indent="0">
              <a:buNone/>
            </a:pPr>
            <a:r>
              <a:rPr lang="en-US" dirty="0"/>
              <a:t>Education Specialist</a:t>
            </a:r>
          </a:p>
          <a:p>
            <a:pPr marL="800100" lvl="2" indent="0">
              <a:buNone/>
            </a:pPr>
            <a:r>
              <a:rPr lang="en-US" dirty="0">
                <a:hlinkClick r:id="rId3"/>
              </a:rPr>
              <a:t>Diane.Hess@novitas-solutions.com</a:t>
            </a:r>
            <a:endParaRPr lang="en-US" dirty="0"/>
          </a:p>
          <a:p>
            <a:pPr marL="800100" lvl="2" indent="0">
              <a:buNone/>
            </a:pPr>
            <a:r>
              <a:rPr lang="en-US" dirty="0"/>
              <a:t>Phone: (717) 526-6520</a:t>
            </a:r>
            <a:br>
              <a:rPr lang="en-US" dirty="0"/>
            </a:br>
            <a:endParaRPr lang="en-US" dirty="0"/>
          </a:p>
          <a:p>
            <a:pPr lvl="1"/>
            <a:r>
              <a:rPr lang="en-US" dirty="0"/>
              <a:t>Stephanie Portzline</a:t>
            </a:r>
          </a:p>
          <a:p>
            <a:pPr marL="800100" lvl="2" indent="0">
              <a:buNone/>
            </a:pPr>
            <a:r>
              <a:rPr lang="en-US" dirty="0"/>
              <a:t>Manager, Provider Engagement</a:t>
            </a:r>
          </a:p>
          <a:p>
            <a:pPr marL="800100" lvl="2" indent="0">
              <a:buNone/>
            </a:pPr>
            <a:r>
              <a:rPr lang="en-US" dirty="0">
                <a:hlinkClick r:id="rId4"/>
              </a:rPr>
              <a:t>Stephanie.Portzline@novitas-solutions.com</a:t>
            </a:r>
            <a:endParaRPr lang="en-US" dirty="0"/>
          </a:p>
          <a:p>
            <a:pPr marL="800100" lvl="2" indent="0">
              <a:buNone/>
            </a:pPr>
            <a:r>
              <a:rPr lang="en-US" dirty="0"/>
              <a:t>Phone: (717) 526-6317</a:t>
            </a:r>
            <a:br>
              <a:rPr lang="en-US" dirty="0"/>
            </a:br>
            <a:endParaRPr lang="en-US" dirty="0"/>
          </a:p>
          <a:p>
            <a:pPr lvl="1"/>
            <a:r>
              <a:rPr lang="en-US" dirty="0"/>
              <a:t>Janice Mumma</a:t>
            </a:r>
          </a:p>
          <a:p>
            <a:pPr marL="800100" lvl="2" indent="0">
              <a:buNone/>
            </a:pPr>
            <a:r>
              <a:rPr lang="en-US" dirty="0"/>
              <a:t>Supervisor Provider Outreach and Education </a:t>
            </a:r>
          </a:p>
          <a:p>
            <a:pPr marL="800100" lvl="2" indent="0">
              <a:buNone/>
            </a:pPr>
            <a:r>
              <a:rPr lang="en-US" u="sng" dirty="0">
                <a:hlinkClick r:id="rId5"/>
              </a:rPr>
              <a:t>janice.mumma@novitas-solutions.com</a:t>
            </a:r>
            <a:endParaRPr lang="en-US" dirty="0"/>
          </a:p>
          <a:p>
            <a:pPr marL="800100" lvl="2" indent="0">
              <a:buNone/>
            </a:pPr>
            <a:r>
              <a:rPr lang="en-US" dirty="0"/>
              <a:t>717-526-6406</a:t>
            </a:r>
          </a:p>
          <a:p>
            <a:pPr marL="685800" lvl="1"/>
            <a:endParaRPr lang="en-US" dirty="0"/>
          </a:p>
        </p:txBody>
      </p:sp>
    </p:spTree>
    <p:extLst>
      <p:ext uri="{BB962C8B-B14F-4D97-AF65-F5344CB8AC3E}">
        <p14:creationId xmlns:p14="http://schemas.microsoft.com/office/powerpoint/2010/main" val="204600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Medicare Updates and Reminders</a:t>
            </a:r>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4294967295"/>
          </p:nvPr>
        </p:nvSpPr>
        <p:spPr>
          <a:xfrm>
            <a:off x="7010400" y="6096000"/>
            <a:ext cx="2133600" cy="365125"/>
          </a:xfrm>
          <a:prstGeom prst="rect">
            <a:avLst/>
          </a:prstGeom>
        </p:spPr>
        <p:txBody>
          <a:bodyPr/>
          <a:lstStyle/>
          <a:p>
            <a:fld id="{81A34A8C-2668-4FA3-8678-2726AAFED5FC}"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5586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Deductible, Coinsurance and Premium Rates for 2019</a:t>
            </a:r>
          </a:p>
        </p:txBody>
      </p:sp>
      <p:sp>
        <p:nvSpPr>
          <p:cNvPr id="3" name="Content Placeholder 2"/>
          <p:cNvSpPr>
            <a:spLocks noGrp="1"/>
          </p:cNvSpPr>
          <p:nvPr>
            <p:ph idx="1"/>
          </p:nvPr>
        </p:nvSpPr>
        <p:spPr/>
        <p:txBody>
          <a:bodyPr/>
          <a:lstStyle/>
          <a:p>
            <a:r>
              <a:rPr lang="en-US" dirty="0"/>
              <a:t>2019 Part A – Hospital Insurance:</a:t>
            </a:r>
          </a:p>
          <a:p>
            <a:pPr lvl="1"/>
            <a:r>
              <a:rPr lang="en-US" dirty="0"/>
              <a:t>Deductible: $1,364.00 </a:t>
            </a:r>
          </a:p>
          <a:p>
            <a:pPr lvl="1"/>
            <a:r>
              <a:rPr lang="en-US" dirty="0"/>
              <a:t>Coinsurance:</a:t>
            </a:r>
          </a:p>
          <a:p>
            <a:pPr lvl="2"/>
            <a:r>
              <a:rPr lang="en-US" dirty="0"/>
              <a:t>$341.00 a day for 61st-90th day </a:t>
            </a:r>
          </a:p>
          <a:p>
            <a:pPr lvl="2"/>
            <a:r>
              <a:rPr lang="en-US" dirty="0"/>
              <a:t>$682.00 a day for 91st-150th day (lifetime reserve days) </a:t>
            </a:r>
          </a:p>
          <a:p>
            <a:pPr lvl="2"/>
            <a:r>
              <a:rPr lang="en-US" dirty="0"/>
              <a:t>$170.50 a day for 21st-100th day (Skilled Nursing Facility coinsurance)</a:t>
            </a:r>
          </a:p>
          <a:p>
            <a:r>
              <a:rPr lang="en-US" dirty="0"/>
              <a:t>2019 Part B –Medical Insurance:</a:t>
            </a:r>
          </a:p>
          <a:p>
            <a:pPr lvl="1"/>
            <a:r>
              <a:rPr lang="en-US" dirty="0"/>
              <a:t>Deductible: $185.00 a year</a:t>
            </a:r>
          </a:p>
          <a:p>
            <a:pPr lvl="1"/>
            <a:r>
              <a:rPr lang="en-US" dirty="0"/>
              <a:t>Coinsurance: 20 percent</a:t>
            </a:r>
          </a:p>
          <a:p>
            <a:r>
              <a:rPr lang="en-US" dirty="0"/>
              <a:t>Reference:</a:t>
            </a:r>
          </a:p>
          <a:p>
            <a:pPr lvl="1"/>
            <a:r>
              <a:rPr lang="en-US" dirty="0">
                <a:hlinkClick r:id="rId3"/>
              </a:rPr>
              <a:t>2019 Medicare Parts A &amp; B Premiums and Deductibles Fact Sheet </a:t>
            </a:r>
            <a:endParaRPr lang="en-US" dirty="0"/>
          </a:p>
        </p:txBody>
      </p:sp>
    </p:spTree>
    <p:extLst>
      <p:ext uri="{BB962C8B-B14F-4D97-AF65-F5344CB8AC3E}">
        <p14:creationId xmlns:p14="http://schemas.microsoft.com/office/powerpoint/2010/main" val="287096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Coverage Determinations (LCDs)</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a:hlinkClick r:id="rId3"/>
              </a:rPr>
              <a:t>MM10901</a:t>
            </a:r>
            <a:r>
              <a:rPr lang="en-US" dirty="0"/>
              <a:t>:</a:t>
            </a:r>
          </a:p>
          <a:p>
            <a:pPr lvl="1"/>
            <a:r>
              <a:rPr lang="en-US" dirty="0"/>
              <a:t>Effective: October 3, 2018</a:t>
            </a:r>
          </a:p>
          <a:p>
            <a:pPr lvl="1"/>
            <a:r>
              <a:rPr lang="en-US" dirty="0"/>
              <a:t>Implementation: January 8, 2019</a:t>
            </a:r>
          </a:p>
          <a:p>
            <a:r>
              <a:rPr lang="en-US" dirty="0"/>
              <a:t>Key Points:</a:t>
            </a:r>
          </a:p>
          <a:p>
            <a:pPr lvl="1"/>
            <a:r>
              <a:rPr lang="en-US" dirty="0"/>
              <a:t>New LCD Process:</a:t>
            </a:r>
          </a:p>
          <a:p>
            <a:pPr lvl="2"/>
            <a:r>
              <a:rPr lang="en-US" dirty="0"/>
              <a:t>Informal meetings</a:t>
            </a:r>
          </a:p>
          <a:p>
            <a:pPr lvl="2"/>
            <a:r>
              <a:rPr lang="en-US" dirty="0"/>
              <a:t>Interested parties can request a new LCD</a:t>
            </a:r>
          </a:p>
          <a:p>
            <a:pPr lvl="2"/>
            <a:r>
              <a:rPr lang="en-US" dirty="0"/>
              <a:t>Contractor Advisory Committee (CAC) </a:t>
            </a:r>
          </a:p>
          <a:p>
            <a:pPr lvl="2"/>
            <a:r>
              <a:rPr lang="en-US" dirty="0"/>
              <a:t>Open Meeting, Publication of the Final Determination, Response to Public Comments and Notice Period</a:t>
            </a:r>
          </a:p>
          <a:p>
            <a:pPr lvl="1"/>
            <a:r>
              <a:rPr lang="en-US" dirty="0"/>
              <a:t>LCD Reconsideration Process:</a:t>
            </a:r>
          </a:p>
          <a:p>
            <a:pPr lvl="2"/>
            <a:r>
              <a:rPr lang="en-US" dirty="0"/>
              <a:t>Will consider all LCD requests on published final LCDs</a:t>
            </a:r>
          </a:p>
          <a:p>
            <a:pPr lvl="2"/>
            <a:r>
              <a:rPr lang="en-US" dirty="0"/>
              <a:t>Will go through a comment and notice period</a:t>
            </a:r>
          </a:p>
          <a:p>
            <a:pPr lvl="1"/>
            <a:r>
              <a:rPr lang="en-US" dirty="0"/>
              <a:t>Other Important Changes:</a:t>
            </a:r>
          </a:p>
          <a:p>
            <a:pPr lvl="2"/>
            <a:r>
              <a:rPr lang="en-US" dirty="0"/>
              <a:t>No longer appropriate to include CPT or ICD-10 codes in LCDs instead they will be placed in billing and coding articles linked to the LCD (process could take up to 1 year to complete)</a:t>
            </a:r>
          </a:p>
          <a:p>
            <a:pPr lvl="3"/>
            <a:endParaRPr lang="en-US" dirty="0"/>
          </a:p>
          <a:p>
            <a:pPr lvl="1"/>
            <a:endParaRPr lang="en-US" dirty="0"/>
          </a:p>
        </p:txBody>
      </p:sp>
    </p:spTree>
    <p:extLst>
      <p:ext uri="{BB962C8B-B14F-4D97-AF65-F5344CB8AC3E}">
        <p14:creationId xmlns:p14="http://schemas.microsoft.com/office/powerpoint/2010/main" val="348317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Updating Language to Clarify for Providers Chapter 3, Section 20 and Chapter 5, Section 70 of the Medicare Secondary Payer Manual</a:t>
            </a:r>
          </a:p>
        </p:txBody>
      </p:sp>
      <p:sp>
        <p:nvSpPr>
          <p:cNvPr id="3" name="Content Placeholder 2"/>
          <p:cNvSpPr>
            <a:spLocks noGrp="1"/>
          </p:cNvSpPr>
          <p:nvPr>
            <p:ph idx="1"/>
          </p:nvPr>
        </p:nvSpPr>
        <p:spPr/>
        <p:txBody>
          <a:bodyPr>
            <a:normAutofit fontScale="85000" lnSpcReduction="20000"/>
          </a:bodyPr>
          <a:lstStyle/>
          <a:p>
            <a:r>
              <a:rPr lang="en-US" dirty="0">
                <a:hlinkClick r:id="rId3"/>
              </a:rPr>
              <a:t>MM10863</a:t>
            </a:r>
            <a:r>
              <a:rPr lang="en-US" dirty="0"/>
              <a:t>:</a:t>
            </a:r>
          </a:p>
          <a:p>
            <a:pPr lvl="1"/>
            <a:r>
              <a:rPr lang="en-US" dirty="0"/>
              <a:t>Effective: November 20, 2018</a:t>
            </a:r>
          </a:p>
          <a:p>
            <a:pPr lvl="1"/>
            <a:r>
              <a:rPr lang="en-US" dirty="0"/>
              <a:t>Implementation: November 20, 2018 </a:t>
            </a:r>
          </a:p>
          <a:p>
            <a:r>
              <a:rPr lang="en-US" dirty="0"/>
              <a:t>Key Points:</a:t>
            </a:r>
          </a:p>
          <a:p>
            <a:pPr lvl="1"/>
            <a:r>
              <a:rPr lang="en-US" dirty="0"/>
              <a:t>Clarification regarding when and where to obtain information from Medicare beneficiaries, or authorized representatives, for inpatient admissions or outpatient encounters</a:t>
            </a:r>
          </a:p>
          <a:p>
            <a:pPr lvl="1"/>
            <a:r>
              <a:rPr lang="en-US" dirty="0">
                <a:hlinkClick r:id="rId4"/>
              </a:rPr>
              <a:t>Medicare Secondary Payer (MSP) Manual, Pub. 100-05, Chapter 3 - MSP Provider, Physician, and Other Supplier Billing Requirements, Section 20.2.1 “Model Admission Questions to Ask Medicare Beneficiaries”</a:t>
            </a:r>
            <a:r>
              <a:rPr lang="en-US" dirty="0"/>
              <a:t> provides a model questionnaire listing the type of questions hospitals may use to determine the correct primary payer</a:t>
            </a:r>
          </a:p>
          <a:p>
            <a:pPr lvl="1"/>
            <a:r>
              <a:rPr lang="en-US" dirty="0"/>
              <a:t>Providers may access CWF or HETS 270-271 transaction to verify if any insurance information it contains has changed:</a:t>
            </a:r>
          </a:p>
          <a:p>
            <a:pPr lvl="2"/>
            <a:r>
              <a:rPr lang="en-US" dirty="0"/>
              <a:t>No changes, no need to ask MSP questions, but notate for auditing purposes:</a:t>
            </a:r>
          </a:p>
          <a:p>
            <a:pPr lvl="3"/>
            <a:r>
              <a:rPr lang="en-US" dirty="0"/>
              <a:t>CWF or 270/271 screen print </a:t>
            </a:r>
          </a:p>
          <a:p>
            <a:pPr lvl="2"/>
            <a:r>
              <a:rPr lang="en-US" dirty="0"/>
              <a:t>Insurance information changed, must ask the MSP questions</a:t>
            </a:r>
          </a:p>
          <a:p>
            <a:pPr lvl="1"/>
            <a:r>
              <a:rPr lang="en-US" dirty="0"/>
              <a:t>Affiliated hospital-based service provider, such as a transfer ambulance service, does not need to ask MSP questions if already verified by hospital admissions staff:</a:t>
            </a:r>
          </a:p>
          <a:p>
            <a:pPr lvl="2"/>
            <a:r>
              <a:rPr lang="en-US" dirty="0"/>
              <a:t>Admissions staff bills for the service</a:t>
            </a:r>
          </a:p>
          <a:p>
            <a:pPr lvl="2"/>
            <a:r>
              <a:rPr lang="en-US" dirty="0"/>
              <a:t>Non-affiliated providers are responsible for verifying correct information prior to billing services</a:t>
            </a:r>
          </a:p>
        </p:txBody>
      </p:sp>
    </p:spTree>
    <p:extLst>
      <p:ext uri="{BB962C8B-B14F-4D97-AF65-F5344CB8AC3E}">
        <p14:creationId xmlns:p14="http://schemas.microsoft.com/office/powerpoint/2010/main" val="635513043"/>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C86D93-9D8D-4832-9C45-36B3078C18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F052220-0918-49C6-B763-9BE1EE3604A3}">
  <ds:schemaRefs>
    <ds:schemaRef ds:uri="http://schemas.microsoft.com/sharepoint/v3/contenttype/forms"/>
  </ds:schemaRefs>
</ds:datastoreItem>
</file>

<file path=customXml/itemProps3.xml><?xml version="1.0" encoding="utf-8"?>
<ds:datastoreItem xmlns:ds="http://schemas.openxmlformats.org/officeDocument/2006/customXml" ds:itemID="{60C4C58B-8536-4CDC-A37F-ED8A1C18E847}">
  <ds:schemaRefs>
    <ds:schemaRef ds:uri="http://schemas.openxmlformats.org/package/2006/metadata/core-properties"/>
    <ds:schemaRef ds:uri="http://purl.org/dc/term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16668</TotalTime>
  <Words>4394</Words>
  <Application>Microsoft Office PowerPoint</Application>
  <PresentationFormat>On-screen Show (4:3)</PresentationFormat>
  <Paragraphs>484</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Courier New</vt:lpstr>
      <vt:lpstr>Times</vt:lpstr>
      <vt:lpstr>Times New Roman</vt:lpstr>
      <vt:lpstr>Wingdings</vt:lpstr>
      <vt:lpstr>Theme2</vt:lpstr>
      <vt:lpstr>Medicare Updates and What’s Trending for 2018</vt:lpstr>
      <vt:lpstr>Disclaimer</vt:lpstr>
      <vt:lpstr>Novitas eNews – Subscribe Now!</vt:lpstr>
      <vt:lpstr>Acronym List</vt:lpstr>
      <vt:lpstr>Today’s Presentation</vt:lpstr>
      <vt:lpstr>Medicare Updates and Reminders</vt:lpstr>
      <vt:lpstr>Medicare Deductible, Coinsurance and Premium Rates for 2019</vt:lpstr>
      <vt:lpstr>Local Coverage Determinations (LCDs)</vt:lpstr>
      <vt:lpstr>Updating Language to Clarify for Providers Chapter 3, Section 20 and Chapter 5, Section 70 of the Medicare Secondary Payer Manual</vt:lpstr>
      <vt:lpstr>National Correct Coding Initiative (NCCI) Edits Apply to OPPS and Non-OPPS Claims </vt:lpstr>
      <vt:lpstr>End Stage Renal Disease (ESRD) Billing Reminders</vt:lpstr>
      <vt:lpstr>Proper Billing for Intensity-Modulated Radiation Therapy (IMRT) Planning Services</vt:lpstr>
      <vt:lpstr>Hospital Price Transparency</vt:lpstr>
      <vt:lpstr>MCReF - CMS New Cost Reporting Portal</vt:lpstr>
      <vt:lpstr>Claims for Beneficiaries Eligible as a Qualified Medicare Beneficiary (QMB) </vt:lpstr>
      <vt:lpstr>FISS Provider Practice Location Address</vt:lpstr>
      <vt:lpstr>Annual FISS Recertification</vt:lpstr>
      <vt:lpstr>Helpful Electronic Remittance Advice (ERA) Tips </vt:lpstr>
      <vt:lpstr>What is Novitasphere? </vt:lpstr>
      <vt:lpstr>Part A Navigation Bar</vt:lpstr>
      <vt:lpstr>Important: Novitasphere Log In Requirement Changes</vt:lpstr>
      <vt:lpstr>Medicare Credit Balance Reporting Requirement Reminders</vt:lpstr>
      <vt:lpstr>Important Medicare Credit Balance Report Dates</vt:lpstr>
      <vt:lpstr>Credit Balance Tips</vt:lpstr>
      <vt:lpstr>Part A Open Claim Issues</vt:lpstr>
      <vt:lpstr>New Medicare Card</vt:lpstr>
      <vt:lpstr>Important Dates For The New Medicare Card</vt:lpstr>
      <vt:lpstr>FISS Standard Paper Remittance Advice Example with MBI</vt:lpstr>
      <vt:lpstr>Transition Period</vt:lpstr>
      <vt:lpstr>New Medicare Card</vt:lpstr>
      <vt:lpstr>Novitasphere MBI Lookup  </vt:lpstr>
      <vt:lpstr>MBI Lookup Results</vt:lpstr>
      <vt:lpstr>FISS Health Insurance Claim (HIC) Field Changed to MID</vt:lpstr>
      <vt:lpstr>Trending Inquiries Received in the Customer Contact Center</vt:lpstr>
      <vt:lpstr>Outpatient Services Provided to Inpatients of Other Facilities</vt:lpstr>
      <vt:lpstr>Outpatient Services Payment: Beneficiaries Who Are Inpatients of Other Facilities - Reminder </vt:lpstr>
      <vt:lpstr>Background</vt:lpstr>
      <vt:lpstr>Under Arrangement Policy – Billing Guidelines</vt:lpstr>
      <vt:lpstr>Beneficiary Receives an Outpatient Service at an ACH While Still an Inpatient of a LTCH</vt:lpstr>
      <vt:lpstr>Part B Services Covered under Part A When Furnished to Inpatients</vt:lpstr>
      <vt:lpstr>Part B Services Covered under Part A When Furnished to Inpatients - Exceptions</vt:lpstr>
      <vt:lpstr>OIG Findings</vt:lpstr>
      <vt:lpstr>OIG Recommendations </vt:lpstr>
      <vt:lpstr>Percentage of Total Payments by Type of Inpatient Facility</vt:lpstr>
      <vt:lpstr>Percentages of Total Payments by Type of Outpatient Service</vt:lpstr>
      <vt:lpstr>Outpatient Claim Processed Before Inpatient Claim: Postpayment Edit</vt:lpstr>
      <vt:lpstr>Inpatient Claim Processed Before Outpatient Claim: Prepayment Edit</vt:lpstr>
      <vt:lpstr>Education and Training Events </vt:lpstr>
      <vt:lpstr>Part A Upcoming Events</vt:lpstr>
      <vt:lpstr>Website Satisfaction Surveys</vt:lpstr>
      <vt:lpstr>Summary</vt:lpstr>
      <vt:lpstr>Thank You for Attending</vt:lpstr>
    </vt:vector>
  </TitlesOfParts>
  <Company>BCBSFL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Novitas Solutions Medicare Part (A, B)Presents:  Webinar Title</dc:title>
  <dc:creator>Rains, Nichole</dc:creator>
  <cp:lastModifiedBy>Sarah Miller</cp:lastModifiedBy>
  <cp:revision>820</cp:revision>
  <cp:lastPrinted>2018-11-02T13:23:18Z</cp:lastPrinted>
  <dcterms:created xsi:type="dcterms:W3CDTF">2014-01-31T14:04:37Z</dcterms:created>
  <dcterms:modified xsi:type="dcterms:W3CDTF">2022-07-18T18:43:58Z</dcterms:modified>
</cp:coreProperties>
</file>