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8" r:id="rId4"/>
  </p:sldMasterIdLst>
  <p:notesMasterIdLst>
    <p:notesMasterId r:id="rId68"/>
  </p:notesMasterIdLst>
  <p:handoutMasterIdLst>
    <p:handoutMasterId r:id="rId69"/>
  </p:handoutMasterIdLst>
  <p:sldIdLst>
    <p:sldId id="324" r:id="rId5"/>
    <p:sldId id="760" r:id="rId6"/>
    <p:sldId id="1090" r:id="rId7"/>
    <p:sldId id="780" r:id="rId8"/>
    <p:sldId id="915" r:id="rId9"/>
    <p:sldId id="1178" r:id="rId10"/>
    <p:sldId id="1288" r:id="rId11"/>
    <p:sldId id="1189" r:id="rId12"/>
    <p:sldId id="1278" r:id="rId13"/>
    <p:sldId id="1203" r:id="rId14"/>
    <p:sldId id="1264" r:id="rId15"/>
    <p:sldId id="1276" r:id="rId16"/>
    <p:sldId id="1277" r:id="rId17"/>
    <p:sldId id="1293" r:id="rId18"/>
    <p:sldId id="1265" r:id="rId19"/>
    <p:sldId id="1266" r:id="rId20"/>
    <p:sldId id="1279" r:id="rId21"/>
    <p:sldId id="1280" r:id="rId22"/>
    <p:sldId id="1281" r:id="rId23"/>
    <p:sldId id="1282" r:id="rId24"/>
    <p:sldId id="1283" r:id="rId25"/>
    <p:sldId id="1267" r:id="rId26"/>
    <p:sldId id="1232" r:id="rId27"/>
    <p:sldId id="1292" r:id="rId28"/>
    <p:sldId id="1197" r:id="rId29"/>
    <p:sldId id="1198" r:id="rId30"/>
    <p:sldId id="1254" r:id="rId31"/>
    <p:sldId id="1257" r:id="rId32"/>
    <p:sldId id="1258" r:id="rId33"/>
    <p:sldId id="1259" r:id="rId34"/>
    <p:sldId id="1255" r:id="rId35"/>
    <p:sldId id="1284" r:id="rId36"/>
    <p:sldId id="1285" r:id="rId37"/>
    <p:sldId id="1286" r:id="rId38"/>
    <p:sldId id="1289" r:id="rId39"/>
    <p:sldId id="1290" r:id="rId40"/>
    <p:sldId id="1291" r:id="rId41"/>
    <p:sldId id="1287" r:id="rId42"/>
    <p:sldId id="1226" r:id="rId43"/>
    <p:sldId id="1207" r:id="rId44"/>
    <p:sldId id="1214" r:id="rId45"/>
    <p:sldId id="1215" r:id="rId46"/>
    <p:sldId id="1216" r:id="rId47"/>
    <p:sldId id="1217" r:id="rId48"/>
    <p:sldId id="1218" r:id="rId49"/>
    <p:sldId id="1219" r:id="rId50"/>
    <p:sldId id="1220" r:id="rId51"/>
    <p:sldId id="1221" r:id="rId52"/>
    <p:sldId id="1268" r:id="rId53"/>
    <p:sldId id="1270" r:id="rId54"/>
    <p:sldId id="1271" r:id="rId55"/>
    <p:sldId id="1272" r:id="rId56"/>
    <p:sldId id="1273" r:id="rId57"/>
    <p:sldId id="1068" r:id="rId58"/>
    <p:sldId id="1124" r:id="rId59"/>
    <p:sldId id="1122" r:id="rId60"/>
    <p:sldId id="1126" r:id="rId61"/>
    <p:sldId id="1125" r:id="rId62"/>
    <p:sldId id="1251" r:id="rId63"/>
    <p:sldId id="1138" r:id="rId64"/>
    <p:sldId id="1269" r:id="rId65"/>
    <p:sldId id="1037" r:id="rId66"/>
    <p:sldId id="999" r:id="rId6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umma, Janice" initials="MJ"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85949" autoAdjust="0"/>
  </p:normalViewPr>
  <p:slideViewPr>
    <p:cSldViewPr>
      <p:cViewPr varScale="1">
        <p:scale>
          <a:sx n="74" d="100"/>
          <a:sy n="74" d="100"/>
        </p:scale>
        <p:origin x="1747" y="58"/>
      </p:cViewPr>
      <p:guideLst>
        <p:guide orient="horz" pos="2160"/>
        <p:guide pos="2880"/>
      </p:guideLst>
    </p:cSldViewPr>
  </p:slideViewPr>
  <p:outlineViewPr>
    <p:cViewPr>
      <p:scale>
        <a:sx n="33" d="100"/>
        <a:sy n="33" d="100"/>
      </p:scale>
      <p:origin x="0" y="85368"/>
    </p:cViewPr>
  </p:outlineViewPr>
  <p:notesTextViewPr>
    <p:cViewPr>
      <p:scale>
        <a:sx n="1" d="1"/>
        <a:sy n="1" d="1"/>
      </p:scale>
      <p:origin x="0" y="0"/>
    </p:cViewPr>
  </p:notesTextViewPr>
  <p:sorterViewPr>
    <p:cViewPr>
      <p:scale>
        <a:sx n="160" d="100"/>
        <a:sy n="160" d="100"/>
      </p:scale>
      <p:origin x="0" y="17550"/>
    </p:cViewPr>
  </p:sorterViewPr>
  <p:notesViewPr>
    <p:cSldViewPr>
      <p:cViewPr varScale="1">
        <p:scale>
          <a:sx n="56" d="100"/>
          <a:sy n="56" d="100"/>
        </p:scale>
        <p:origin x="-1747" y="-101"/>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70583" cy="480388"/>
          </a:xfrm>
          <a:prstGeom prst="rect">
            <a:avLst/>
          </a:prstGeom>
        </p:spPr>
        <p:txBody>
          <a:bodyPr vert="horz" lIns="94840" tIns="47421" rIns="94840" bIns="47421" rtlCol="0"/>
          <a:lstStyle>
            <a:lvl1pPr algn="l">
              <a:defRPr sz="1200"/>
            </a:lvl1pPr>
          </a:lstStyle>
          <a:p>
            <a:endParaRPr lang="en-US" dirty="0"/>
          </a:p>
        </p:txBody>
      </p:sp>
      <p:sp>
        <p:nvSpPr>
          <p:cNvPr id="3" name="Date Placeholder 2"/>
          <p:cNvSpPr>
            <a:spLocks noGrp="1"/>
          </p:cNvSpPr>
          <p:nvPr>
            <p:ph type="dt" sz="quarter" idx="1"/>
          </p:nvPr>
        </p:nvSpPr>
        <p:spPr>
          <a:xfrm>
            <a:off x="4142963" y="0"/>
            <a:ext cx="3170583" cy="713868"/>
          </a:xfrm>
          <a:prstGeom prst="rect">
            <a:avLst/>
          </a:prstGeom>
        </p:spPr>
        <p:txBody>
          <a:bodyPr vert="horz" lIns="94840" tIns="47421" rIns="94840" bIns="47421" rtlCol="0"/>
          <a:lstStyle>
            <a:lvl1pPr algn="r">
              <a:defRPr sz="1200"/>
            </a:lvl1pPr>
          </a:lstStyle>
          <a:p>
            <a:r>
              <a:rPr lang="en-US" dirty="0"/>
              <a:t>NJ AAHAM</a:t>
            </a:r>
          </a:p>
        </p:txBody>
      </p:sp>
      <p:sp>
        <p:nvSpPr>
          <p:cNvPr id="4" name="Footer Placeholder 3"/>
          <p:cNvSpPr>
            <a:spLocks noGrp="1"/>
          </p:cNvSpPr>
          <p:nvPr>
            <p:ph type="ftr" sz="quarter" idx="2"/>
          </p:nvPr>
        </p:nvSpPr>
        <p:spPr>
          <a:xfrm>
            <a:off x="1" y="9119174"/>
            <a:ext cx="3170583" cy="480388"/>
          </a:xfrm>
          <a:prstGeom prst="rect">
            <a:avLst/>
          </a:prstGeom>
        </p:spPr>
        <p:txBody>
          <a:bodyPr vert="horz" lIns="94840" tIns="47421" rIns="94840" bIns="47421"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3" y="9119174"/>
            <a:ext cx="3170583" cy="480388"/>
          </a:xfrm>
          <a:prstGeom prst="rect">
            <a:avLst/>
          </a:prstGeom>
        </p:spPr>
        <p:txBody>
          <a:bodyPr vert="horz" lIns="94840" tIns="47421" rIns="94840" bIns="47421" rtlCol="0" anchor="b"/>
          <a:lstStyle>
            <a:lvl1pPr algn="r">
              <a:defRPr sz="1200"/>
            </a:lvl1pPr>
          </a:lstStyle>
          <a:p>
            <a:fld id="{CF2CB410-5B0C-42EC-9B80-AB8C89701E84}" type="slidenum">
              <a:rPr lang="en-US" smtClean="0"/>
              <a:t>‹#›</a:t>
            </a:fld>
            <a:endParaRPr lang="en-US" dirty="0"/>
          </a:p>
        </p:txBody>
      </p:sp>
    </p:spTree>
    <p:extLst>
      <p:ext uri="{BB962C8B-B14F-4D97-AF65-F5344CB8AC3E}">
        <p14:creationId xmlns:p14="http://schemas.microsoft.com/office/powerpoint/2010/main" val="53983501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3" tIns="48322" rIns="96643" bIns="48322" rtlCol="0"/>
          <a:lstStyle>
            <a:lvl1pPr algn="l">
              <a:defRPr sz="1200"/>
            </a:lvl1pPr>
          </a:lstStyle>
          <a:p>
            <a:endParaRPr lang="en-US" dirty="0"/>
          </a:p>
        </p:txBody>
      </p:sp>
      <p:sp>
        <p:nvSpPr>
          <p:cNvPr id="3" name="Date Placeholder 2"/>
          <p:cNvSpPr>
            <a:spLocks noGrp="1"/>
          </p:cNvSpPr>
          <p:nvPr>
            <p:ph type="dt" idx="1"/>
          </p:nvPr>
        </p:nvSpPr>
        <p:spPr>
          <a:xfrm>
            <a:off x="4143589" y="0"/>
            <a:ext cx="3169920" cy="480060"/>
          </a:xfrm>
          <a:prstGeom prst="rect">
            <a:avLst/>
          </a:prstGeom>
        </p:spPr>
        <p:txBody>
          <a:bodyPr vert="horz" lIns="96643" tIns="48322" rIns="96643" bIns="48322" rtlCol="0"/>
          <a:lstStyle>
            <a:lvl1pPr algn="r">
              <a:defRPr sz="1200"/>
            </a:lvl1pPr>
          </a:lstStyle>
          <a:p>
            <a:fld id="{6287F3F4-7ADC-4E64-8196-222D4F1C08A9}" type="datetimeFigureOut">
              <a:rPr lang="en-US" smtClean="0"/>
              <a:t>7/18/2022</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43" tIns="48322" rIns="96643" bIns="48322" rtlCol="0" anchor="ctr"/>
          <a:lstStyle/>
          <a:p>
            <a:endParaRPr lang="en-US" dirty="0"/>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43" tIns="48322" rIns="96643" bIns="4832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43" tIns="48322" rIns="96643" bIns="48322"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9" y="9119475"/>
            <a:ext cx="3169920" cy="480060"/>
          </a:xfrm>
          <a:prstGeom prst="rect">
            <a:avLst/>
          </a:prstGeom>
        </p:spPr>
        <p:txBody>
          <a:bodyPr vert="horz" lIns="96643" tIns="48322" rIns="96643" bIns="48322" rtlCol="0" anchor="b"/>
          <a:lstStyle>
            <a:lvl1pPr algn="r">
              <a:defRPr sz="1200"/>
            </a:lvl1pPr>
          </a:lstStyle>
          <a:p>
            <a:fld id="{93CA301E-99C0-4B58-9BB9-532FBDBA646B}" type="slidenum">
              <a:rPr lang="en-US" smtClean="0"/>
              <a:t>‹#›</a:t>
            </a:fld>
            <a:endParaRPr lang="en-US" dirty="0"/>
          </a:p>
        </p:txBody>
      </p:sp>
    </p:spTree>
    <p:extLst>
      <p:ext uri="{BB962C8B-B14F-4D97-AF65-F5344CB8AC3E}">
        <p14:creationId xmlns:p14="http://schemas.microsoft.com/office/powerpoint/2010/main" val="3345497283"/>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2" name="Footer Placeholder 1"/>
          <p:cNvSpPr>
            <a:spLocks noGrp="1"/>
          </p:cNvSpPr>
          <p:nvPr>
            <p:ph type="ftr" sz="quarter" idx="10"/>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7FB033-EB1B-47D6-AC7E-AF27F2750004}" type="slidenum">
              <a:rPr lang="en-US" smtClean="0"/>
              <a:pPr fontAlgn="base">
                <a:spcBef>
                  <a:spcPct val="0"/>
                </a:spcBef>
                <a:spcAft>
                  <a:spcPct val="0"/>
                </a:spcAft>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3</a:t>
            </a:fld>
            <a:endParaRPr lang="en-US" dirty="0"/>
          </a:p>
        </p:txBody>
      </p:sp>
    </p:spTree>
    <p:extLst>
      <p:ext uri="{BB962C8B-B14F-4D97-AF65-F5344CB8AC3E}">
        <p14:creationId xmlns:p14="http://schemas.microsoft.com/office/powerpoint/2010/main" val="219373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53685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2" name="Footer Placeholder 1"/>
          <p:cNvSpPr>
            <a:spLocks noGrp="1"/>
          </p:cNvSpPr>
          <p:nvPr>
            <p:ph type="ftr" sz="quarter" idx="10"/>
          </p:nvPr>
        </p:nvSpPr>
        <p:spPr/>
        <p:txBody>
          <a:bodyPr/>
          <a:lstStyle/>
          <a:p>
            <a:endParaRPr lang="en-US" dirty="0">
              <a:solidFill>
                <a:prstClr val="black"/>
              </a:solidFill>
            </a:endParaRPr>
          </a:p>
        </p:txBody>
      </p:sp>
      <p:sp>
        <p:nvSpPr>
          <p:cNvPr id="3" name="Notes Placeholder 2"/>
          <p:cNvSpPr>
            <a:spLocks noGrp="1"/>
          </p:cNvSpPr>
          <p:nvPr>
            <p:ph type="body" sz="quarter" idx="1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587708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361971-8FE6-4320-8DAF-1166C19B2023}" type="slidenum">
              <a:rPr lang="en-US" smtClean="0"/>
              <a:t>7</a:t>
            </a:fld>
            <a:endParaRPr lang="en-US" dirty="0"/>
          </a:p>
        </p:txBody>
      </p:sp>
    </p:spTree>
    <p:extLst>
      <p:ext uri="{BB962C8B-B14F-4D97-AF65-F5344CB8AC3E}">
        <p14:creationId xmlns:p14="http://schemas.microsoft.com/office/powerpoint/2010/main" val="3611787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755512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056293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078154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940599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755512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13</a:t>
            </a:fld>
            <a:endParaRPr lang="en-US" dirty="0"/>
          </a:p>
        </p:txBody>
      </p:sp>
    </p:spTree>
    <p:extLst>
      <p:ext uri="{BB962C8B-B14F-4D97-AF65-F5344CB8AC3E}">
        <p14:creationId xmlns:p14="http://schemas.microsoft.com/office/powerpoint/2010/main" val="1908431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14</a:t>
            </a:fld>
            <a:endParaRPr lang="en-US" dirty="0"/>
          </a:p>
        </p:txBody>
      </p:sp>
    </p:spTree>
    <p:extLst>
      <p:ext uri="{BB962C8B-B14F-4D97-AF65-F5344CB8AC3E}">
        <p14:creationId xmlns:p14="http://schemas.microsoft.com/office/powerpoint/2010/main" val="3755512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036697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505240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5F0C4-3B57-47F8-AAAD-B056C9DA8353}" type="slidenum">
              <a:rPr lang="en-US" smtClean="0"/>
              <a:t>17</a:t>
            </a:fld>
            <a:endParaRPr lang="en-US" dirty="0"/>
          </a:p>
        </p:txBody>
      </p:sp>
    </p:spTree>
    <p:extLst>
      <p:ext uri="{BB962C8B-B14F-4D97-AF65-F5344CB8AC3E}">
        <p14:creationId xmlns:p14="http://schemas.microsoft.com/office/powerpoint/2010/main" val="84948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5F0C4-3B57-47F8-AAAD-B056C9DA8353}" type="slidenum">
              <a:rPr lang="en-US" smtClean="0"/>
              <a:t>18</a:t>
            </a:fld>
            <a:endParaRPr lang="en-US" dirty="0"/>
          </a:p>
        </p:txBody>
      </p:sp>
    </p:spTree>
    <p:extLst>
      <p:ext uri="{BB962C8B-B14F-4D97-AF65-F5344CB8AC3E}">
        <p14:creationId xmlns:p14="http://schemas.microsoft.com/office/powerpoint/2010/main" val="2027168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5F0C4-3B57-47F8-AAAD-B056C9DA8353}" type="slidenum">
              <a:rPr lang="en-US" smtClean="0"/>
              <a:t>19</a:t>
            </a:fld>
            <a:endParaRPr lang="en-US" dirty="0"/>
          </a:p>
        </p:txBody>
      </p:sp>
    </p:spTree>
    <p:extLst>
      <p:ext uri="{BB962C8B-B14F-4D97-AF65-F5344CB8AC3E}">
        <p14:creationId xmlns:p14="http://schemas.microsoft.com/office/powerpoint/2010/main" val="1587530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5F0C4-3B57-47F8-AAAD-B056C9DA8353}" type="slidenum">
              <a:rPr lang="en-US" smtClean="0"/>
              <a:t>20</a:t>
            </a:fld>
            <a:endParaRPr lang="en-US" dirty="0"/>
          </a:p>
        </p:txBody>
      </p:sp>
    </p:spTree>
    <p:extLst>
      <p:ext uri="{BB962C8B-B14F-4D97-AF65-F5344CB8AC3E}">
        <p14:creationId xmlns:p14="http://schemas.microsoft.com/office/powerpoint/2010/main" val="958416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05F0C4-3B57-47F8-AAAD-B056C9DA8353}" type="slidenum">
              <a:rPr lang="en-US" smtClean="0"/>
              <a:t>21</a:t>
            </a:fld>
            <a:endParaRPr lang="en-US" dirty="0"/>
          </a:p>
        </p:txBody>
      </p:sp>
    </p:spTree>
    <p:extLst>
      <p:ext uri="{BB962C8B-B14F-4D97-AF65-F5344CB8AC3E}">
        <p14:creationId xmlns:p14="http://schemas.microsoft.com/office/powerpoint/2010/main" val="4278714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97064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4138074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013853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8998D9-5A47-49B1-9DCE-146E04AC4F29}" type="slidenum">
              <a:rPr lang="en-US" smtClean="0"/>
              <a:t>25</a:t>
            </a:fld>
            <a:endParaRPr lang="en-US" dirty="0"/>
          </a:p>
        </p:txBody>
      </p:sp>
    </p:spTree>
    <p:extLst>
      <p:ext uri="{BB962C8B-B14F-4D97-AF65-F5344CB8AC3E}">
        <p14:creationId xmlns:p14="http://schemas.microsoft.com/office/powerpoint/2010/main" val="2700538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8998D9-5A47-49B1-9DCE-146E04AC4F29}" type="slidenum">
              <a:rPr lang="en-US" smtClean="0"/>
              <a:t>26</a:t>
            </a:fld>
            <a:endParaRPr lang="en-US" dirty="0"/>
          </a:p>
        </p:txBody>
      </p:sp>
    </p:spTree>
    <p:extLst>
      <p:ext uri="{BB962C8B-B14F-4D97-AF65-F5344CB8AC3E}">
        <p14:creationId xmlns:p14="http://schemas.microsoft.com/office/powerpoint/2010/main" val="71066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897166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740644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123439-9B96-4073-A80A-C0C461413E1E}" type="slidenum">
              <a:rPr lang="en-US" smtClean="0"/>
              <a:t>29</a:t>
            </a:fld>
            <a:endParaRPr lang="en-US" dirty="0"/>
          </a:p>
        </p:txBody>
      </p:sp>
    </p:spTree>
    <p:extLst>
      <p:ext uri="{BB962C8B-B14F-4D97-AF65-F5344CB8AC3E}">
        <p14:creationId xmlns:p14="http://schemas.microsoft.com/office/powerpoint/2010/main" val="1772195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123439-9B96-4073-A80A-C0C461413E1E}" type="slidenum">
              <a:rPr lang="en-US" smtClean="0"/>
              <a:t>30</a:t>
            </a:fld>
            <a:endParaRPr lang="en-US" dirty="0"/>
          </a:p>
        </p:txBody>
      </p:sp>
    </p:spTree>
    <p:extLst>
      <p:ext uri="{BB962C8B-B14F-4D97-AF65-F5344CB8AC3E}">
        <p14:creationId xmlns:p14="http://schemas.microsoft.com/office/powerpoint/2010/main" val="854323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4054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3328681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69604-28A1-446A-90F5-97E05F6569A8}"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34</a:t>
            </a:fld>
            <a:endParaRPr lang="en-US" dirty="0"/>
          </a:p>
        </p:txBody>
      </p:sp>
    </p:spTree>
    <p:extLst>
      <p:ext uri="{BB962C8B-B14F-4D97-AF65-F5344CB8AC3E}">
        <p14:creationId xmlns:p14="http://schemas.microsoft.com/office/powerpoint/2010/main" val="4165921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35</a:t>
            </a:fld>
            <a:endParaRPr lang="en-US" dirty="0"/>
          </a:p>
        </p:txBody>
      </p:sp>
    </p:spTree>
    <p:extLst>
      <p:ext uri="{BB962C8B-B14F-4D97-AF65-F5344CB8AC3E}">
        <p14:creationId xmlns:p14="http://schemas.microsoft.com/office/powerpoint/2010/main" val="5779152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9477878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7652716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solidFill>
                <a:prstClr val="black"/>
              </a:solidFill>
            </a:endParaRPr>
          </a:p>
        </p:txBody>
      </p:sp>
    </p:spTree>
    <p:extLst>
      <p:ext uri="{BB962C8B-B14F-4D97-AF65-F5344CB8AC3E}">
        <p14:creationId xmlns:p14="http://schemas.microsoft.com/office/powerpoint/2010/main" val="16568922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0749338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2595150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8073632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solidFill>
                <a:prstClr val="black"/>
              </a:solidFill>
            </a:endParaRPr>
          </a:p>
        </p:txBody>
      </p:sp>
    </p:spTree>
    <p:extLst>
      <p:ext uri="{BB962C8B-B14F-4D97-AF65-F5344CB8AC3E}">
        <p14:creationId xmlns:p14="http://schemas.microsoft.com/office/powerpoint/2010/main" val="30294767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1074220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597260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6322901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2096027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8724038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1543003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0819011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19193507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511A49-E682-4D07-BE1D-A23A2650E282}" type="slidenum">
              <a:rPr lang="en-US" smtClean="0"/>
              <a:t>51</a:t>
            </a:fld>
            <a:endParaRPr lang="en-US" dirty="0"/>
          </a:p>
        </p:txBody>
      </p:sp>
    </p:spTree>
    <p:extLst>
      <p:ext uri="{BB962C8B-B14F-4D97-AF65-F5344CB8AC3E}">
        <p14:creationId xmlns:p14="http://schemas.microsoft.com/office/powerpoint/2010/main" val="4457170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28295479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305087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5071957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1803436-E90A-412C-A83B-6205F3A0E09C}" type="slidenum">
              <a:rPr lang="en-US" smtClean="0">
                <a:solidFill>
                  <a:prstClr val="black"/>
                </a:solidFill>
              </a:rPr>
              <a:pPr>
                <a:defRPr/>
              </a:pPr>
              <a:t>55</a:t>
            </a:fld>
            <a:endParaRPr lang="en-US" dirty="0">
              <a:solidFill>
                <a:prstClr val="black"/>
              </a:solidFill>
            </a:endParaRPr>
          </a:p>
        </p:txBody>
      </p:sp>
    </p:spTree>
    <p:extLst>
      <p:ext uri="{BB962C8B-B14F-4D97-AF65-F5344CB8AC3E}">
        <p14:creationId xmlns:p14="http://schemas.microsoft.com/office/powerpoint/2010/main" val="7047319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17530677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990"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57</a:t>
            </a:fld>
            <a:endParaRPr lang="en-US" dirty="0"/>
          </a:p>
        </p:txBody>
      </p:sp>
    </p:spTree>
    <p:extLst>
      <p:ext uri="{BB962C8B-B14F-4D97-AF65-F5344CB8AC3E}">
        <p14:creationId xmlns:p14="http://schemas.microsoft.com/office/powerpoint/2010/main" val="14207810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CA301E-99C0-4B58-9BB9-532FBDBA646B}" type="slidenum">
              <a:rPr lang="en-US" smtClean="0"/>
              <a:t>58</a:t>
            </a:fld>
            <a:endParaRPr lang="en-US" dirty="0"/>
          </a:p>
        </p:txBody>
      </p:sp>
    </p:spTree>
    <p:extLst>
      <p:ext uri="{BB962C8B-B14F-4D97-AF65-F5344CB8AC3E}">
        <p14:creationId xmlns:p14="http://schemas.microsoft.com/office/powerpoint/2010/main" val="3011684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0863200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p:cNvSpPr>
            <a:spLocks noGrp="1" noChangeArrowheads="1"/>
          </p:cNvSpPr>
          <p:nvPr>
            <p:ph type="sldNum" sz="quarter" idx="5"/>
          </p:nvPr>
        </p:nvSpPr>
        <p:spPr/>
        <p:txBody>
          <a:bodyPr/>
          <a:lstStyle>
            <a:lvl1pPr>
              <a:spcBef>
                <a:spcPct val="30000"/>
              </a:spcBef>
              <a:defRPr sz="1200">
                <a:solidFill>
                  <a:schemeClr val="tx1"/>
                </a:solidFill>
                <a:latin typeface="Times" pitchFamily="1" charset="0"/>
              </a:defRPr>
            </a:lvl1pPr>
            <a:lvl2pPr marL="770493" indent="-294698">
              <a:spcBef>
                <a:spcPct val="30000"/>
              </a:spcBef>
              <a:defRPr sz="1200">
                <a:solidFill>
                  <a:schemeClr val="tx1"/>
                </a:solidFill>
                <a:latin typeface="Times" pitchFamily="1" charset="0"/>
              </a:defRPr>
            </a:lvl2pPr>
            <a:lvl3pPr marL="1187020" indent="-235429">
              <a:spcBef>
                <a:spcPct val="30000"/>
              </a:spcBef>
              <a:defRPr sz="1200">
                <a:solidFill>
                  <a:schemeClr val="tx1"/>
                </a:solidFill>
                <a:latin typeface="Times" pitchFamily="1" charset="0"/>
              </a:defRPr>
            </a:lvl3pPr>
            <a:lvl4pPr marL="1662815" indent="-235429">
              <a:spcBef>
                <a:spcPct val="30000"/>
              </a:spcBef>
              <a:defRPr sz="1200">
                <a:solidFill>
                  <a:schemeClr val="tx1"/>
                </a:solidFill>
                <a:latin typeface="Times" pitchFamily="1" charset="0"/>
              </a:defRPr>
            </a:lvl4pPr>
            <a:lvl5pPr marL="2138610" indent="-235429">
              <a:spcBef>
                <a:spcPct val="30000"/>
              </a:spcBef>
              <a:defRPr sz="1200">
                <a:solidFill>
                  <a:schemeClr val="tx1"/>
                </a:solidFill>
                <a:latin typeface="Times" pitchFamily="1" charset="0"/>
              </a:defRPr>
            </a:lvl5pPr>
            <a:lvl6pPr marL="2612759" indent="-235429" eaLnBrk="0" fontAlgn="base" hangingPunct="0">
              <a:spcBef>
                <a:spcPct val="30000"/>
              </a:spcBef>
              <a:spcAft>
                <a:spcPct val="0"/>
              </a:spcAft>
              <a:defRPr sz="1200">
                <a:solidFill>
                  <a:schemeClr val="tx1"/>
                </a:solidFill>
                <a:latin typeface="Times" pitchFamily="1" charset="0"/>
              </a:defRPr>
            </a:lvl6pPr>
            <a:lvl7pPr marL="3086908" indent="-235429" eaLnBrk="0" fontAlgn="base" hangingPunct="0">
              <a:spcBef>
                <a:spcPct val="30000"/>
              </a:spcBef>
              <a:spcAft>
                <a:spcPct val="0"/>
              </a:spcAft>
              <a:defRPr sz="1200">
                <a:solidFill>
                  <a:schemeClr val="tx1"/>
                </a:solidFill>
                <a:latin typeface="Times" pitchFamily="1" charset="0"/>
              </a:defRPr>
            </a:lvl7pPr>
            <a:lvl8pPr marL="3561057" indent="-235429" eaLnBrk="0" fontAlgn="base" hangingPunct="0">
              <a:spcBef>
                <a:spcPct val="30000"/>
              </a:spcBef>
              <a:spcAft>
                <a:spcPct val="0"/>
              </a:spcAft>
              <a:defRPr sz="1200">
                <a:solidFill>
                  <a:schemeClr val="tx1"/>
                </a:solidFill>
                <a:latin typeface="Times" pitchFamily="1" charset="0"/>
              </a:defRPr>
            </a:lvl8pPr>
            <a:lvl9pPr marL="4035205" indent="-235429" eaLnBrk="0" fontAlgn="base" hangingPunct="0">
              <a:spcBef>
                <a:spcPct val="30000"/>
              </a:spcBef>
              <a:spcAft>
                <a:spcPct val="0"/>
              </a:spcAft>
              <a:defRPr sz="1200">
                <a:solidFill>
                  <a:schemeClr val="tx1"/>
                </a:solidFill>
                <a:latin typeface="Times" pitchFamily="1" charset="0"/>
              </a:defRPr>
            </a:lvl9pPr>
          </a:lstStyle>
          <a:p>
            <a:fld id="{4EB09C95-62B9-4B7F-A401-2C40B6099BB7}" type="slidenum">
              <a:rPr lang="en-US" altLang="en-US" smtClean="0"/>
              <a:pPr/>
              <a:t>60</a:t>
            </a:fld>
            <a:endParaRPr lang="en-US" altLang="en-US" dirty="0"/>
          </a:p>
        </p:txBody>
      </p:sp>
      <p:sp>
        <p:nvSpPr>
          <p:cNvPr id="38915" name="Rectangle 3"/>
          <p:cNvSpPr>
            <a:spLocks noGrp="1" noChangeArrowheads="1"/>
          </p:cNvSpPr>
          <p:nvPr>
            <p:ph type="body" idx="1"/>
          </p:nvPr>
        </p:nvSpPr>
        <p:spPr/>
        <p:txBody>
          <a:bodyPr/>
          <a:lstStyle/>
          <a:p>
            <a:pPr marL="181218" indent="-181218">
              <a:buFont typeface="Arial" panose="020B0604020202020204" pitchFamily="34" charset="0"/>
              <a:buChar char="•"/>
            </a:pPr>
            <a:endParaRPr lang="en-US" dirty="0"/>
          </a:p>
        </p:txBody>
      </p:sp>
      <p:sp>
        <p:nvSpPr>
          <p:cNvPr id="5" name="Slide Image Placeholder 4"/>
          <p:cNvSpPr>
            <a:spLocks noGrp="1" noRot="1" noChangeAspect="1"/>
          </p:cNvSpPr>
          <p:nvPr>
            <p:ph type="sldImg"/>
          </p:nvPr>
        </p:nvSpPr>
        <p:spPr>
          <a:xfrm>
            <a:off x="1838325" y="709613"/>
            <a:ext cx="3629025" cy="2720975"/>
          </a:xfrm>
        </p:spPr>
      </p:sp>
    </p:spTree>
    <p:extLst>
      <p:ext uri="{BB962C8B-B14F-4D97-AF65-F5344CB8AC3E}">
        <p14:creationId xmlns:p14="http://schemas.microsoft.com/office/powerpoint/2010/main" val="8986504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81532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4441322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402D78-95D5-4B35-AFBA-7A12F98FCA43}" type="slidenum">
              <a:rPr lang="en-US" smtClean="0">
                <a:solidFill>
                  <a:prstClr val="black"/>
                </a:solidFill>
              </a:rPr>
              <a:pPr/>
              <a:t>63</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t>2/14/2018</a:t>
            </a:r>
          </a:p>
        </p:txBody>
      </p:sp>
    </p:spTree>
    <p:extLst>
      <p:ext uri="{BB962C8B-B14F-4D97-AF65-F5344CB8AC3E}">
        <p14:creationId xmlns:p14="http://schemas.microsoft.com/office/powerpoint/2010/main" val="1527530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sz="40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8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6"/>
          <p:cNvPicPr>
            <a:picLocks noChangeAspect="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543800" y="5486400"/>
            <a:ext cx="1143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248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742950" indent="-285750">
              <a:buSzPct val="80000"/>
              <a:buFont typeface="Arial" panose="020B0604020202020204" pitchFamily="34" charset="0"/>
              <a:buChar char="•"/>
              <a:defRPr/>
            </a:lvl2pPr>
            <a:lvl3pPr marL="1143000" indent="-228600">
              <a:buFont typeface="Wingdings" pitchFamily="2" charset="2"/>
              <a:buChar char="ü"/>
              <a:defRPr/>
            </a:lvl3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60775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5791200"/>
            <a:ext cx="2133600" cy="365125"/>
          </a:xfrm>
          <a:prstGeom prst="rect">
            <a:avLst/>
          </a:prstGeom>
        </p:spPr>
        <p:txBody>
          <a:bodyPr/>
          <a:lstStyle>
            <a:lvl1pPr>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5791200"/>
            <a:ext cx="2895600" cy="365125"/>
          </a:xfrm>
          <a:prstGeom prst="rect">
            <a:avLst/>
          </a:prstGeom>
        </p:spPr>
        <p:txBody>
          <a:bodyPr/>
          <a:lstStyle>
            <a:lvl1pPr>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1915600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221163"/>
          </a:xfrm>
        </p:spPr>
        <p:txBody>
          <a:bodyPr/>
          <a:lstStyle>
            <a:lvl1pPr>
              <a:defRPr sz="2800"/>
            </a:lvl1pPr>
            <a:lvl2pPr marL="742950" indent="-285750">
              <a:buSzPct val="80000"/>
              <a:buFont typeface="Courier New" pitchFamily="49" charset="0"/>
              <a:buChar char="o"/>
              <a:defRPr sz="2400"/>
            </a:lvl2pPr>
            <a:lvl3pPr marL="1143000" indent="-228600">
              <a:buFont typeface="Wingdings" pitchFamily="2" charset="2"/>
              <a:buChar cha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905000"/>
            <a:ext cx="4038600" cy="4221163"/>
          </a:xfrm>
        </p:spPr>
        <p:txBody>
          <a:bodyPr/>
          <a:lstStyle>
            <a:lvl1pPr>
              <a:defRPr sz="2800"/>
            </a:lvl1pPr>
            <a:lvl2pPr marL="742950" indent="-285750">
              <a:buSzPct val="80000"/>
              <a:buFont typeface="Courier New" pitchFamily="49" charset="0"/>
              <a:buChar char="o"/>
              <a:defRPr sz="2400"/>
            </a:lvl2pPr>
            <a:lvl3pPr marL="1143000" indent="-228600">
              <a:buFont typeface="Wingdings" pitchFamily="2" charset="2"/>
              <a:buChar cha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a:xfrm>
            <a:off x="457200" y="5791200"/>
            <a:ext cx="2133600" cy="365125"/>
          </a:xfrm>
          <a:prstGeom prst="rect">
            <a:avLst/>
          </a:prstGeom>
        </p:spPr>
        <p:txBody>
          <a:bodyPr/>
          <a:lstStyle>
            <a:lvl1pPr>
              <a:defRPr/>
            </a:lvl1pPr>
          </a:lstStyle>
          <a:p>
            <a:endParaRPr lang="en-US" dirty="0">
              <a:solidFill>
                <a:prstClr val="black">
                  <a:tint val="75000"/>
                </a:prstClr>
              </a:solidFill>
            </a:endParaRPr>
          </a:p>
        </p:txBody>
      </p:sp>
      <p:sp>
        <p:nvSpPr>
          <p:cNvPr id="6" name="Footer Placeholder 4"/>
          <p:cNvSpPr>
            <a:spLocks noGrp="1"/>
          </p:cNvSpPr>
          <p:nvPr>
            <p:ph type="ftr" sz="quarter" idx="11"/>
          </p:nvPr>
        </p:nvSpPr>
        <p:spPr>
          <a:xfrm>
            <a:off x="3124200" y="5791200"/>
            <a:ext cx="2895600" cy="365125"/>
          </a:xfrm>
          <a:prstGeom prst="rect">
            <a:avLst/>
          </a:prstGeom>
        </p:spPr>
        <p:txBody>
          <a:bodyPr/>
          <a:lstStyle>
            <a:lvl1pPr>
              <a:defRPr/>
            </a:lvl1pPr>
          </a:lstStyle>
          <a:p>
            <a:endParaRPr lang="en-US" dirty="0">
              <a:solidFill>
                <a:prstClr val="black">
                  <a:tint val="75000"/>
                </a:prstClr>
              </a:solidFill>
            </a:endParaRPr>
          </a:p>
        </p:txBody>
      </p:sp>
      <p:sp>
        <p:nvSpPr>
          <p:cNvPr id="7" name="Slide Number Placeholder 5"/>
          <p:cNvSpPr>
            <a:spLocks noGrp="1"/>
          </p:cNvSpPr>
          <p:nvPr>
            <p:ph type="sldNum" sz="quarter" idx="12"/>
          </p:nvPr>
        </p:nvSpPr>
        <p:spPr>
          <a:xfrm>
            <a:off x="6781800" y="6096000"/>
            <a:ext cx="2133600" cy="365125"/>
          </a:xfrm>
          <a:prstGeom prst="rect">
            <a:avLst/>
          </a:prstGeom>
        </p:spPr>
        <p:txBody>
          <a:bodyPr/>
          <a:lstStyle>
            <a:lvl1pPr>
              <a:defRPr/>
            </a:lvl1pPr>
          </a:lstStyle>
          <a:p>
            <a:fld id="{81A34A8C-2668-4FA3-8678-2726AAFED5F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068878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6096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600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Lst>
  <p:hf hdr="0" ftr="0" dt="0"/>
  <p:txStyles>
    <p:titleStyle>
      <a:lvl1pPr algn="l" rtl="0" eaLnBrk="1" fontAlgn="base" hangingPunct="1">
        <a:spcBef>
          <a:spcPct val="0"/>
        </a:spcBef>
        <a:spcAft>
          <a:spcPct val="0"/>
        </a:spcAft>
        <a:defRPr sz="3200" kern="1200">
          <a:solidFill>
            <a:schemeClr val="tx1"/>
          </a:solidFill>
          <a:latin typeface="Times New Roman" pitchFamily="18" charset="0"/>
          <a:ea typeface="+mj-ea"/>
          <a:cs typeface="Times New Roman" pitchFamily="18" charset="0"/>
        </a:defRPr>
      </a:lvl1pPr>
      <a:lvl2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2pPr>
      <a:lvl3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3pPr>
      <a:lvl4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4pPr>
      <a:lvl5pPr algn="l" rtl="0" eaLnBrk="1" fontAlgn="base" hangingPunct="1">
        <a:spcBef>
          <a:spcPct val="0"/>
        </a:spcBef>
        <a:spcAft>
          <a:spcPct val="0"/>
        </a:spcAft>
        <a:defRPr sz="4400">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4400">
          <a:solidFill>
            <a:schemeClr val="tx1"/>
          </a:solidFill>
          <a:latin typeface="Times New Roman" pitchFamily="18" charset="0"/>
          <a:cs typeface="Times New Roman" pitchFamily="18" charset="0"/>
        </a:defRPr>
      </a:lvl9pPr>
    </p:titleStyle>
    <p:bodyStyle>
      <a:lvl1pPr marL="342900" indent="-342900" algn="l" rtl="0" eaLnBrk="1" fontAlgn="base" hangingPunct="1">
        <a:spcBef>
          <a:spcPct val="20000"/>
        </a:spcBef>
        <a:spcAft>
          <a:spcPct val="0"/>
        </a:spcAft>
        <a:buFont typeface="Wingdings" panose="05000000000000000000" pitchFamily="2" charset="2"/>
        <a:buChar char="§"/>
        <a:defRPr sz="20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SzPct val="80000"/>
        <a:buFont typeface="Arial" panose="020B0604020202020204" pitchFamily="34" charset="0"/>
        <a:buChar char="•"/>
        <a:defRPr sz="1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Wingdings" pitchFamily="2" charset="2"/>
        <a:buChar char="ü"/>
        <a:defRPr sz="16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Wingdings" panose="05000000000000000000" pitchFamily="2" charset="2"/>
        <a:buChar char="Ø"/>
        <a:defRPr sz="14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novitas-solutions.com/webcenter/portal/MedicareJL/pagebyid?contentId=00007968"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cms.gov/newsroom/fact-sheets/2020-medicare-parts-b-premiums-and-deductibl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1392.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ms.gov/Regulations-and-Guidance/Guidance/Transmittals/2019Downloads/R4383CP.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SE19013.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ederalregister.gov/documents/2019/08/14/2019-16041/medicare-program-cy-2020-revisions-to-payment-policies-under-the-physician-fee-schedule-and-oth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cms.gov/Center/Provider-Type/Opioid-Treatment-Program-Center.html" TargetMode="External"/><Relationship Id="rId5" Type="http://schemas.openxmlformats.org/officeDocument/2006/relationships/hyperlink" Target="https://www.cms.gov/Center/Provider-Type/All-Fee-For-Service-Providers/Downloads/OTP-Services.pdf" TargetMode="External"/><Relationship Id="rId4" Type="http://schemas.openxmlformats.org/officeDocument/2006/relationships/hyperlink" Target="https://public.govdelivery.com/accounts/USCMS/subscriber/new?pop=t&amp;topic_id=USCMS_7819"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SE19008.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Influenza%20Vaccine%20Payment%20Allowances%20-%20Annual%20Update%20for%202019-2020%20Seaso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cms.gov/Outreach-and-Education/Medicare-Learning-Network-MLN/MLNMattersArticles/Downloads/SE19022.pdf" TargetMode="External"/><Relationship Id="rId4" Type="http://schemas.openxmlformats.org/officeDocument/2006/relationships/hyperlink" Target="https://www.cms.gov/Medicare/Medicare-Fee-for-Service-Part-B-Drugs/McrPartBDrugAvgSalesPrice/VaccinesPricing.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MM11451.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cms.gov/Outreach-and-Education/Medicare-Learning-Network-MLN/MLNMattersArticles/Downloads/MM11361.pdf" TargetMode="External"/><Relationship Id="rId5" Type="http://schemas.openxmlformats.org/officeDocument/2006/relationships/hyperlink" Target="https://www.cms.gov/Outreach-and-Education/Medicare-Learning-Network-MLN/MLNMattersArticles/Downloads/MM11343.pdf" TargetMode="External"/><Relationship Id="rId4" Type="http://schemas.openxmlformats.org/officeDocument/2006/relationships/hyperlink" Target="https://www.cms.gov/Outreach-and-Education/Medicare-Learning-Network-MLN/MLNMattersArticles/downloads/MM11412.pdf"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cms.gov/Medicare/Quality-Initiatives-Patient-Assessment-Instruments/IRF-Quality-Reporting/" TargetMode="External"/><Relationship Id="rId3" Type="http://schemas.openxmlformats.org/officeDocument/2006/relationships/hyperlink" Target="https://learner.mlnlms.com/Default.aspx" TargetMode="External"/><Relationship Id="rId7" Type="http://schemas.openxmlformats.org/officeDocument/2006/relationships/hyperlink" Target="https://www.federalregister.gov/documents/2018/08/06/2018-16517/medicare-program-inpatient-rehabilitation-facility-prospective-payment-system-for-federal-fisca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oig.hhs.gov/oas/reports/region1/11500500.pdf" TargetMode="External"/><Relationship Id="rId5" Type="http://schemas.openxmlformats.org/officeDocument/2006/relationships/hyperlink" Target="https://www.cms.gov/Outreach-and-Education/Medicare-Learning-Network-MLN/MLNMattersArticles/downloads/MM11345.pdf" TargetMode="External"/><Relationship Id="rId4" Type="http://schemas.openxmlformats.org/officeDocument/2006/relationships/hyperlink" Target="https://www.cms.gov/Outreach-and-Education/Medicare-Learning-Network-MLN/MLNProducts/MLN-Publications-Items/CMS1243668.html?DLPage=1&amp;DLEntries=10&amp;DLFilter=inpatient%20&amp;DLSort=0&amp;DLSortDir=descending" TargetMode="External"/><Relationship Id="rId9" Type="http://schemas.openxmlformats.org/officeDocument/2006/relationships/hyperlink" Target="https://www.cms.gov/Regulations-and-Guidance/Guidance/Manuals/Downloads/bp102c01.pdf"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collaborate.novitas-solutions.com/novitas/poedu/Lists/2013%20CR%20Tracking/Attachments/3415/SE19024.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cms.gov/medicare-coverage-database/details/nca-decision-memo.aspx?NCAId=291"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cms.gov/medicare-coverage-database/details/ncd-details.aspx?NCDId=1&amp;ncdver=2&amp;fromdb=true%20Other"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SE19009.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ms.gov/Medicare/New-Medicare-Card/Providers/MACs-Provider-Portals-by-State.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mymedicare.gov/" TargetMode="External"/><Relationship Id="rId4" Type="http://schemas.openxmlformats.org/officeDocument/2006/relationships/hyperlink" Target="https://www.cms.gov/Outreach-and-Education/Medicare-Learning-Network-MLN/MLNProducts/Downloads/GetYourNewMedicareCard.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cms.gov/Outreach-and-Education/Medicare-Learning-Network-MLN/MLNMattersArticles/downloads/SE18006.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novitas-solutions.com/webcenter/portal/Novitasphere_JH/Hom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novitas-solutions.com/webcenter/portal/MedicareJL/pagebyid?contentId=00151919"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novitas-solutions.com/webcenter/portal/MedicareJL/pagebyid?contentId=00142520"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www.novitas-solutions.com/webcenter/portal/MedicareJL/pagebyid?contentId=00024295" TargetMode="External"/><Relationship Id="rId3" Type="http://schemas.openxmlformats.org/officeDocument/2006/relationships/hyperlink" Target="http://www.novitas-solutions.com/webcenter/portal/MedicareJH/pagebyid?contentId=00193104" TargetMode="External"/><Relationship Id="rId7" Type="http://schemas.openxmlformats.org/officeDocument/2006/relationships/hyperlink" Target="http://www.novitas-solutions.com/webcenter/portal/MedicareJL/pagebyid?contentId=00004553"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www.novitas-solutions.com/webcenter/portal/MedicareJH/pagebyid?contentId=00004553" TargetMode="External"/><Relationship Id="rId11" Type="http://schemas.openxmlformats.org/officeDocument/2006/relationships/hyperlink" Target="http://www.novitas-solutions.com/webcenter/portal/MedicareJL/pagebyid?contentId=00027029" TargetMode="External"/><Relationship Id="rId5" Type="http://schemas.openxmlformats.org/officeDocument/2006/relationships/hyperlink" Target="http://www.novitas-solutions.com/webcenter/portal/MedicareJH/pagebyid?contentId=00005807" TargetMode="External"/><Relationship Id="rId10" Type="http://schemas.openxmlformats.org/officeDocument/2006/relationships/hyperlink" Target="http://www.novitas-solutions.com/webcenter/portal/MedicareJH/pagebyid?contentId=00027029" TargetMode="External"/><Relationship Id="rId4" Type="http://schemas.openxmlformats.org/officeDocument/2006/relationships/hyperlink" Target="http://www.novitas-solutions.com/webcenter/portal/MedicareJL/pagebyid?contentId=00193104" TargetMode="External"/><Relationship Id="rId9" Type="http://schemas.openxmlformats.org/officeDocument/2006/relationships/hyperlink" Target="http://www.novitas-solutions.com/webcenter/portal/MedicareJL/pagebyid?contentId=00008287"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novitas-solutions.com/webcenter/spaces/MedicareJL/page/pagebyid?contentId=00024923"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novitas-solutions.com/webcenter/portal/MedicareJ/pagebyid?contentId=00146104"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novitas-solutions.com/webcenter/portal/MedicareJL/pagebyid?contentId=00003625&amp;_afrLoop=665444253488957#!%40%40%3F_afrLoop%3D665444253488957%26centerWidth%3D100%2525%26contentId%3D00003625%26leftWidth%3D0%2525%26rightWidth%3D0%2525%26showFooter%3Dfalse%26showHeader%3Dfalse%26_adf.ctrl-state%3D7y5f0idw4_408"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www.novitas-solutions.com/webcenter/portal/MedicareJH/pagebyid?contentId=00208509"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s://www.cms.gov/Outreach-and-Education/Medicare-Learning-Network-MLN/MLNMattersArticles/Downloads/SE19007.pdf"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novitas-solutions.com/webcenter/portal/MedicareJH/pagebyid?contentId=00206902"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hyperlink" Target="https://www.c2cinc.com/Appeals-Demonstration" TargetMode="External"/><Relationship Id="rId4" Type="http://schemas.openxmlformats.org/officeDocument/2006/relationships/hyperlink" Target="http://www.novitas-solutions.com/webcenter/portal/MedicareJL/pagebyid?contentId=00206902"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mailto:ADemoFeedback@c2cinc.com"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novitas-solutions.com/webcenter/portal/Claims_JL/CreditBal"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www.novitas-solutions.com/webcenter/portal/MedicareJL/pagebyid?contentId=00008078"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mailto:Diane.Hess@novitas-solutions.com"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mailto:janice.mumma@novitas-solutions.com" TargetMode="External"/><Relationship Id="rId4" Type="http://schemas.openxmlformats.org/officeDocument/2006/relationships/hyperlink" Target="mailto:Stephanie.Portzline@novitas-solu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Medicare Updates and What’s Trending</a:t>
            </a:r>
          </a:p>
        </p:txBody>
      </p:sp>
      <p:sp>
        <p:nvSpPr>
          <p:cNvPr id="6147" name="Subtitle 2"/>
          <p:cNvSpPr>
            <a:spLocks noGrp="1"/>
          </p:cNvSpPr>
          <p:nvPr>
            <p:ph type="subTitle" idx="1"/>
          </p:nvPr>
        </p:nvSpPr>
        <p:spPr/>
        <p:txBody>
          <a:bodyPr/>
          <a:lstStyle/>
          <a:p>
            <a:r>
              <a:rPr lang="en-US" dirty="0"/>
              <a:t>NJ AAHAM</a:t>
            </a:r>
          </a:p>
          <a:p>
            <a:r>
              <a:rPr lang="en-US" dirty="0"/>
              <a:t>November 20, 2019</a:t>
            </a:r>
          </a:p>
        </p:txBody>
      </p:sp>
    </p:spTree>
    <p:extLst>
      <p:ext uri="{BB962C8B-B14F-4D97-AF65-F5344CB8AC3E}">
        <p14:creationId xmlns:p14="http://schemas.microsoft.com/office/powerpoint/2010/main" val="4247780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normAutofit fontScale="77500" lnSpcReduction="20000"/>
          </a:bodyPr>
          <a:lstStyle/>
          <a:p>
            <a:r>
              <a:rPr lang="en-US" dirty="0"/>
              <a:t>All Current Procedural Terminology (CPT) only are copyright 2018 American Medical Association (AMA). All rights reserved. CPT is a registered trademark of the American Medical Association. Applicable Federal Acquisition Regulation/ Defense Federal Acquisition Regulation (FARS/DFARS) Restrictions Apply to Government Use. Fee schedules, relative value units, conversion factors and/or related components are not assigned by the AMA, are not part of CPT, and the AMA is not recommending their use. The AMA does not directly or indirectly practice medicine or dispense medical services. The AMA assumes no liability for data contained or not contained herein.</a:t>
            </a:r>
          </a:p>
          <a:p>
            <a:r>
              <a:rPr lang="en-US" dirty="0"/>
              <a:t>The information enclosed was current at the time it was presented.  Medicare policy changes frequently; links to the source documents have been provided within the document for your reference. This presentation was prepared as a tool to assist providers and is not intended to grant rights or impose obligations.  </a:t>
            </a:r>
          </a:p>
          <a:p>
            <a:r>
              <a:rPr lang="en-US" dirty="0"/>
              <a:t>Although every reasonable effort has been made to assure the accuracy of the information within these pages, the ultimate responsibility for the correct submission of claims and response to any remittance advice lies with the provider of services.</a:t>
            </a:r>
          </a:p>
          <a:p>
            <a:r>
              <a:rPr lang="en-US" dirty="0"/>
              <a:t>Novitas Solutions’ employees, agents, and staff make no representation, warranty, or guarantee that this compilation of Medicare information is error-free and will bear no responsibility or liability for the results or consequences of the use of this guide.</a:t>
            </a:r>
          </a:p>
          <a:p>
            <a:r>
              <a:rPr lang="en-US" dirty="0"/>
              <a:t>This presentation is a general summary that explains certain aspects of the Medicare program, but is not a legal document. The official Medicare program provisions are contained in the relevant laws, regulations, and rulings.</a:t>
            </a:r>
          </a:p>
          <a:p>
            <a:r>
              <a:rPr lang="en-US" dirty="0"/>
              <a:t>Novitas Solutions does not permit videotaping or audio recording of training events.</a:t>
            </a:r>
          </a:p>
        </p:txBody>
      </p:sp>
    </p:spTree>
    <p:extLst>
      <p:ext uri="{BB962C8B-B14F-4D97-AF65-F5344CB8AC3E}">
        <p14:creationId xmlns:p14="http://schemas.microsoft.com/office/powerpoint/2010/main" val="3220390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Subscribe to Novitas eNews!</a:t>
            </a:r>
          </a:p>
        </p:txBody>
      </p:sp>
      <p:sp>
        <p:nvSpPr>
          <p:cNvPr id="5" name="Content Placeholder 4"/>
          <p:cNvSpPr>
            <a:spLocks noGrp="1"/>
          </p:cNvSpPr>
          <p:nvPr>
            <p:ph sz="half" idx="1"/>
          </p:nvPr>
        </p:nvSpPr>
        <p:spPr>
          <a:xfrm>
            <a:off x="241465" y="2667000"/>
            <a:ext cx="8458200" cy="2362200"/>
          </a:xfrm>
        </p:spPr>
        <p:txBody>
          <a:bodyPr/>
          <a:lstStyle/>
          <a:p>
            <a:r>
              <a:rPr lang="en-US" sz="2000" dirty="0"/>
              <a:t>Receive current updates via email directly from Novitas Solutions:</a:t>
            </a:r>
          </a:p>
          <a:p>
            <a:pPr lvl="1">
              <a:buFont typeface="Arial" panose="020B0604020202020204" pitchFamily="34" charset="0"/>
              <a:buChar char="•"/>
            </a:pPr>
            <a:r>
              <a:rPr lang="en-US" sz="1800" dirty="0"/>
              <a:t>Part A and Part B News </a:t>
            </a:r>
          </a:p>
          <a:p>
            <a:pPr lvl="1">
              <a:buFont typeface="Arial" panose="020B0604020202020204" pitchFamily="34" charset="0"/>
              <a:buChar char="•"/>
            </a:pPr>
            <a:r>
              <a:rPr lang="en-US" sz="1800" dirty="0"/>
              <a:t>Issued every Tuesday and Friday </a:t>
            </a:r>
          </a:p>
          <a:p>
            <a:pPr lvl="1">
              <a:buFont typeface="Arial" panose="020B0604020202020204" pitchFamily="34" charset="0"/>
              <a:buChar char="•"/>
            </a:pPr>
            <a:r>
              <a:rPr lang="en-US" sz="1800" dirty="0"/>
              <a:t>CMS MLN Connects issued Thursdays </a:t>
            </a:r>
          </a:p>
          <a:p>
            <a:pPr>
              <a:buFont typeface="Arial" panose="020B0604020202020204" pitchFamily="34" charset="0"/>
              <a:buChar char="•"/>
            </a:pPr>
            <a:r>
              <a:rPr lang="en-US" sz="2200" dirty="0"/>
              <a:t>Subscribing is quick and easy:</a:t>
            </a:r>
          </a:p>
          <a:p>
            <a:pPr lvl="1">
              <a:buFont typeface="Arial" panose="020B0604020202020204" pitchFamily="34" charset="0"/>
              <a:buChar char="•"/>
            </a:pPr>
            <a:r>
              <a:rPr lang="en-US" sz="1800" dirty="0"/>
              <a:t>Click the </a:t>
            </a:r>
            <a:r>
              <a:rPr lang="en-US" sz="1800" dirty="0">
                <a:hlinkClick r:id="rId3"/>
              </a:rPr>
              <a:t>Join E-Mail List </a:t>
            </a:r>
            <a:r>
              <a:rPr lang="en-US" sz="1800" dirty="0"/>
              <a:t>from our website tool bar </a:t>
            </a:r>
          </a:p>
          <a:p>
            <a:pPr marL="0" indent="0">
              <a:buNone/>
            </a:pPr>
            <a:endParaRPr lang="en-US" dirty="0"/>
          </a:p>
        </p:txBody>
      </p:sp>
      <p:pic>
        <p:nvPicPr>
          <p:cNvPr id="1026" name="Picture 2" descr="Image of the website's tool bar that includes the option for a provider/supplier to enroll in our email list serv by clicking on, &quot;Join Today&quot;. &#10;" title="Website Tool B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00200"/>
            <a:ext cx="8447087"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963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Acronym List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3125633"/>
              </p:ext>
            </p:extLst>
          </p:nvPr>
        </p:nvGraphicFramePr>
        <p:xfrm>
          <a:off x="457200" y="1554480"/>
          <a:ext cx="8229600" cy="472440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6248400">
                  <a:extLst>
                    <a:ext uri="{9D8B030D-6E8A-4147-A177-3AD203B41FA5}">
                      <a16:colId xmlns:a16="http://schemas.microsoft.com/office/drawing/2014/main" val="20001"/>
                    </a:ext>
                  </a:extLst>
                </a:gridCol>
              </a:tblGrid>
              <a:tr h="304800">
                <a:tc>
                  <a:txBody>
                    <a:bodyPr/>
                    <a:lstStyle/>
                    <a:p>
                      <a:r>
                        <a:rPr lang="en-US" sz="1800" dirty="0">
                          <a:latin typeface="Arial" panose="020B0604020202020204" pitchFamily="34" charset="0"/>
                          <a:cs typeface="Arial" panose="020B0604020202020204" pitchFamily="34" charset="0"/>
                        </a:rPr>
                        <a:t>Acronym</a:t>
                      </a:r>
                    </a:p>
                  </a:txBody>
                  <a:tcPr/>
                </a:tc>
                <a:tc>
                  <a:txBody>
                    <a:bodyPr/>
                    <a:lstStyle/>
                    <a:p>
                      <a:r>
                        <a:rPr lang="en-US" sz="1800" dirty="0">
                          <a:latin typeface="Arial" panose="020B0604020202020204" pitchFamily="34" charset="0"/>
                          <a:cs typeface="Arial" panose="020B0604020202020204" pitchFamily="34" charset="0"/>
                        </a:rPr>
                        <a:t>Definition</a:t>
                      </a:r>
                    </a:p>
                  </a:txBody>
                  <a:tcPr/>
                </a:tc>
                <a:extLst>
                  <a:ext uri="{0D108BD9-81ED-4DB2-BD59-A6C34878D82A}">
                    <a16:rowId xmlns:a16="http://schemas.microsoft.com/office/drawing/2014/main" val="10000"/>
                  </a:ext>
                </a:extLst>
              </a:tr>
              <a:tr h="274320">
                <a:tc>
                  <a:txBody>
                    <a:bodyPr/>
                    <a:lstStyle/>
                    <a:p>
                      <a:r>
                        <a:rPr lang="en-US" sz="1600" dirty="0">
                          <a:latin typeface="Arial" panose="020B0604020202020204" pitchFamily="34" charset="0"/>
                          <a:cs typeface="Arial" panose="020B0604020202020204" pitchFamily="34" charset="0"/>
                        </a:rPr>
                        <a:t>ACH</a:t>
                      </a:r>
                    </a:p>
                  </a:txBody>
                  <a:tcPr/>
                </a:tc>
                <a:tc>
                  <a:txBody>
                    <a:bodyPr/>
                    <a:lstStyle/>
                    <a:p>
                      <a:r>
                        <a:rPr lang="en-US" sz="1600" dirty="0">
                          <a:effectLst/>
                          <a:latin typeface="Arial" panose="020B0604020202020204" pitchFamily="34" charset="0"/>
                          <a:cs typeface="Arial" panose="020B0604020202020204" pitchFamily="34" charset="0"/>
                        </a:rPr>
                        <a:t>Acute</a:t>
                      </a:r>
                      <a:r>
                        <a:rPr lang="en-US" sz="1600" baseline="0" dirty="0">
                          <a:effectLst/>
                          <a:latin typeface="Arial" panose="020B0604020202020204" pitchFamily="34" charset="0"/>
                          <a:cs typeface="Arial" panose="020B0604020202020204" pitchFamily="34" charset="0"/>
                        </a:rPr>
                        <a:t> Care Hospital</a:t>
                      </a:r>
                      <a:endParaRPr lang="en-US" sz="1600" baseline="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243840">
                <a:tc>
                  <a:txBody>
                    <a:bodyPr/>
                    <a:lstStyle/>
                    <a:p>
                      <a:r>
                        <a:rPr lang="en-US" sz="1600" dirty="0">
                          <a:latin typeface="Arial" panose="020B0604020202020204" pitchFamily="34" charset="0"/>
                          <a:cs typeface="Arial" panose="020B0604020202020204" pitchFamily="34" charset="0"/>
                        </a:rPr>
                        <a:t>CAH</a:t>
                      </a:r>
                    </a:p>
                  </a:txBody>
                  <a:tcPr/>
                </a:tc>
                <a:tc>
                  <a:txBody>
                    <a:bodyPr/>
                    <a:lstStyle/>
                    <a:p>
                      <a:r>
                        <a:rPr lang="en-US" sz="1600" baseline="0" dirty="0">
                          <a:latin typeface="Arial" panose="020B0604020202020204" pitchFamily="34" charset="0"/>
                          <a:cs typeface="Arial" panose="020B0604020202020204" pitchFamily="34" charset="0"/>
                        </a:rPr>
                        <a:t>Critical Access Hospital</a:t>
                      </a:r>
                    </a:p>
                  </a:txBody>
                  <a:tcPr/>
                </a:tc>
                <a:extLst>
                  <a:ext uri="{0D108BD9-81ED-4DB2-BD59-A6C34878D82A}">
                    <a16:rowId xmlns:a16="http://schemas.microsoft.com/office/drawing/2014/main" val="10002"/>
                  </a:ext>
                </a:extLst>
              </a:tr>
              <a:tr h="213360">
                <a:tc>
                  <a:txBody>
                    <a:bodyPr/>
                    <a:lstStyle/>
                    <a:p>
                      <a:r>
                        <a:rPr lang="en-US" sz="1600" dirty="0">
                          <a:latin typeface="Arial" panose="020B0604020202020204" pitchFamily="34" charset="0"/>
                          <a:cs typeface="Arial" panose="020B0604020202020204" pitchFamily="34" charset="0"/>
                        </a:rPr>
                        <a:t>CMS</a:t>
                      </a:r>
                    </a:p>
                  </a:txBody>
                  <a:tcPr/>
                </a:tc>
                <a:tc>
                  <a:txBody>
                    <a:bodyPr/>
                    <a:lstStyle/>
                    <a:p>
                      <a:r>
                        <a:rPr lang="en-US" sz="1600" dirty="0">
                          <a:latin typeface="Arial" panose="020B0604020202020204" pitchFamily="34" charset="0"/>
                          <a:cs typeface="Arial" panose="020B0604020202020204" pitchFamily="34" charset="0"/>
                        </a:rPr>
                        <a:t>Centers for Medicare</a:t>
                      </a:r>
                      <a:r>
                        <a:rPr lang="en-US" sz="1600" baseline="0" dirty="0">
                          <a:latin typeface="Arial" panose="020B0604020202020204" pitchFamily="34" charset="0"/>
                          <a:cs typeface="Arial" panose="020B0604020202020204" pitchFamily="34" charset="0"/>
                        </a:rPr>
                        <a:t> &amp; Medicaid Services</a:t>
                      </a:r>
                    </a:p>
                  </a:txBody>
                  <a:tcPr/>
                </a:tc>
                <a:extLst>
                  <a:ext uri="{0D108BD9-81ED-4DB2-BD59-A6C34878D82A}">
                    <a16:rowId xmlns:a16="http://schemas.microsoft.com/office/drawing/2014/main" val="10003"/>
                  </a:ext>
                </a:extLst>
              </a:tr>
              <a:tr h="182880">
                <a:tc>
                  <a:txBody>
                    <a:bodyPr/>
                    <a:lstStyle/>
                    <a:p>
                      <a:r>
                        <a:rPr lang="en-US" sz="1600" dirty="0">
                          <a:latin typeface="Arial" panose="020B0604020202020204" pitchFamily="34" charset="0"/>
                          <a:cs typeface="Arial" panose="020B0604020202020204" pitchFamily="34" charset="0"/>
                        </a:rPr>
                        <a:t>EDI</a:t>
                      </a:r>
                    </a:p>
                  </a:txBody>
                  <a:tcPr/>
                </a:tc>
                <a:tc>
                  <a:txBody>
                    <a:bodyPr/>
                    <a:lstStyle/>
                    <a:p>
                      <a:r>
                        <a:rPr lang="en-US" sz="1600" dirty="0">
                          <a:latin typeface="Arial" panose="020B0604020202020204" pitchFamily="34" charset="0"/>
                          <a:cs typeface="Arial" panose="020B0604020202020204" pitchFamily="34" charset="0"/>
                        </a:rPr>
                        <a:t>Electronic</a:t>
                      </a:r>
                      <a:r>
                        <a:rPr lang="en-US" sz="1600" baseline="0" dirty="0">
                          <a:latin typeface="Arial" panose="020B0604020202020204" pitchFamily="34" charset="0"/>
                          <a:cs typeface="Arial" panose="020B0604020202020204" pitchFamily="34" charset="0"/>
                        </a:rPr>
                        <a:t> Data Interchange</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28600">
                <a:tc>
                  <a:txBody>
                    <a:bodyPr/>
                    <a:lstStyle/>
                    <a:p>
                      <a:r>
                        <a:rPr lang="en-US" sz="1600" dirty="0">
                          <a:latin typeface="Arial" panose="020B0604020202020204" pitchFamily="34" charset="0"/>
                          <a:cs typeface="Arial" panose="020B0604020202020204" pitchFamily="34" charset="0"/>
                        </a:rPr>
                        <a:t>FISS</a:t>
                      </a:r>
                    </a:p>
                  </a:txBody>
                  <a:tcPr/>
                </a:tc>
                <a:tc>
                  <a:txBody>
                    <a:bodyPr/>
                    <a:lstStyle/>
                    <a:p>
                      <a:r>
                        <a:rPr lang="en-US" sz="1600" dirty="0">
                          <a:latin typeface="Arial" panose="020B0604020202020204" pitchFamily="34" charset="0"/>
                          <a:cs typeface="Arial" panose="020B0604020202020204" pitchFamily="34" charset="0"/>
                        </a:rPr>
                        <a:t>Fiscal Intermediary Shared System</a:t>
                      </a:r>
                    </a:p>
                  </a:txBody>
                  <a:tcPr/>
                </a:tc>
                <a:extLst>
                  <a:ext uri="{0D108BD9-81ED-4DB2-BD59-A6C34878D82A}">
                    <a16:rowId xmlns:a16="http://schemas.microsoft.com/office/drawing/2014/main" val="10005"/>
                  </a:ext>
                </a:extLst>
              </a:tr>
              <a:tr h="198120">
                <a:tc>
                  <a:txBody>
                    <a:bodyPr/>
                    <a:lstStyle/>
                    <a:p>
                      <a:r>
                        <a:rPr lang="en-US" sz="1600" dirty="0">
                          <a:latin typeface="Arial" panose="020B0604020202020204" pitchFamily="34" charset="0"/>
                          <a:cs typeface="Arial" panose="020B0604020202020204" pitchFamily="34" charset="0"/>
                        </a:rPr>
                        <a:t>HIC</a:t>
                      </a:r>
                    </a:p>
                  </a:txBody>
                  <a:tcPr/>
                </a:tc>
                <a:tc>
                  <a:txBody>
                    <a:bodyPr/>
                    <a:lstStyle/>
                    <a:p>
                      <a:r>
                        <a:rPr lang="en-US" sz="1600" dirty="0">
                          <a:latin typeface="Arial" panose="020B0604020202020204" pitchFamily="34" charset="0"/>
                          <a:cs typeface="Arial" panose="020B0604020202020204" pitchFamily="34" charset="0"/>
                        </a:rPr>
                        <a:t>Health Insurance Claim</a:t>
                      </a:r>
                    </a:p>
                  </a:txBody>
                  <a:tcPr/>
                </a:tc>
                <a:extLst>
                  <a:ext uri="{0D108BD9-81ED-4DB2-BD59-A6C34878D82A}">
                    <a16:rowId xmlns:a16="http://schemas.microsoft.com/office/drawing/2014/main" val="10006"/>
                  </a:ext>
                </a:extLst>
              </a:tr>
              <a:tr h="167640">
                <a:tc>
                  <a:txBody>
                    <a:bodyPr/>
                    <a:lstStyle/>
                    <a:p>
                      <a:r>
                        <a:rPr lang="en-US" sz="1600" dirty="0">
                          <a:latin typeface="Arial" panose="020B0604020202020204" pitchFamily="34" charset="0"/>
                          <a:cs typeface="Arial" panose="020B0604020202020204" pitchFamily="34" charset="0"/>
                        </a:rPr>
                        <a:t>IPF</a:t>
                      </a:r>
                    </a:p>
                  </a:txBody>
                  <a:tcPr/>
                </a:tc>
                <a:tc>
                  <a:txBody>
                    <a:bodyPr/>
                    <a:lstStyle/>
                    <a:p>
                      <a:r>
                        <a:rPr lang="en-US" sz="1600" dirty="0">
                          <a:latin typeface="Arial" panose="020B0604020202020204" pitchFamily="34" charset="0"/>
                          <a:cs typeface="Arial" panose="020B0604020202020204" pitchFamily="34" charset="0"/>
                        </a:rPr>
                        <a:t>Inpatient</a:t>
                      </a:r>
                      <a:r>
                        <a:rPr lang="en-US" sz="1600" baseline="0" dirty="0">
                          <a:latin typeface="Arial" panose="020B0604020202020204" pitchFamily="34" charset="0"/>
                          <a:cs typeface="Arial" panose="020B0604020202020204" pitchFamily="34" charset="0"/>
                        </a:rPr>
                        <a:t> Psychiatric Facility</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289560">
                <a:tc>
                  <a:txBody>
                    <a:bodyPr/>
                    <a:lstStyle/>
                    <a:p>
                      <a:r>
                        <a:rPr lang="en-US" sz="1600" dirty="0">
                          <a:latin typeface="Arial" panose="020B0604020202020204" pitchFamily="34" charset="0"/>
                          <a:cs typeface="Arial" panose="020B0604020202020204" pitchFamily="34" charset="0"/>
                        </a:rPr>
                        <a:t>IRF</a:t>
                      </a:r>
                    </a:p>
                  </a:txBody>
                  <a:tcPr/>
                </a:tc>
                <a:tc>
                  <a:txBody>
                    <a:bodyPr/>
                    <a:lstStyle/>
                    <a:p>
                      <a:r>
                        <a:rPr lang="en-US" sz="1600" dirty="0">
                          <a:latin typeface="Arial" panose="020B0604020202020204" pitchFamily="34" charset="0"/>
                          <a:cs typeface="Arial" panose="020B0604020202020204" pitchFamily="34" charset="0"/>
                        </a:rPr>
                        <a:t>Inpatient Rehab Facility</a:t>
                      </a:r>
                    </a:p>
                  </a:txBody>
                  <a:tcPr/>
                </a:tc>
                <a:extLst>
                  <a:ext uri="{0D108BD9-81ED-4DB2-BD59-A6C34878D82A}">
                    <a16:rowId xmlns:a16="http://schemas.microsoft.com/office/drawing/2014/main" val="10008"/>
                  </a:ext>
                </a:extLst>
              </a:tr>
              <a:tr h="259080">
                <a:tc>
                  <a:txBody>
                    <a:bodyPr/>
                    <a:lstStyle/>
                    <a:p>
                      <a:r>
                        <a:rPr lang="en-US" sz="1600" dirty="0">
                          <a:latin typeface="Arial" panose="020B0604020202020204" pitchFamily="34" charset="0"/>
                          <a:cs typeface="Arial" panose="020B0604020202020204" pitchFamily="34" charset="0"/>
                        </a:rPr>
                        <a:t>LTCH</a:t>
                      </a:r>
                    </a:p>
                  </a:txBody>
                  <a:tcPr/>
                </a:tc>
                <a:tc>
                  <a:txBody>
                    <a:bodyPr/>
                    <a:lstStyle/>
                    <a:p>
                      <a:r>
                        <a:rPr lang="en-US" sz="1600" dirty="0">
                          <a:latin typeface="Arial" panose="020B0604020202020204" pitchFamily="34" charset="0"/>
                          <a:cs typeface="Arial" panose="020B0604020202020204" pitchFamily="34" charset="0"/>
                        </a:rPr>
                        <a:t>Long Term Care Hospital</a:t>
                      </a:r>
                    </a:p>
                  </a:txBody>
                  <a:tcPr/>
                </a:tc>
                <a:extLst>
                  <a:ext uri="{0D108BD9-81ED-4DB2-BD59-A6C34878D82A}">
                    <a16:rowId xmlns:a16="http://schemas.microsoft.com/office/drawing/2014/main" val="10009"/>
                  </a:ext>
                </a:extLst>
              </a:tr>
              <a:tr h="228600">
                <a:tc>
                  <a:txBody>
                    <a:bodyPr/>
                    <a:lstStyle/>
                    <a:p>
                      <a:r>
                        <a:rPr lang="en-US" sz="1600" dirty="0">
                          <a:latin typeface="Arial" panose="020B0604020202020204" pitchFamily="34" charset="0"/>
                          <a:cs typeface="Arial" panose="020B0604020202020204" pitchFamily="34" charset="0"/>
                        </a:rPr>
                        <a:t>MBI</a:t>
                      </a:r>
                    </a:p>
                  </a:txBody>
                  <a:tcPr/>
                </a:tc>
                <a:tc>
                  <a:txBody>
                    <a:bodyPr/>
                    <a:lstStyle/>
                    <a:p>
                      <a:r>
                        <a:rPr lang="en-US" sz="1600" dirty="0">
                          <a:latin typeface="Arial" panose="020B0604020202020204" pitchFamily="34" charset="0"/>
                          <a:cs typeface="Arial" panose="020B0604020202020204" pitchFamily="34" charset="0"/>
                        </a:rPr>
                        <a:t>Medicare Beneficiary Identifier </a:t>
                      </a:r>
                    </a:p>
                  </a:txBody>
                  <a:tcPr/>
                </a:tc>
                <a:extLst>
                  <a:ext uri="{0D108BD9-81ED-4DB2-BD59-A6C34878D82A}">
                    <a16:rowId xmlns:a16="http://schemas.microsoft.com/office/drawing/2014/main" val="10010"/>
                  </a:ext>
                </a:extLst>
              </a:tr>
              <a:tr h="198120">
                <a:tc>
                  <a:txBody>
                    <a:bodyPr/>
                    <a:lstStyle/>
                    <a:p>
                      <a:r>
                        <a:rPr lang="en-US" sz="1600" dirty="0">
                          <a:latin typeface="Arial" panose="020B0604020202020204" pitchFamily="34" charset="0"/>
                          <a:cs typeface="Arial" panose="020B0604020202020204" pitchFamily="34" charset="0"/>
                        </a:rPr>
                        <a:t>MID</a:t>
                      </a:r>
                    </a:p>
                  </a:txBody>
                  <a:tcPr/>
                </a:tc>
                <a:tc>
                  <a:txBody>
                    <a:bodyPr/>
                    <a:lstStyle/>
                    <a:p>
                      <a:r>
                        <a:rPr lang="en-US" sz="1600" dirty="0">
                          <a:latin typeface="Arial" panose="020B0604020202020204" pitchFamily="34" charset="0"/>
                          <a:cs typeface="Arial" panose="020B0604020202020204" pitchFamily="34" charset="0"/>
                        </a:rPr>
                        <a:t>Medicare</a:t>
                      </a:r>
                      <a:r>
                        <a:rPr lang="en-US" sz="1600" baseline="0" dirty="0">
                          <a:latin typeface="Arial" panose="020B0604020202020204" pitchFamily="34" charset="0"/>
                          <a:cs typeface="Arial" panose="020B0604020202020204" pitchFamily="34" charset="0"/>
                        </a:rPr>
                        <a:t> Identification Number</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1"/>
                  </a:ext>
                </a:extLst>
              </a:tr>
              <a:tr h="320040">
                <a:tc>
                  <a:txBody>
                    <a:bodyPr/>
                    <a:lstStyle/>
                    <a:p>
                      <a:r>
                        <a:rPr lang="en-US" sz="1600" dirty="0">
                          <a:latin typeface="Arial" panose="020B0604020202020204" pitchFamily="34" charset="0"/>
                          <a:cs typeface="Arial" panose="020B0604020202020204" pitchFamily="34" charset="0"/>
                        </a:rPr>
                        <a:t>OIG</a:t>
                      </a:r>
                    </a:p>
                  </a:txBody>
                  <a:tcPr/>
                </a:tc>
                <a:tc>
                  <a:txBody>
                    <a:bodyPr/>
                    <a:lstStyle/>
                    <a:p>
                      <a:r>
                        <a:rPr lang="en-US" sz="1600" dirty="0">
                          <a:latin typeface="Arial" panose="020B0604020202020204" pitchFamily="34" charset="0"/>
                          <a:cs typeface="Arial" panose="020B0604020202020204" pitchFamily="34" charset="0"/>
                        </a:rPr>
                        <a:t>Office of</a:t>
                      </a:r>
                      <a:r>
                        <a:rPr lang="en-US" sz="1600" baseline="0" dirty="0">
                          <a:latin typeface="Arial" panose="020B0604020202020204" pitchFamily="34" charset="0"/>
                          <a:cs typeface="Arial" panose="020B0604020202020204" pitchFamily="34" charset="0"/>
                        </a:rPr>
                        <a:t> Inspector General</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2"/>
                  </a:ext>
                </a:extLst>
              </a:tr>
              <a:tr h="289560">
                <a:tc>
                  <a:txBody>
                    <a:bodyPr/>
                    <a:lstStyle/>
                    <a:p>
                      <a:r>
                        <a:rPr lang="en-US" sz="1600" dirty="0">
                          <a:latin typeface="Arial" panose="020B0604020202020204" pitchFamily="34" charset="0"/>
                          <a:cs typeface="Arial" panose="020B0604020202020204" pitchFamily="34" charset="0"/>
                        </a:rPr>
                        <a:t>OPPS</a:t>
                      </a:r>
                    </a:p>
                  </a:txBody>
                  <a:tcPr/>
                </a:tc>
                <a:tc>
                  <a:txBody>
                    <a:bodyPr/>
                    <a:lstStyle/>
                    <a:p>
                      <a:r>
                        <a:rPr lang="en-US" sz="1600" dirty="0">
                          <a:latin typeface="Arial" panose="020B0604020202020204" pitchFamily="34" charset="0"/>
                          <a:cs typeface="Arial" panose="020B0604020202020204" pitchFamily="34" charset="0"/>
                        </a:rPr>
                        <a:t>Outpatient Prospective Payment System</a:t>
                      </a:r>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907191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a:t>Today’s Presentation</a:t>
            </a:r>
          </a:p>
        </p:txBody>
      </p:sp>
      <p:sp>
        <p:nvSpPr>
          <p:cNvPr id="3" name="Content Placeholder 2"/>
          <p:cNvSpPr>
            <a:spLocks noGrp="1"/>
          </p:cNvSpPr>
          <p:nvPr>
            <p:ph idx="1"/>
          </p:nvPr>
        </p:nvSpPr>
        <p:spPr/>
        <p:txBody>
          <a:bodyPr/>
          <a:lstStyle/>
          <a:p>
            <a:r>
              <a:rPr lang="en-US" dirty="0"/>
              <a:t>Agenda:</a:t>
            </a:r>
          </a:p>
          <a:p>
            <a:pPr lvl="1"/>
            <a:r>
              <a:rPr lang="en-US" dirty="0"/>
              <a:t>Medicare Updates and Reminders</a:t>
            </a:r>
          </a:p>
          <a:p>
            <a:pPr lvl="1"/>
            <a:r>
              <a:rPr lang="en-US" dirty="0"/>
              <a:t>Overview of Hospital Off-Campus Outpatient Department Reporting Requirements</a:t>
            </a:r>
          </a:p>
          <a:p>
            <a:pPr lvl="1"/>
            <a:r>
              <a:rPr lang="en-US" dirty="0"/>
              <a:t>Part A East (PAE) QIC Demonstration </a:t>
            </a:r>
          </a:p>
          <a:p>
            <a:pPr lvl="1"/>
            <a:r>
              <a:rPr lang="en-US" dirty="0"/>
              <a:t>Credit Balance Reporting</a:t>
            </a:r>
          </a:p>
          <a:p>
            <a:pPr lvl="1"/>
            <a:r>
              <a:rPr lang="en-US" dirty="0"/>
              <a:t>Education and Training Events</a:t>
            </a:r>
          </a:p>
          <a:p>
            <a:r>
              <a:rPr lang="en-US" dirty="0"/>
              <a:t>Objectives:</a:t>
            </a:r>
          </a:p>
          <a:p>
            <a:pPr lvl="1"/>
            <a:r>
              <a:rPr lang="en-US" dirty="0"/>
              <a:t>Identify and understand the current Medicare updates and reminders</a:t>
            </a:r>
          </a:p>
          <a:p>
            <a:pPr lvl="1"/>
            <a:r>
              <a:rPr lang="en-US" dirty="0"/>
              <a:t>Identify and utilize the educational resources and information</a:t>
            </a:r>
          </a:p>
          <a:p>
            <a:pPr lvl="1"/>
            <a:r>
              <a:rPr lang="en-US" dirty="0"/>
              <a:t>Explore the Medicare guidelines regarding outpatient services provided to an inpatient at another facility</a:t>
            </a:r>
          </a:p>
          <a:p>
            <a:pPr marL="457200" lvl="1" indent="0">
              <a:buNone/>
            </a:pPr>
            <a:endParaRPr lang="en-US" dirty="0"/>
          </a:p>
          <a:p>
            <a:pPr lvl="1"/>
            <a:endParaRPr lang="en-US" dirty="0"/>
          </a:p>
        </p:txBody>
      </p:sp>
    </p:spTree>
    <p:extLst>
      <p:ext uri="{BB962C8B-B14F-4D97-AF65-F5344CB8AC3E}">
        <p14:creationId xmlns:p14="http://schemas.microsoft.com/office/powerpoint/2010/main" val="958301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b="1" dirty="0"/>
              <a:t>Medicare Updates and Reminders</a:t>
            </a:r>
          </a:p>
        </p:txBody>
      </p:sp>
      <p:sp>
        <p:nvSpPr>
          <p:cNvPr id="6" name="Text Placeholder 5"/>
          <p:cNvSpPr>
            <a:spLocks noGrp="1"/>
          </p:cNvSpPr>
          <p:nvPr>
            <p:ph type="body" idx="1"/>
          </p:nvPr>
        </p:nvSpPr>
        <p:spPr/>
        <p:txBody>
          <a:bodyPr/>
          <a:lstStyle/>
          <a:p>
            <a:endParaRPr lang="en-US" dirty="0"/>
          </a:p>
        </p:txBody>
      </p:sp>
      <p:sp>
        <p:nvSpPr>
          <p:cNvPr id="3" name="Slide Number Placeholder 2"/>
          <p:cNvSpPr>
            <a:spLocks noGrp="1"/>
          </p:cNvSpPr>
          <p:nvPr>
            <p:ph type="sldNum" sz="quarter" idx="4294967295"/>
          </p:nvPr>
        </p:nvSpPr>
        <p:spPr>
          <a:xfrm>
            <a:off x="7010400" y="6096000"/>
            <a:ext cx="2133600" cy="365125"/>
          </a:xfrm>
          <a:prstGeom prst="rect">
            <a:avLst/>
          </a:prstGeom>
        </p:spPr>
        <p:txBody>
          <a:bodyPr/>
          <a:lstStyle/>
          <a:p>
            <a:fld id="{81A34A8C-2668-4FA3-8678-2726AAFED5FC}" type="slidenum">
              <a:rPr lang="en-US" smtClean="0">
                <a:solidFill>
                  <a:prstClr val="black">
                    <a:tint val="75000"/>
                  </a:prstClr>
                </a:solidFill>
              </a:rPr>
              <a:pPr/>
              <a:t>6</a:t>
            </a:fld>
            <a:endParaRPr lang="en-US" dirty="0">
              <a:solidFill>
                <a:prstClr val="black">
                  <a:tint val="75000"/>
                </a:prstClr>
              </a:solidFill>
            </a:endParaRPr>
          </a:p>
        </p:txBody>
      </p:sp>
    </p:spTree>
    <p:extLst>
      <p:ext uri="{BB962C8B-B14F-4D97-AF65-F5344CB8AC3E}">
        <p14:creationId xmlns:p14="http://schemas.microsoft.com/office/powerpoint/2010/main" val="2032879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Update to Medicare Deductible, Coinsurance and Premium Rates for 2020</a:t>
            </a:r>
          </a:p>
        </p:txBody>
      </p:sp>
      <p:sp>
        <p:nvSpPr>
          <p:cNvPr id="3" name="Content Placeholder 2"/>
          <p:cNvSpPr>
            <a:spLocks noGrp="1"/>
          </p:cNvSpPr>
          <p:nvPr>
            <p:ph idx="1"/>
          </p:nvPr>
        </p:nvSpPr>
        <p:spPr/>
        <p:txBody>
          <a:bodyPr/>
          <a:lstStyle/>
          <a:p>
            <a:r>
              <a:rPr lang="en-US" dirty="0"/>
              <a:t>2020 Part A – Hospital Insurance:</a:t>
            </a:r>
          </a:p>
          <a:p>
            <a:pPr lvl="1"/>
            <a:r>
              <a:rPr lang="en-US" dirty="0"/>
              <a:t>Deductible: $1408.00</a:t>
            </a:r>
          </a:p>
          <a:p>
            <a:pPr lvl="1"/>
            <a:r>
              <a:rPr lang="en-US" dirty="0"/>
              <a:t>Coinsurance:</a:t>
            </a:r>
          </a:p>
          <a:p>
            <a:pPr lvl="2"/>
            <a:r>
              <a:rPr lang="en-US" dirty="0"/>
              <a:t>$352.00 a day for 61st-90th day </a:t>
            </a:r>
          </a:p>
          <a:p>
            <a:pPr lvl="2"/>
            <a:r>
              <a:rPr lang="en-US" dirty="0"/>
              <a:t>$704.00 a day for 91st-150th day (lifetime reserve days) </a:t>
            </a:r>
          </a:p>
          <a:p>
            <a:pPr lvl="2"/>
            <a:r>
              <a:rPr lang="en-US" dirty="0"/>
              <a:t>176.00 a day for 21st-100th day (Skilled Nursing Facility coinsurance)</a:t>
            </a:r>
          </a:p>
          <a:p>
            <a:r>
              <a:rPr lang="en-US" dirty="0"/>
              <a:t>2020 Part B –Medical Insurance:</a:t>
            </a:r>
          </a:p>
          <a:p>
            <a:pPr lvl="1"/>
            <a:r>
              <a:rPr lang="en-US" dirty="0"/>
              <a:t>Deductible: $198.00 a year</a:t>
            </a:r>
          </a:p>
          <a:p>
            <a:pPr lvl="1"/>
            <a:r>
              <a:rPr lang="en-US" dirty="0"/>
              <a:t>Coinsurance: 20 percent</a:t>
            </a:r>
          </a:p>
          <a:p>
            <a:r>
              <a:rPr lang="en-US" dirty="0"/>
              <a:t>Reference:</a:t>
            </a:r>
          </a:p>
          <a:p>
            <a:pPr lvl="1"/>
            <a:r>
              <a:rPr lang="en-US" dirty="0">
                <a:hlinkClick r:id="rId3"/>
              </a:rPr>
              <a:t>2020 Medicare Parts A &amp; B Premiums and Deductibles Fact Sheet </a:t>
            </a:r>
            <a:endParaRPr lang="en-US" dirty="0"/>
          </a:p>
        </p:txBody>
      </p:sp>
    </p:spTree>
    <p:extLst>
      <p:ext uri="{BB962C8B-B14F-4D97-AF65-F5344CB8AC3E}">
        <p14:creationId xmlns:p14="http://schemas.microsoft.com/office/powerpoint/2010/main" val="1232761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ICD-10 and Other Coding Revisions to NCDs </a:t>
            </a:r>
          </a:p>
        </p:txBody>
      </p:sp>
      <p:sp>
        <p:nvSpPr>
          <p:cNvPr id="3" name="Content Placeholder 2"/>
          <p:cNvSpPr>
            <a:spLocks noGrp="1"/>
          </p:cNvSpPr>
          <p:nvPr>
            <p:ph idx="1"/>
          </p:nvPr>
        </p:nvSpPr>
        <p:spPr/>
        <p:txBody>
          <a:bodyPr>
            <a:normAutofit/>
          </a:bodyPr>
          <a:lstStyle/>
          <a:p>
            <a:r>
              <a:rPr lang="en-US" dirty="0">
                <a:hlinkClick r:id="rId3"/>
              </a:rPr>
              <a:t>MM11392</a:t>
            </a:r>
            <a:r>
              <a:rPr lang="en-US" dirty="0"/>
              <a:t>:</a:t>
            </a:r>
          </a:p>
          <a:p>
            <a:pPr lvl="1"/>
            <a:r>
              <a:rPr lang="en-US" dirty="0"/>
              <a:t>Effective: January 1, 2020</a:t>
            </a:r>
          </a:p>
          <a:p>
            <a:pPr lvl="1"/>
            <a:r>
              <a:rPr lang="en-US" dirty="0"/>
              <a:t>Implementation: January 6, 2020</a:t>
            </a:r>
          </a:p>
          <a:p>
            <a:r>
              <a:rPr lang="en-US" dirty="0"/>
              <a:t>Key Point:</a:t>
            </a:r>
          </a:p>
          <a:p>
            <a:pPr lvl="1"/>
            <a:r>
              <a:rPr lang="en-US" dirty="0"/>
              <a:t>Maintenance update of ICD-10 and other coding updates to NCDs due to newly available codes:</a:t>
            </a:r>
          </a:p>
          <a:p>
            <a:pPr marL="1085850" lvl="2" indent="-285750"/>
            <a:r>
              <a:rPr lang="en-US" dirty="0"/>
              <a:t>NCD20.7 Percutaneous Transluminal Angioplasty </a:t>
            </a:r>
          </a:p>
          <a:p>
            <a:pPr marL="1085850" lvl="2" indent="-285750"/>
            <a:r>
              <a:rPr lang="en-US" dirty="0"/>
              <a:t>NCD110.18 Aprepitant </a:t>
            </a:r>
          </a:p>
          <a:p>
            <a:pPr marL="1085850" lvl="2" indent="-285750"/>
            <a:r>
              <a:rPr lang="en-US" dirty="0"/>
              <a:t>NCD110.23 Stem Cell Transplantation </a:t>
            </a:r>
          </a:p>
          <a:p>
            <a:pPr marL="1085850" lvl="2" indent="-285750"/>
            <a:r>
              <a:rPr lang="en-US" dirty="0"/>
              <a:t>NCD150.3 Bone Mineral Density Studies </a:t>
            </a:r>
          </a:p>
          <a:p>
            <a:pPr marL="1085850" lvl="2" indent="-285750"/>
            <a:r>
              <a:rPr lang="en-US" dirty="0"/>
              <a:t>NCD220.4 Mammography </a:t>
            </a:r>
          </a:p>
          <a:p>
            <a:pPr marL="1085850" lvl="2" indent="-285750"/>
            <a:r>
              <a:rPr lang="en-US" dirty="0"/>
              <a:t>NCD220.13 Percutaneous Image-Guided Breast Biopsy </a:t>
            </a:r>
          </a:p>
          <a:p>
            <a:pPr marL="1085850" lvl="2" indent="-285750"/>
            <a:r>
              <a:rPr lang="en-US" dirty="0"/>
              <a:t>NCD270.3 Blood Derived-Products for Chronic, Non-Healing Wounds </a:t>
            </a:r>
          </a:p>
        </p:txBody>
      </p:sp>
    </p:spTree>
    <p:extLst>
      <p:ext uri="{BB962C8B-B14F-4D97-AF65-F5344CB8AC3E}">
        <p14:creationId xmlns:p14="http://schemas.microsoft.com/office/powerpoint/2010/main" val="90593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W7092 Device to Procedure Edits Bypass</a:t>
            </a:r>
          </a:p>
        </p:txBody>
      </p:sp>
      <p:sp>
        <p:nvSpPr>
          <p:cNvPr id="5" name="Content Placeholder 4"/>
          <p:cNvSpPr>
            <a:spLocks noGrp="1"/>
          </p:cNvSpPr>
          <p:nvPr>
            <p:ph idx="1"/>
          </p:nvPr>
        </p:nvSpPr>
        <p:spPr/>
        <p:txBody>
          <a:bodyPr/>
          <a:lstStyle/>
          <a:p>
            <a:r>
              <a:rPr lang="en-US" dirty="0"/>
              <a:t>W7092 Device to Procedure Edits Bypass:</a:t>
            </a:r>
          </a:p>
          <a:p>
            <a:pPr lvl="1"/>
            <a:r>
              <a:rPr lang="en-US" dirty="0"/>
              <a:t>Effective with claims received on or after 10/07/19 for dates of service 1/1/19 and after, certain procedures rendered without the use of a device can bypass edit W7092 when the CG modifier is applied to the procedure</a:t>
            </a:r>
          </a:p>
          <a:p>
            <a:pPr lvl="1"/>
            <a:r>
              <a:rPr lang="en-US" dirty="0"/>
              <a:t>For the list of procedures that can be reported with the CG modifier, refer to the edit 92 bypass list in </a:t>
            </a:r>
            <a:r>
              <a:rPr lang="en-US" dirty="0">
                <a:hlinkClick r:id="rId3"/>
              </a:rPr>
              <a:t>CR11412 - October 2019 Integrated Outpatient Code Editor (I/OCE) Specifications Version 20.3</a:t>
            </a:r>
            <a:endParaRPr lang="en-US" dirty="0"/>
          </a:p>
          <a:p>
            <a:endParaRPr lang="en-US" dirty="0"/>
          </a:p>
        </p:txBody>
      </p:sp>
    </p:spTree>
    <p:extLst>
      <p:ext uri="{BB962C8B-B14F-4D97-AF65-F5344CB8AC3E}">
        <p14:creationId xmlns:p14="http://schemas.microsoft.com/office/powerpoint/2010/main" val="3151880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Medicare Plans to Modernize Payment Grouping and Code Editor Software </a:t>
            </a:r>
          </a:p>
        </p:txBody>
      </p:sp>
      <p:sp>
        <p:nvSpPr>
          <p:cNvPr id="5" name="Content Placeholder 4"/>
          <p:cNvSpPr>
            <a:spLocks noGrp="1"/>
          </p:cNvSpPr>
          <p:nvPr>
            <p:ph idx="1"/>
          </p:nvPr>
        </p:nvSpPr>
        <p:spPr/>
        <p:txBody>
          <a:bodyPr/>
          <a:lstStyle/>
          <a:p>
            <a:r>
              <a:rPr lang="en-US" dirty="0">
                <a:hlinkClick r:id="rId3"/>
              </a:rPr>
              <a:t>SE19013</a:t>
            </a:r>
            <a:endParaRPr lang="en-US" dirty="0"/>
          </a:p>
          <a:p>
            <a:pPr lvl="1"/>
            <a:r>
              <a:rPr lang="en-US" dirty="0"/>
              <a:t>CMS modernizing its grouping and code editor software:</a:t>
            </a:r>
          </a:p>
          <a:p>
            <a:pPr lvl="2"/>
            <a:r>
              <a:rPr lang="en-US" dirty="0"/>
              <a:t>Converting all Assembler-based grouping and code editor software to Java versions</a:t>
            </a:r>
          </a:p>
          <a:p>
            <a:pPr lvl="1"/>
            <a:r>
              <a:rPr lang="en-US" dirty="0"/>
              <a:t>Planned conversion schedule of the three sub-systems within FISS:</a:t>
            </a:r>
          </a:p>
          <a:p>
            <a:pPr lvl="2"/>
            <a:r>
              <a:rPr lang="en-US" dirty="0"/>
              <a:t>Medicare Code Editor (MCE):</a:t>
            </a:r>
          </a:p>
          <a:p>
            <a:pPr lvl="3"/>
            <a:r>
              <a:rPr lang="en-US" dirty="0"/>
              <a:t>Test software available March 2021</a:t>
            </a:r>
          </a:p>
          <a:p>
            <a:pPr lvl="3"/>
            <a:r>
              <a:rPr lang="en-US" dirty="0"/>
              <a:t>Full conversion October 1, 2021</a:t>
            </a:r>
          </a:p>
          <a:p>
            <a:pPr lvl="2"/>
            <a:r>
              <a:rPr lang="en-US" dirty="0"/>
              <a:t>Inpatient Grouper (MS-DRG):</a:t>
            </a:r>
          </a:p>
          <a:p>
            <a:pPr lvl="3"/>
            <a:r>
              <a:rPr lang="en-US" dirty="0"/>
              <a:t>Test software available March 2021</a:t>
            </a:r>
          </a:p>
          <a:p>
            <a:pPr lvl="3"/>
            <a:r>
              <a:rPr lang="en-US" dirty="0"/>
              <a:t>Full conversion October 1, 2021</a:t>
            </a:r>
          </a:p>
          <a:p>
            <a:pPr lvl="2"/>
            <a:r>
              <a:rPr lang="en-US" dirty="0"/>
              <a:t>Integrated Outpatient code Editor (IOCE):</a:t>
            </a:r>
          </a:p>
          <a:p>
            <a:pPr lvl="3"/>
            <a:r>
              <a:rPr lang="en-US" dirty="0"/>
              <a:t>Test software available July 2022</a:t>
            </a:r>
          </a:p>
          <a:p>
            <a:pPr lvl="3"/>
            <a:r>
              <a:rPr lang="en-US" dirty="0"/>
              <a:t>Full conversion January 2, 2023</a:t>
            </a:r>
          </a:p>
          <a:p>
            <a:pPr lvl="1"/>
            <a:r>
              <a:rPr lang="en-US" dirty="0"/>
              <a:t>Protect CMS from future quality and integration risks</a:t>
            </a:r>
          </a:p>
        </p:txBody>
      </p:sp>
    </p:spTree>
    <p:extLst>
      <p:ext uri="{BB962C8B-B14F-4D97-AF65-F5344CB8AC3E}">
        <p14:creationId xmlns:p14="http://schemas.microsoft.com/office/powerpoint/2010/main" val="182727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Opioid Treatment Programs: Get Ready to Participate in the New Benefit</a:t>
            </a:r>
          </a:p>
        </p:txBody>
      </p:sp>
      <p:sp>
        <p:nvSpPr>
          <p:cNvPr id="3" name="Content Placeholder 2"/>
          <p:cNvSpPr>
            <a:spLocks noGrp="1"/>
          </p:cNvSpPr>
          <p:nvPr>
            <p:ph idx="1"/>
          </p:nvPr>
        </p:nvSpPr>
        <p:spPr/>
        <p:txBody>
          <a:bodyPr>
            <a:normAutofit/>
          </a:bodyPr>
          <a:lstStyle/>
          <a:p>
            <a:r>
              <a:rPr lang="en-US" dirty="0"/>
              <a:t>Starting January 1, 2020, under the CY 2020 Physician Fee Schedule </a:t>
            </a:r>
            <a:r>
              <a:rPr lang="en-US" dirty="0">
                <a:hlinkClick r:id="rId3"/>
              </a:rPr>
              <a:t>proposed rule</a:t>
            </a:r>
            <a:r>
              <a:rPr lang="en-US" dirty="0"/>
              <a:t>, CMS plans to pay Opioid Treatment Programs (OTPs) through bundled payments for opioid use disorder treatment services for people with Medicare Part B, including medication-assisted treatment medications, toxicology testing, and counseling</a:t>
            </a:r>
          </a:p>
          <a:p>
            <a:r>
              <a:rPr lang="en-US" dirty="0"/>
              <a:t>Get ready to participate in the new benefit:</a:t>
            </a:r>
          </a:p>
          <a:p>
            <a:pPr lvl="1"/>
            <a:r>
              <a:rPr lang="en-US" dirty="0"/>
              <a:t>Obtain full OTP certification from the Substance Abuse and Mental Health Services Administration (SAMHSA)</a:t>
            </a:r>
          </a:p>
          <a:p>
            <a:pPr lvl="1"/>
            <a:r>
              <a:rPr lang="en-US" dirty="0"/>
              <a:t>Enroll in Medicare starting in early November</a:t>
            </a:r>
          </a:p>
          <a:p>
            <a:pPr lvl="1"/>
            <a:r>
              <a:rPr lang="en-US" dirty="0">
                <a:hlinkClick r:id="rId4" tooltip="Subscribe - Opens in a new window"/>
              </a:rPr>
              <a:t>Subscribe </a:t>
            </a:r>
            <a:r>
              <a:rPr lang="en-US" dirty="0"/>
              <a:t> to MLN Connects for the latest news and updates</a:t>
            </a:r>
          </a:p>
          <a:p>
            <a:r>
              <a:rPr lang="en-US" dirty="0"/>
              <a:t>For More Information:</a:t>
            </a:r>
          </a:p>
          <a:p>
            <a:pPr lvl="1"/>
            <a:r>
              <a:rPr lang="en-US" dirty="0">
                <a:hlinkClick r:id="rId5"/>
              </a:rPr>
              <a:t>Fact Sheet</a:t>
            </a:r>
            <a:endParaRPr lang="en-US" dirty="0"/>
          </a:p>
          <a:p>
            <a:pPr lvl="1"/>
            <a:r>
              <a:rPr lang="en-US" dirty="0">
                <a:hlinkClick r:id="rId6"/>
              </a:rPr>
              <a:t>OTP</a:t>
            </a:r>
            <a:r>
              <a:rPr lang="en-US" dirty="0"/>
              <a:t> webpage</a:t>
            </a:r>
          </a:p>
          <a:p>
            <a:endParaRPr lang="en-US" dirty="0"/>
          </a:p>
        </p:txBody>
      </p:sp>
    </p:spTree>
    <p:extLst>
      <p:ext uri="{BB962C8B-B14F-4D97-AF65-F5344CB8AC3E}">
        <p14:creationId xmlns:p14="http://schemas.microsoft.com/office/powerpoint/2010/main" val="4124198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Medicare Coverable Services for Integrative and Non-pharmacological Chronic Pain Management</a:t>
            </a:r>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r>
              <a:rPr lang="en-US" dirty="0">
                <a:hlinkClick r:id="rId3"/>
              </a:rPr>
              <a:t>SE19008</a:t>
            </a:r>
            <a:r>
              <a:rPr lang="en-US" dirty="0"/>
              <a:t> Non-pharmacologic treatment options for pain: </a:t>
            </a:r>
          </a:p>
          <a:p>
            <a:pPr lvl="1"/>
            <a:r>
              <a:rPr lang="en-US" dirty="0"/>
              <a:t>National Coverage Determinations (NCDs):  </a:t>
            </a:r>
          </a:p>
          <a:p>
            <a:pPr lvl="2"/>
            <a:r>
              <a:rPr lang="en-US" dirty="0"/>
              <a:t>Electrical nerve stimulation Electrical nerve stimulation (NCD 160.7)</a:t>
            </a:r>
          </a:p>
          <a:p>
            <a:pPr lvl="2"/>
            <a:r>
              <a:rPr lang="en-US" dirty="0"/>
              <a:t>Induced lesions of nerve tracts (NCD 160.1 </a:t>
            </a:r>
          </a:p>
          <a:p>
            <a:pPr lvl="2"/>
            <a:r>
              <a:rPr lang="en-US" dirty="0"/>
              <a:t>Inpatient hospital pain rehabilitation (NCD 10.3)</a:t>
            </a:r>
          </a:p>
          <a:p>
            <a:pPr lvl="2"/>
            <a:r>
              <a:rPr lang="en-US" dirty="0"/>
              <a:t>Outpatient hospital pain rehabilitation (NCD 10.4)</a:t>
            </a:r>
          </a:p>
          <a:p>
            <a:pPr lvl="2"/>
            <a:r>
              <a:rPr lang="en-US" dirty="0"/>
              <a:t>Supervised exercise therapy for symptomatic peripheral artery disease (NCD 20.35)</a:t>
            </a:r>
          </a:p>
          <a:p>
            <a:pPr lvl="2"/>
            <a:r>
              <a:rPr lang="en-US" dirty="0"/>
              <a:t>Screening for depression (NCD 210.9)</a:t>
            </a:r>
          </a:p>
          <a:p>
            <a:pPr lvl="1"/>
            <a:r>
              <a:rPr lang="en-US" dirty="0"/>
              <a:t>Local Coverage Determinations (LCDs):</a:t>
            </a:r>
          </a:p>
          <a:p>
            <a:pPr lvl="2"/>
            <a:r>
              <a:rPr lang="en-US" dirty="0"/>
              <a:t>Epidural injections</a:t>
            </a:r>
          </a:p>
          <a:p>
            <a:pPr lvl="2"/>
            <a:r>
              <a:rPr lang="en-US" dirty="0"/>
              <a:t>Spinal cord stimulation</a:t>
            </a:r>
          </a:p>
          <a:p>
            <a:pPr lvl="2"/>
            <a:r>
              <a:rPr lang="en-US" dirty="0"/>
              <a:t>Peripheral nerve stimulation</a:t>
            </a:r>
          </a:p>
          <a:p>
            <a:pPr lvl="2"/>
            <a:r>
              <a:rPr lang="en-US" dirty="0"/>
              <a:t>Facet joint interventions </a:t>
            </a:r>
          </a:p>
          <a:p>
            <a:pPr lvl="2"/>
            <a:r>
              <a:rPr lang="en-US" dirty="0"/>
              <a:t>Therapy and rehabilitation services (PT, OT)</a:t>
            </a:r>
          </a:p>
          <a:p>
            <a:pPr lvl="1"/>
            <a:r>
              <a:rPr lang="en-US" dirty="0"/>
              <a:t>Additional National Policies:</a:t>
            </a:r>
          </a:p>
          <a:p>
            <a:pPr lvl="2"/>
            <a:r>
              <a:rPr lang="en-US" dirty="0"/>
              <a:t>Chronic care management</a:t>
            </a:r>
          </a:p>
          <a:p>
            <a:pPr lvl="2"/>
            <a:r>
              <a:rPr lang="en-US" dirty="0"/>
              <a:t>Behavioral health integration services</a:t>
            </a:r>
          </a:p>
          <a:p>
            <a:pPr lvl="1"/>
            <a:r>
              <a:rPr lang="en-US" dirty="0"/>
              <a:t>Preventive Services:</a:t>
            </a:r>
          </a:p>
          <a:p>
            <a:pPr lvl="2"/>
            <a:r>
              <a:rPr lang="en-US" dirty="0"/>
              <a:t>Initial Preventive Physical Exam (IPPE)</a:t>
            </a:r>
          </a:p>
          <a:p>
            <a:pPr lvl="2"/>
            <a:r>
              <a:rPr lang="en-US" dirty="0"/>
              <a:t>Annual Wellness Visits (AWV)</a:t>
            </a:r>
          </a:p>
        </p:txBody>
      </p:sp>
    </p:spTree>
    <p:extLst>
      <p:ext uri="{BB962C8B-B14F-4D97-AF65-F5344CB8AC3E}">
        <p14:creationId xmlns:p14="http://schemas.microsoft.com/office/powerpoint/2010/main" val="4103260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Influenza Vaccine Payment Allowances  Annual Update for 2019-2020 Season</a:t>
            </a:r>
          </a:p>
        </p:txBody>
      </p:sp>
      <p:sp>
        <p:nvSpPr>
          <p:cNvPr id="3" name="Content Placeholder 2"/>
          <p:cNvSpPr>
            <a:spLocks noGrp="1"/>
          </p:cNvSpPr>
          <p:nvPr>
            <p:ph idx="1"/>
          </p:nvPr>
        </p:nvSpPr>
        <p:spPr/>
        <p:txBody>
          <a:bodyPr/>
          <a:lstStyle/>
          <a:p>
            <a:r>
              <a:rPr lang="en-US" dirty="0">
                <a:hlinkClick r:id="rId3" action="ppaction://hlinkfile"/>
              </a:rPr>
              <a:t>MM11428</a:t>
            </a:r>
            <a:r>
              <a:rPr lang="en-US" dirty="0"/>
              <a:t>:</a:t>
            </a:r>
          </a:p>
          <a:p>
            <a:pPr lvl="1"/>
            <a:r>
              <a:rPr lang="en-US" dirty="0"/>
              <a:t>Effective August 1, 2019</a:t>
            </a:r>
          </a:p>
          <a:p>
            <a:pPr lvl="1"/>
            <a:r>
              <a:rPr lang="en-US" dirty="0"/>
              <a:t>Implementation no later than October 1, 2019</a:t>
            </a:r>
          </a:p>
          <a:p>
            <a:r>
              <a:rPr lang="en-US" dirty="0"/>
              <a:t>Key Points:</a:t>
            </a:r>
          </a:p>
          <a:p>
            <a:pPr lvl="1"/>
            <a:r>
              <a:rPr lang="en-US" dirty="0"/>
              <a:t>Updated payment allowances for influenza vaccines</a:t>
            </a:r>
          </a:p>
          <a:p>
            <a:pPr lvl="1"/>
            <a:r>
              <a:rPr lang="en-US" dirty="0">
                <a:hlinkClick r:id="rId4"/>
              </a:rPr>
              <a:t>2019-2020 season</a:t>
            </a:r>
            <a:endParaRPr lang="en-US" dirty="0"/>
          </a:p>
          <a:p>
            <a:r>
              <a:rPr lang="en-US" dirty="0"/>
              <a:t>Influenza resources:</a:t>
            </a:r>
          </a:p>
          <a:p>
            <a:pPr lvl="1"/>
            <a:r>
              <a:rPr lang="en-US" dirty="0">
                <a:hlinkClick r:id="rId5"/>
              </a:rPr>
              <a:t>SE19022 - 2019-2020 Influenza (Flu) Resources for Health Care Professionals </a:t>
            </a:r>
            <a:endParaRPr lang="en-US" dirty="0"/>
          </a:p>
        </p:txBody>
      </p:sp>
    </p:spTree>
    <p:extLst>
      <p:ext uri="{BB962C8B-B14F-4D97-AF65-F5344CB8AC3E}">
        <p14:creationId xmlns:p14="http://schemas.microsoft.com/office/powerpoint/2010/main" val="88609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October 2019 Quarterly and Fiscal Year 2020 Updates</a:t>
            </a:r>
          </a:p>
        </p:txBody>
      </p:sp>
      <p:sp>
        <p:nvSpPr>
          <p:cNvPr id="3" name="Content Placeholder 2"/>
          <p:cNvSpPr>
            <a:spLocks noGrp="1"/>
          </p:cNvSpPr>
          <p:nvPr>
            <p:ph idx="1"/>
          </p:nvPr>
        </p:nvSpPr>
        <p:spPr>
          <a:xfrm>
            <a:off x="381000" y="1600200"/>
            <a:ext cx="8229600" cy="4724400"/>
          </a:xfrm>
        </p:spPr>
        <p:txBody>
          <a:bodyPr>
            <a:normAutofit fontScale="85000" lnSpcReduction="10000"/>
          </a:bodyPr>
          <a:lstStyle/>
          <a:p>
            <a:r>
              <a:rPr lang="en-US" dirty="0">
                <a:hlinkClick r:id="rId3"/>
              </a:rPr>
              <a:t>MM11451 - October 2019 Hospital Outpatient Perspective Payment System Updates</a:t>
            </a:r>
            <a:r>
              <a:rPr lang="en-US" dirty="0"/>
              <a:t>:</a:t>
            </a:r>
          </a:p>
          <a:p>
            <a:pPr lvl="1"/>
            <a:r>
              <a:rPr lang="en-US" dirty="0"/>
              <a:t>Reflects the HCPCS, Ambulatory Payment Classification (APC), HCPCS Modifier, and Revenue Code additions, changes, and deletions identified in CR 11451</a:t>
            </a:r>
          </a:p>
          <a:p>
            <a:r>
              <a:rPr lang="en-US" dirty="0">
                <a:hlinkClick r:id="rId4"/>
              </a:rPr>
              <a:t>MM11412 - October 2019 Integrated Outpatient Code Editor (I/OCE) Specifications Version 20.3</a:t>
            </a:r>
            <a:r>
              <a:rPr lang="en-US" dirty="0"/>
              <a:t>:</a:t>
            </a:r>
          </a:p>
          <a:p>
            <a:pPr lvl="1"/>
            <a:r>
              <a:rPr lang="en-US" dirty="0"/>
              <a:t>Summarizes the modifications of the I/OCE for the October 2019 V20.3 release</a:t>
            </a:r>
          </a:p>
          <a:p>
            <a:pPr lvl="1"/>
            <a:r>
              <a:rPr lang="en-US" dirty="0"/>
              <a:t>Providers should review the entire CR 11412 document and note the highlighted sections, which also indicate changes from the prior release of the software </a:t>
            </a:r>
          </a:p>
          <a:p>
            <a:r>
              <a:rPr lang="en-US" dirty="0">
                <a:hlinkClick r:id="rId5"/>
              </a:rPr>
              <a:t>MM11343 - October 2019 - Quarterly Average Sales Price (ASP)</a:t>
            </a:r>
            <a:r>
              <a:rPr lang="en-US" dirty="0"/>
              <a:t>:</a:t>
            </a:r>
          </a:p>
          <a:p>
            <a:pPr lvl="1"/>
            <a:r>
              <a:rPr lang="en-US" dirty="0"/>
              <a:t>Refers providers to review CR 11343 for new and revised Average Sales Price (ASP) and ASP Not Otherwise Classified (NOC) drug pricing files for Medicare Part B drugs </a:t>
            </a:r>
          </a:p>
          <a:p>
            <a:r>
              <a:rPr lang="en-US" dirty="0">
                <a:hlinkClick r:id="rId6"/>
              </a:rPr>
              <a:t>MM11361 - Fiscal Year (FY) 2020 Inpatient Prospective Payment System (IPPS) and Long Term Care Hospital (LTCH) PPS Changes</a:t>
            </a:r>
            <a:endParaRPr lang="en-US" dirty="0"/>
          </a:p>
          <a:p>
            <a:pPr lvl="1"/>
            <a:r>
              <a:rPr lang="en-US" dirty="0"/>
              <a:t>Policy changes for FY 2020 were displayed in the Federal Register on August 2, 2019, with a publication date of August 16, 2019, and the corresponding correction document published on October 8, 2019 in the Federal Register</a:t>
            </a:r>
          </a:p>
          <a:p>
            <a:pPr lvl="1"/>
            <a:r>
              <a:rPr lang="en-US" dirty="0"/>
              <a:t>All items covered in this CR are effective for hospital discharges occurring on or after October 1, 2019, through September 30, 2020, unless otherwise noted</a:t>
            </a:r>
          </a:p>
        </p:txBody>
      </p:sp>
    </p:spTree>
    <p:extLst>
      <p:ext uri="{BB962C8B-B14F-4D97-AF65-F5344CB8AC3E}">
        <p14:creationId xmlns:p14="http://schemas.microsoft.com/office/powerpoint/2010/main" val="720315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Inpatient Rehabilitation Facility (IRF) Services: Billing Requirements</a:t>
            </a:r>
          </a:p>
        </p:txBody>
      </p:sp>
      <p:sp>
        <p:nvSpPr>
          <p:cNvPr id="3" name="Content Placeholder 2"/>
          <p:cNvSpPr>
            <a:spLocks noGrp="1"/>
          </p:cNvSpPr>
          <p:nvPr>
            <p:ph idx="1"/>
          </p:nvPr>
        </p:nvSpPr>
        <p:spPr/>
        <p:txBody>
          <a:bodyPr>
            <a:normAutofit lnSpcReduction="10000"/>
          </a:bodyPr>
          <a:lstStyle/>
          <a:p>
            <a:r>
              <a:rPr lang="en-US" dirty="0"/>
              <a:t>In a recent report, the OIG determined that payments for IRF services did not comply with Medicare billing requirements:</a:t>
            </a:r>
          </a:p>
          <a:p>
            <a:pPr lvl="1"/>
            <a:r>
              <a:rPr lang="en-US" dirty="0"/>
              <a:t>Medical record documentation did not support that IRF care was reasonable and necessary</a:t>
            </a:r>
          </a:p>
          <a:p>
            <a:pPr lvl="1"/>
            <a:r>
              <a:rPr lang="en-US" dirty="0"/>
              <a:t>CMS revised the </a:t>
            </a:r>
            <a:r>
              <a:rPr lang="en-US" dirty="0">
                <a:hlinkClick r:id="rId3"/>
              </a:rPr>
              <a:t>Inpatient Rehabilitation Facilities (IRFs): Improving Documentation Positively Impacts CERT Web-Based Training (WBT) course </a:t>
            </a:r>
            <a:r>
              <a:rPr lang="en-US" dirty="0"/>
              <a:t>and the </a:t>
            </a:r>
            <a:r>
              <a:rPr lang="en-US" dirty="0">
                <a:hlinkClick r:id="rId4"/>
              </a:rPr>
              <a:t>IRF Prospective Payment System Booklet </a:t>
            </a:r>
            <a:endParaRPr lang="en-US" dirty="0"/>
          </a:p>
          <a:p>
            <a:r>
              <a:rPr lang="en-US" dirty="0"/>
              <a:t>Additional resources: </a:t>
            </a:r>
          </a:p>
          <a:p>
            <a:pPr lvl="1"/>
            <a:r>
              <a:rPr lang="en-US" dirty="0">
                <a:hlinkClick r:id="rId5"/>
              </a:rPr>
              <a:t>MM11345 - Inpatient Rehabilitation Facility (IRF) Annual Update: Prospective Payment System (PPS) Pricer Changes for FY 2020</a:t>
            </a:r>
            <a:endParaRPr lang="en-US" dirty="0"/>
          </a:p>
          <a:p>
            <a:pPr lvl="1"/>
            <a:r>
              <a:rPr lang="en-US" dirty="0">
                <a:hlinkClick r:id="rId6"/>
              </a:rPr>
              <a:t>Many IRF Stays Did Not Meet Medicare Coverage and Documentation Requirements OIG Report </a:t>
            </a:r>
            <a:endParaRPr lang="en-US" dirty="0"/>
          </a:p>
          <a:p>
            <a:pPr lvl="1"/>
            <a:r>
              <a:rPr lang="en-US" dirty="0">
                <a:hlinkClick r:id="rId7"/>
              </a:rPr>
              <a:t>FY 2019 IRF PPS Final Rule </a:t>
            </a:r>
            <a:endParaRPr lang="en-US" dirty="0"/>
          </a:p>
          <a:p>
            <a:pPr lvl="1"/>
            <a:r>
              <a:rPr lang="en-US" dirty="0">
                <a:hlinkClick r:id="rId8"/>
              </a:rPr>
              <a:t>IRF Quality Reporting Program website </a:t>
            </a:r>
            <a:endParaRPr lang="en-US" dirty="0"/>
          </a:p>
          <a:p>
            <a:pPr lvl="1"/>
            <a:r>
              <a:rPr lang="en-US" dirty="0">
                <a:hlinkClick r:id="rId9"/>
              </a:rPr>
              <a:t>Medicare Benefit Policy Manual Chapter 1, Section 110 </a:t>
            </a:r>
            <a:endParaRPr lang="en-US" dirty="0"/>
          </a:p>
          <a:p>
            <a:endParaRPr lang="en-US" dirty="0"/>
          </a:p>
        </p:txBody>
      </p:sp>
    </p:spTree>
    <p:extLst>
      <p:ext uri="{BB962C8B-B14F-4D97-AF65-F5344CB8AC3E}">
        <p14:creationId xmlns:p14="http://schemas.microsoft.com/office/powerpoint/2010/main" val="3088365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IRF Coverage Requirements</a:t>
            </a:r>
          </a:p>
        </p:txBody>
      </p:sp>
      <p:sp>
        <p:nvSpPr>
          <p:cNvPr id="3" name="Content Placeholder 2"/>
          <p:cNvSpPr>
            <a:spLocks noGrp="1"/>
          </p:cNvSpPr>
          <p:nvPr>
            <p:ph idx="1"/>
          </p:nvPr>
        </p:nvSpPr>
        <p:spPr/>
        <p:txBody>
          <a:bodyPr>
            <a:normAutofit fontScale="77500" lnSpcReduction="20000"/>
          </a:bodyPr>
          <a:lstStyle/>
          <a:p>
            <a:r>
              <a:rPr lang="en-US" dirty="0"/>
              <a:t>A pre-admission screening, reviewed and approved by a rehabilitation physician before an IRF admission</a:t>
            </a:r>
          </a:p>
          <a:p>
            <a:r>
              <a:rPr lang="en-US" dirty="0"/>
              <a:t>A post-admission physician evaluation verifying the patient’s pre-admission screening information remains unchanged or documenting any changes</a:t>
            </a:r>
          </a:p>
          <a:p>
            <a:pPr lvl="1"/>
            <a:r>
              <a:rPr lang="en-US" b="1" dirty="0"/>
              <a:t>NOTE: </a:t>
            </a:r>
            <a:r>
              <a:rPr lang="en-US" dirty="0"/>
              <a:t>Beginning October 1, 2018, the post-admission physician evaluation counts as one of the three required face-to-face rehabilitation physician visits in the first week of the IRF stay</a:t>
            </a:r>
          </a:p>
          <a:p>
            <a:r>
              <a:rPr lang="en-US" dirty="0"/>
              <a:t>An individualized patient plan of care</a:t>
            </a:r>
          </a:p>
          <a:p>
            <a:r>
              <a:rPr lang="en-US" dirty="0"/>
              <a:t>An interdisciplinary approach to IRF care with interdisciplinary team meetings held at least once per week throughout the IRF stay</a:t>
            </a:r>
          </a:p>
          <a:p>
            <a:pPr lvl="1"/>
            <a:r>
              <a:rPr lang="en-US" b="1" dirty="0"/>
              <a:t>NOTE: </a:t>
            </a:r>
            <a:r>
              <a:rPr lang="en-US" dirty="0"/>
              <a:t>Beginning October 1, 2018, the rehabilitation physician may lead the interdisciplinary team meetings remotely without any additional documentation requirements</a:t>
            </a:r>
          </a:p>
          <a:p>
            <a:r>
              <a:rPr lang="en-US" dirty="0"/>
              <a:t>Clarifies the IRF admission requirements by specifying a patient must: </a:t>
            </a:r>
          </a:p>
          <a:p>
            <a:pPr lvl="1"/>
            <a:r>
              <a:rPr lang="en-US" dirty="0"/>
              <a:t>Need the active and ongoing therapeutic intervention of multiple therapy disciplines (physical therapy, occupational therapy, speech-language pathology, or prosthetics/orthotics therapy):</a:t>
            </a:r>
          </a:p>
          <a:p>
            <a:pPr lvl="2"/>
            <a:r>
              <a:rPr lang="en-US" dirty="0"/>
              <a:t>One of the therapies must be physical therapy or occupational therapy</a:t>
            </a:r>
          </a:p>
          <a:p>
            <a:pPr lvl="1"/>
            <a:r>
              <a:rPr lang="en-US" dirty="0"/>
              <a:t>Generally, need an intensive rehabilitation therapy program uniquely provided in IRFs</a:t>
            </a:r>
          </a:p>
          <a:p>
            <a:pPr lvl="1"/>
            <a:r>
              <a:rPr lang="en-US" dirty="0"/>
              <a:t>Be reasonably expected to actively participate in and benefit from intensive IRF services</a:t>
            </a:r>
          </a:p>
          <a:p>
            <a:pPr lvl="1"/>
            <a:r>
              <a:rPr lang="en-US" dirty="0"/>
              <a:t>Need close medical supervision by a physician for managing medical conditions to support participation in an intensive rehabilitation therapy program</a:t>
            </a:r>
          </a:p>
          <a:p>
            <a:pPr lvl="1"/>
            <a:r>
              <a:rPr lang="en-US" dirty="0"/>
              <a:t>Need an intensive, coordinated interdisciplinary care approach</a:t>
            </a:r>
          </a:p>
          <a:p>
            <a:pPr lvl="1"/>
            <a:endParaRPr lang="en-US" dirty="0"/>
          </a:p>
          <a:p>
            <a:endParaRPr lang="en-US" dirty="0"/>
          </a:p>
        </p:txBody>
      </p:sp>
    </p:spTree>
    <p:extLst>
      <p:ext uri="{BB962C8B-B14F-4D97-AF65-F5344CB8AC3E}">
        <p14:creationId xmlns:p14="http://schemas.microsoft.com/office/powerpoint/2010/main" val="3894071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dirty="0"/>
              <a:t>Billing Instructions for Beneficiaries Enrolled in Medicare Advantage (MA) Plans for Services Covered by Decision Memo CAG-00451N</a:t>
            </a:r>
          </a:p>
        </p:txBody>
      </p:sp>
      <p:sp>
        <p:nvSpPr>
          <p:cNvPr id="5" name="Content Placeholder 4"/>
          <p:cNvSpPr>
            <a:spLocks noGrp="1"/>
          </p:cNvSpPr>
          <p:nvPr>
            <p:ph idx="1"/>
          </p:nvPr>
        </p:nvSpPr>
        <p:spPr/>
        <p:txBody>
          <a:bodyPr>
            <a:normAutofit fontScale="92500" lnSpcReduction="20000"/>
          </a:bodyPr>
          <a:lstStyle/>
          <a:p>
            <a:r>
              <a:rPr lang="en-US" dirty="0">
                <a:hlinkClick r:id="rId3"/>
              </a:rPr>
              <a:t>SE19024</a:t>
            </a:r>
            <a:r>
              <a:rPr lang="en-US" dirty="0"/>
              <a:t>:</a:t>
            </a:r>
          </a:p>
          <a:p>
            <a:pPr lvl="1"/>
            <a:r>
              <a:rPr lang="en-US" dirty="0"/>
              <a:t>Provides information on the NCD requiring coverage of Chimeric Antigen Receptor (CAR) T-cell therapy for cancer</a:t>
            </a:r>
          </a:p>
          <a:p>
            <a:pPr lvl="2"/>
            <a:r>
              <a:rPr lang="en-US" dirty="0"/>
              <a:t>See the </a:t>
            </a:r>
            <a:r>
              <a:rPr lang="en-US" dirty="0">
                <a:hlinkClick r:id="rId4"/>
              </a:rPr>
              <a:t>decision memorandum </a:t>
            </a:r>
            <a:r>
              <a:rPr lang="en-US" dirty="0"/>
              <a:t>for more information</a:t>
            </a:r>
          </a:p>
          <a:p>
            <a:pPr lvl="1"/>
            <a:r>
              <a:rPr lang="en-US" dirty="0"/>
              <a:t>Provides information for hospitals providing CAR T-cell therapy to beneficiaries enrolled in MA plans</a:t>
            </a:r>
          </a:p>
          <a:p>
            <a:pPr lvl="1"/>
            <a:r>
              <a:rPr lang="en-US" dirty="0"/>
              <a:t>Background:</a:t>
            </a:r>
          </a:p>
          <a:p>
            <a:pPr lvl="2"/>
            <a:r>
              <a:rPr lang="en-US" dirty="0"/>
              <a:t>A person's immune system contains white blood cells most of which are lymphocytes to help fight substances that are foreign to the body, including cancer</a:t>
            </a:r>
          </a:p>
          <a:p>
            <a:pPr lvl="2"/>
            <a:r>
              <a:rPr lang="en-US" dirty="0"/>
              <a:t>Two main types of lymphocytes:</a:t>
            </a:r>
          </a:p>
          <a:p>
            <a:pPr lvl="3"/>
            <a:r>
              <a:rPr lang="en-US" dirty="0"/>
              <a:t>B lymphocytes (B-cells) - generate and release antibodies to fight infection, especially bacterial infections</a:t>
            </a:r>
          </a:p>
          <a:p>
            <a:pPr lvl="3"/>
            <a:r>
              <a:rPr lang="en-US" dirty="0"/>
              <a:t>T lymphocytes (T-cells) - employ several other mechanisms to fight abnormal cells such as cancer</a:t>
            </a:r>
          </a:p>
          <a:p>
            <a:pPr lvl="2"/>
            <a:r>
              <a:rPr lang="en-US" dirty="0"/>
              <a:t>One type of therapy that leverages the immune system, immunotherapy, is Chimeric Antigen Receptor (CAR) T-cell therapy:</a:t>
            </a:r>
          </a:p>
          <a:p>
            <a:pPr lvl="3"/>
            <a:r>
              <a:rPr lang="en-US" dirty="0"/>
              <a:t>CAR T-cells have been genetically altered to improve the ability of the T-cells to fight cancer</a:t>
            </a:r>
          </a:p>
          <a:p>
            <a:pPr lvl="3"/>
            <a:r>
              <a:rPr lang="en-US" dirty="0"/>
              <a:t>Genetic modification creating a CAR can enhance the ability of the T-cell to recognize and attach to a specific protein, called an antigen, on the surface of a cancer cell</a:t>
            </a:r>
          </a:p>
          <a:p>
            <a:pPr lvl="2"/>
            <a:endParaRPr lang="en-US" dirty="0"/>
          </a:p>
        </p:txBody>
      </p:sp>
    </p:spTree>
    <p:extLst>
      <p:ext uri="{BB962C8B-B14F-4D97-AF65-F5344CB8AC3E}">
        <p14:creationId xmlns:p14="http://schemas.microsoft.com/office/powerpoint/2010/main" val="3155581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Coverage and Noncoverage Indications of CAR T-Cell Therapy</a:t>
            </a:r>
          </a:p>
        </p:txBody>
      </p:sp>
      <p:sp>
        <p:nvSpPr>
          <p:cNvPr id="3" name="Content Placeholder 2"/>
          <p:cNvSpPr>
            <a:spLocks noGrp="1"/>
          </p:cNvSpPr>
          <p:nvPr>
            <p:ph idx="1"/>
          </p:nvPr>
        </p:nvSpPr>
        <p:spPr/>
        <p:txBody>
          <a:bodyPr>
            <a:normAutofit lnSpcReduction="10000"/>
          </a:bodyPr>
          <a:lstStyle/>
          <a:p>
            <a:r>
              <a:rPr lang="en-US" dirty="0"/>
              <a:t>Effective for services performed on or after August 7, 2019, CMS covers autologous treatment for cancer with T-cells expressing at least one Chimeric Antigen Receptor (CAR) when:</a:t>
            </a:r>
          </a:p>
          <a:p>
            <a:pPr lvl="1"/>
            <a:r>
              <a:rPr lang="en-US" dirty="0"/>
              <a:t>Administered at healthcare facilities enrolled in the FDA Risk Evaluation and Mitigation Strategies (REMS); and</a:t>
            </a:r>
          </a:p>
          <a:p>
            <a:pPr lvl="1"/>
            <a:r>
              <a:rPr lang="en-US" dirty="0"/>
              <a:t>Used for a medically accepted indication as defined at Social Security Act Section 1861(t)(2)</a:t>
            </a:r>
          </a:p>
          <a:p>
            <a:pPr lvl="2"/>
            <a:r>
              <a:rPr lang="en-US" dirty="0"/>
              <a:t>Used for either an FDA-approved indication (according to the FDA-approved label for that product); or</a:t>
            </a:r>
          </a:p>
          <a:p>
            <a:pPr lvl="2"/>
            <a:r>
              <a:rPr lang="en-US" dirty="0"/>
              <a:t>For other uses when the product has been FDA-approved and the use is supported in one or more CMS-approved compendia</a:t>
            </a:r>
          </a:p>
          <a:p>
            <a:r>
              <a:rPr lang="en-US" dirty="0"/>
              <a:t>The use of non-FDA-approved autologous T-cells expressing at least one CAR is non-covered </a:t>
            </a:r>
          </a:p>
          <a:p>
            <a:r>
              <a:rPr lang="en-US" dirty="0"/>
              <a:t>Routine costs in clinical trials that use CAR T-cell therapy as an investigational agent that meet the requirements listed in </a:t>
            </a:r>
            <a:r>
              <a:rPr lang="en-US" dirty="0">
                <a:hlinkClick r:id="rId3"/>
              </a:rPr>
              <a:t>NCD 310.1 </a:t>
            </a:r>
            <a:r>
              <a:rPr lang="en-US" dirty="0"/>
              <a:t>will be covered </a:t>
            </a:r>
          </a:p>
        </p:txBody>
      </p:sp>
    </p:spTree>
    <p:extLst>
      <p:ext uri="{BB962C8B-B14F-4D97-AF65-F5344CB8AC3E}">
        <p14:creationId xmlns:p14="http://schemas.microsoft.com/office/powerpoint/2010/main" val="2070865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Coverage for CAR T-Cell Therapy for Beneficiaries Enrolled in Medicare Advantage (MA) Plans</a:t>
            </a:r>
          </a:p>
        </p:txBody>
      </p:sp>
      <p:sp>
        <p:nvSpPr>
          <p:cNvPr id="3" name="Content Placeholder 2"/>
          <p:cNvSpPr>
            <a:spLocks noGrp="1"/>
          </p:cNvSpPr>
          <p:nvPr>
            <p:ph idx="1"/>
          </p:nvPr>
        </p:nvSpPr>
        <p:spPr/>
        <p:txBody>
          <a:bodyPr/>
          <a:lstStyle/>
          <a:p>
            <a:r>
              <a:rPr lang="en-US" dirty="0"/>
              <a:t>For Calendar Years (CYs) 2019 and 2020 only:</a:t>
            </a:r>
          </a:p>
          <a:p>
            <a:pPr lvl="1"/>
            <a:r>
              <a:rPr lang="en-US" dirty="0"/>
              <a:t>Original fee-for-service Medicare will pay for CAR T-cell therapy for cancer obtained by beneficiaries enrolled in MA plans when the coverage criteria outlined in the decision memorandum is met</a:t>
            </a:r>
          </a:p>
          <a:p>
            <a:pPr lvl="1"/>
            <a:r>
              <a:rPr lang="en-US" dirty="0"/>
              <a:t>Policy is effective as of August 7, 2019</a:t>
            </a:r>
          </a:p>
          <a:p>
            <a:pPr lvl="1"/>
            <a:r>
              <a:rPr lang="en-US" dirty="0"/>
              <a:t>Plans should account for CAR T-cell therapy for cancer items and services in their contract year 2021 bids</a:t>
            </a:r>
          </a:p>
        </p:txBody>
      </p:sp>
    </p:spTree>
    <p:extLst>
      <p:ext uri="{BB962C8B-B14F-4D97-AF65-F5344CB8AC3E}">
        <p14:creationId xmlns:p14="http://schemas.microsoft.com/office/powerpoint/2010/main" val="3530818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Billing Instructions for CAR T-cell Therapy</a:t>
            </a:r>
          </a:p>
        </p:txBody>
      </p:sp>
      <p:sp>
        <p:nvSpPr>
          <p:cNvPr id="3" name="Content Placeholder 2"/>
          <p:cNvSpPr>
            <a:spLocks noGrp="1"/>
          </p:cNvSpPr>
          <p:nvPr>
            <p:ph idx="1"/>
          </p:nvPr>
        </p:nvSpPr>
        <p:spPr/>
        <p:txBody>
          <a:bodyPr>
            <a:normAutofit/>
          </a:bodyPr>
          <a:lstStyle/>
          <a:p>
            <a:r>
              <a:rPr lang="en-US" dirty="0"/>
              <a:t>For claims submitted on or after August 7, 2019 for MA beneficiaries (on or after April 1, 2019 for non-MA beneficiaries):</a:t>
            </a:r>
          </a:p>
          <a:p>
            <a:pPr lvl="1"/>
            <a:r>
              <a:rPr lang="en-US" dirty="0"/>
              <a:t>Hospitals report the CAR T-cell-related revenue codes 087X (Cell/Gene Therapy) and 089X (Pharmacy) established by the NUBC</a:t>
            </a:r>
          </a:p>
          <a:p>
            <a:pPr lvl="1"/>
            <a:r>
              <a:rPr lang="en-US" dirty="0"/>
              <a:t>When billing charges separately for tracking these services when furnished in the outpatient setting, providers must submit: </a:t>
            </a:r>
          </a:p>
          <a:p>
            <a:pPr lvl="2"/>
            <a:r>
              <a:rPr lang="en-US" dirty="0"/>
              <a:t>HCPCS 0537T with revenue code 0871 </a:t>
            </a:r>
          </a:p>
          <a:p>
            <a:pPr lvl="2"/>
            <a:r>
              <a:rPr lang="en-US" dirty="0"/>
              <a:t>HCPCS 0538T with revenue code 0872 </a:t>
            </a:r>
          </a:p>
          <a:p>
            <a:pPr lvl="2"/>
            <a:r>
              <a:rPr lang="en-US" dirty="0"/>
              <a:t>HCPCS 0539T with revenue code 0873</a:t>
            </a:r>
          </a:p>
          <a:p>
            <a:pPr lvl="2"/>
            <a:r>
              <a:rPr lang="en-US" dirty="0"/>
              <a:t>Note: The above codes will appropriately receive Reason Code W7111</a:t>
            </a:r>
          </a:p>
          <a:p>
            <a:pPr lvl="1"/>
            <a:r>
              <a:rPr lang="en-US" dirty="0"/>
              <a:t>Reference for non-MA beneficiaries:</a:t>
            </a:r>
          </a:p>
          <a:p>
            <a:pPr lvl="2"/>
            <a:r>
              <a:rPr lang="en-US" dirty="0">
                <a:hlinkClick r:id="rId3"/>
              </a:rPr>
              <a:t>SE19009 - Chimeric Antigen Receptor (CAR) T-Cell Therapy Revenue Code and HCPCS Setup Revisions</a:t>
            </a:r>
            <a:endParaRPr lang="en-US" dirty="0"/>
          </a:p>
          <a:p>
            <a:pPr marL="914400" lvl="2" indent="0">
              <a:buNone/>
            </a:pPr>
            <a:endParaRPr lang="en-US" dirty="0"/>
          </a:p>
        </p:txBody>
      </p:sp>
    </p:spTree>
    <p:extLst>
      <p:ext uri="{BB962C8B-B14F-4D97-AF65-F5344CB8AC3E}">
        <p14:creationId xmlns:p14="http://schemas.microsoft.com/office/powerpoint/2010/main" val="896396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 T-Cell Therapy Billing and Payment Reminders</a:t>
            </a:r>
          </a:p>
        </p:txBody>
      </p:sp>
      <p:sp>
        <p:nvSpPr>
          <p:cNvPr id="3" name="Content Placeholder 2"/>
          <p:cNvSpPr>
            <a:spLocks noGrp="1"/>
          </p:cNvSpPr>
          <p:nvPr>
            <p:ph idx="1"/>
          </p:nvPr>
        </p:nvSpPr>
        <p:spPr/>
        <p:txBody>
          <a:bodyPr/>
          <a:lstStyle/>
          <a:p>
            <a:r>
              <a:rPr lang="en-US" dirty="0"/>
              <a:t>Administration of CAR T-cells in the hospital outpatient setting:</a:t>
            </a:r>
          </a:p>
          <a:p>
            <a:pPr lvl="1"/>
            <a:r>
              <a:rPr lang="en-US" dirty="0"/>
              <a:t>Paid separately under CPT code 0540T with Revenue Code 0874 (Assigned to status indicator “S”)</a:t>
            </a:r>
          </a:p>
          <a:p>
            <a:r>
              <a:rPr lang="en-US" dirty="0"/>
              <a:t>Payment for the various steps required to collect and prepare CAR-T is included in payment for the biological:</a:t>
            </a:r>
          </a:p>
          <a:p>
            <a:pPr lvl="1"/>
            <a:r>
              <a:rPr lang="en-US" dirty="0"/>
              <a:t>May choose to include the charges for these various steps in the charge submitted for the biological or report these charges separately for tracking purposes</a:t>
            </a:r>
          </a:p>
          <a:p>
            <a:pPr lvl="1"/>
            <a:r>
              <a:rPr lang="en-US" dirty="0"/>
              <a:t>Do not report the same charge(s) twice:</a:t>
            </a:r>
          </a:p>
          <a:p>
            <a:pPr lvl="2"/>
            <a:r>
              <a:rPr lang="en-US" dirty="0"/>
              <a:t>Providers should choose one option listed above</a:t>
            </a:r>
          </a:p>
          <a:p>
            <a:pPr lvl="2"/>
            <a:r>
              <a:rPr lang="en-US" b="1" dirty="0"/>
              <a:t>Must not </a:t>
            </a:r>
            <a:r>
              <a:rPr lang="en-US" dirty="0"/>
              <a:t>include charges for pre-infusion steps in both the drug revenue code (0891) and separately listed for the pre-infusion revenue codes (0871, 0872, and 0873)</a:t>
            </a:r>
          </a:p>
          <a:p>
            <a:endParaRPr lang="en-US" dirty="0"/>
          </a:p>
        </p:txBody>
      </p:sp>
    </p:spTree>
    <p:extLst>
      <p:ext uri="{BB962C8B-B14F-4D97-AF65-F5344CB8AC3E}">
        <p14:creationId xmlns:p14="http://schemas.microsoft.com/office/powerpoint/2010/main" val="3013949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MBI is Here! </a:t>
            </a:r>
          </a:p>
        </p:txBody>
      </p:sp>
      <p:sp>
        <p:nvSpPr>
          <p:cNvPr id="3" name="Content Placeholder 2"/>
          <p:cNvSpPr>
            <a:spLocks noGrp="1"/>
          </p:cNvSpPr>
          <p:nvPr>
            <p:ph idx="1"/>
          </p:nvPr>
        </p:nvSpPr>
        <p:spPr/>
        <p:txBody>
          <a:bodyPr>
            <a:normAutofit fontScale="92500" lnSpcReduction="10000"/>
          </a:bodyPr>
          <a:lstStyle/>
          <a:p>
            <a:r>
              <a:rPr lang="en-US" dirty="0"/>
              <a:t>Effective January 1, 2020, claims submitted to Medicare will require the beneficiary’s MBI number</a:t>
            </a:r>
          </a:p>
          <a:p>
            <a:r>
              <a:rPr lang="en-US" dirty="0"/>
              <a:t>Is your office or facility prepared for the MBI transition?</a:t>
            </a:r>
          </a:p>
          <a:p>
            <a:r>
              <a:rPr lang="en-US" dirty="0"/>
              <a:t>Use MBI now for all Medicare transactions</a:t>
            </a:r>
          </a:p>
          <a:p>
            <a:r>
              <a:rPr lang="en-US" dirty="0"/>
              <a:t>3 ways to get the MBI:</a:t>
            </a:r>
          </a:p>
          <a:p>
            <a:pPr lvl="1"/>
            <a:r>
              <a:rPr lang="en-US" dirty="0"/>
              <a:t>Ask your patient for their card</a:t>
            </a:r>
          </a:p>
          <a:p>
            <a:pPr lvl="1"/>
            <a:r>
              <a:rPr lang="en-US" dirty="0"/>
              <a:t>Use your Medicare Administrative Contractor’s look up tool:</a:t>
            </a:r>
          </a:p>
          <a:p>
            <a:pPr lvl="2"/>
            <a:r>
              <a:rPr lang="en-US" dirty="0">
                <a:hlinkClick r:id="rId3"/>
              </a:rPr>
              <a:t>Sign up</a:t>
            </a:r>
            <a:r>
              <a:rPr lang="en-US" dirty="0"/>
              <a:t> for the Portal to use the tool</a:t>
            </a:r>
          </a:p>
          <a:p>
            <a:pPr lvl="1"/>
            <a:r>
              <a:rPr lang="en-US" dirty="0"/>
              <a:t>Check the remittance advice:</a:t>
            </a:r>
          </a:p>
          <a:p>
            <a:pPr lvl="2"/>
            <a:r>
              <a:rPr lang="en-US" dirty="0"/>
              <a:t>MBI is returned on the remittance advice if a valid and active Health Insurance Claim Number is submitted</a:t>
            </a:r>
          </a:p>
          <a:p>
            <a:r>
              <a:rPr lang="en-US" dirty="0">
                <a:hlinkClick r:id="rId4"/>
              </a:rPr>
              <a:t>Get Your New Medicare Card</a:t>
            </a:r>
            <a:endParaRPr lang="en-US" dirty="0"/>
          </a:p>
          <a:p>
            <a:r>
              <a:rPr lang="en-US" dirty="0"/>
              <a:t>Beneficiaries who did not receive their card can:</a:t>
            </a:r>
          </a:p>
          <a:p>
            <a:pPr lvl="1"/>
            <a:r>
              <a:rPr lang="en-US" dirty="0"/>
              <a:t>Sign into </a:t>
            </a:r>
            <a:r>
              <a:rPr lang="en-US" dirty="0">
                <a:hlinkClick r:id="rId5"/>
              </a:rPr>
              <a:t>MyMedicare.gov</a:t>
            </a:r>
            <a:r>
              <a:rPr lang="en-US" dirty="0"/>
              <a:t>:</a:t>
            </a:r>
          </a:p>
          <a:p>
            <a:pPr lvl="1"/>
            <a:r>
              <a:rPr lang="en-US" dirty="0"/>
              <a:t>Call 1-800-MEDICARE (1-800-633-4227)</a:t>
            </a:r>
          </a:p>
          <a:p>
            <a:pPr lvl="1"/>
            <a:r>
              <a:rPr lang="en-US" dirty="0"/>
              <a:t>TTY users can call 1-877-486-2048</a:t>
            </a:r>
          </a:p>
        </p:txBody>
      </p:sp>
      <p:pic>
        <p:nvPicPr>
          <p:cNvPr id="4" name="Picture 2" descr="Image of MBI ca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2040" y="4480560"/>
            <a:ext cx="2971800" cy="195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6065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Your Vendor/Clearinghouse Submitting Your Claims With the MBI? </a:t>
            </a:r>
          </a:p>
        </p:txBody>
      </p:sp>
      <p:sp>
        <p:nvSpPr>
          <p:cNvPr id="3" name="Content Placeholder 2"/>
          <p:cNvSpPr>
            <a:spLocks noGrp="1"/>
          </p:cNvSpPr>
          <p:nvPr>
            <p:ph idx="1"/>
          </p:nvPr>
        </p:nvSpPr>
        <p:spPr/>
        <p:txBody>
          <a:bodyPr/>
          <a:lstStyle/>
          <a:p>
            <a:r>
              <a:rPr lang="en-US" dirty="0"/>
              <a:t>If you send the MBI to your vendor/clearinghouse on your Medicare claim for payment, but you see both the Health Insurance Claim Number and the MBI on your remittance advice:</a:t>
            </a:r>
          </a:p>
          <a:p>
            <a:pPr lvl="1"/>
            <a:r>
              <a:rPr lang="en-US" dirty="0"/>
              <a:t>Your vendor/clearinghouse is not using the MBI to submit your claims</a:t>
            </a:r>
          </a:p>
          <a:p>
            <a:pPr lvl="1"/>
            <a:r>
              <a:rPr lang="en-US" dirty="0"/>
              <a:t>Contact your vendor/clearinghouse today and ask about their process to submit Medicare claims</a:t>
            </a:r>
          </a:p>
          <a:p>
            <a:r>
              <a:rPr lang="en-US" dirty="0"/>
              <a:t>Starting January 1, 2020, Medicare will reject claims with the Health insurance Claim Number, with a few exceptions </a:t>
            </a:r>
          </a:p>
          <a:p>
            <a:r>
              <a:rPr lang="en-US" dirty="0"/>
              <a:t>For more information, see the </a:t>
            </a:r>
            <a:r>
              <a:rPr lang="en-US" dirty="0">
                <a:hlinkClick r:id="rId3"/>
              </a:rPr>
              <a:t>MLN Matters Article</a:t>
            </a:r>
            <a:endParaRPr lang="en-US" dirty="0"/>
          </a:p>
          <a:p>
            <a:endParaRPr lang="en-US" dirty="0"/>
          </a:p>
        </p:txBody>
      </p:sp>
    </p:spTree>
    <p:extLst>
      <p:ext uri="{BB962C8B-B14F-4D97-AF65-F5344CB8AC3E}">
        <p14:creationId xmlns:p14="http://schemas.microsoft.com/office/powerpoint/2010/main" val="1107774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JL Claims Submitted With MBI October 2019</a:t>
            </a:r>
          </a:p>
        </p:txBody>
      </p:sp>
      <p:sp>
        <p:nvSpPr>
          <p:cNvPr id="3" name="Content Placeholder 2"/>
          <p:cNvSpPr>
            <a:spLocks noGrp="1"/>
          </p:cNvSpPr>
          <p:nvPr>
            <p:ph sz="half" idx="1"/>
          </p:nvPr>
        </p:nvSpPr>
        <p:spPr/>
        <p:txBody>
          <a:bodyPr/>
          <a:lstStyle/>
          <a:p>
            <a:r>
              <a:rPr lang="en-US" dirty="0"/>
              <a:t>Part A</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sp>
        <p:nvSpPr>
          <p:cNvPr id="4" name="Content Placeholder 3"/>
          <p:cNvSpPr>
            <a:spLocks noGrp="1"/>
          </p:cNvSpPr>
          <p:nvPr>
            <p:ph sz="half" idx="2"/>
          </p:nvPr>
        </p:nvSpPr>
        <p:spPr/>
        <p:txBody>
          <a:bodyPr/>
          <a:lstStyle/>
          <a:p>
            <a:r>
              <a:rPr lang="en-US" dirty="0"/>
              <a:t>Part B</a:t>
            </a:r>
          </a:p>
          <a:p>
            <a:endParaRPr lang="en-US" dirty="0"/>
          </a:p>
          <a:p>
            <a:endParaRPr lang="en-US" dirty="0"/>
          </a:p>
        </p:txBody>
      </p:sp>
      <p:graphicFrame>
        <p:nvGraphicFramePr>
          <p:cNvPr id="7" name="Content Placeholder 3" descr="Part B JL MBI stats"/>
          <p:cNvGraphicFramePr>
            <a:graphicFrameLocks/>
          </p:cNvGraphicFramePr>
          <p:nvPr>
            <p:extLst>
              <p:ext uri="{D42A27DB-BD31-4B8C-83A1-F6EECF244321}">
                <p14:modId xmlns:p14="http://schemas.microsoft.com/office/powerpoint/2010/main" val="4010409189"/>
              </p:ext>
            </p:extLst>
          </p:nvPr>
        </p:nvGraphicFramePr>
        <p:xfrm>
          <a:off x="4800600" y="2438400"/>
          <a:ext cx="3962400" cy="310896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tblGrid>
              <a:tr h="359117">
                <a:tc>
                  <a:txBody>
                    <a:bodyPr/>
                    <a:lstStyle/>
                    <a:p>
                      <a:r>
                        <a:rPr lang="en-US" dirty="0"/>
                        <a:t>JL</a:t>
                      </a:r>
                      <a:r>
                        <a:rPr lang="en-US" baseline="0" dirty="0"/>
                        <a:t> Region</a:t>
                      </a:r>
                      <a:endParaRPr lang="en-US" dirty="0"/>
                    </a:p>
                  </a:txBody>
                  <a:tcPr/>
                </a:tc>
                <a:tc>
                  <a:txBody>
                    <a:bodyPr/>
                    <a:lstStyle/>
                    <a:p>
                      <a:r>
                        <a:rPr lang="en-US" dirty="0"/>
                        <a:t>Total % of Claims Submitted with MBI</a:t>
                      </a:r>
                    </a:p>
                  </a:txBody>
                  <a:tcPr/>
                </a:tc>
                <a:extLst>
                  <a:ext uri="{0D108BD9-81ED-4DB2-BD59-A6C34878D82A}">
                    <a16:rowId xmlns:a16="http://schemas.microsoft.com/office/drawing/2014/main" val="10000"/>
                  </a:ext>
                </a:extLst>
              </a:tr>
              <a:tr h="359117">
                <a:tc>
                  <a:txBody>
                    <a:bodyPr/>
                    <a:lstStyle/>
                    <a:p>
                      <a:r>
                        <a:rPr lang="en-US" dirty="0"/>
                        <a:t>Delaware</a:t>
                      </a:r>
                    </a:p>
                  </a:txBody>
                  <a:tcPr/>
                </a:tc>
                <a:tc>
                  <a:txBody>
                    <a:bodyPr/>
                    <a:lstStyle/>
                    <a:p>
                      <a:r>
                        <a:rPr lang="en-US" dirty="0"/>
                        <a:t>89.40%</a:t>
                      </a:r>
                    </a:p>
                  </a:txBody>
                  <a:tcPr/>
                </a:tc>
                <a:extLst>
                  <a:ext uri="{0D108BD9-81ED-4DB2-BD59-A6C34878D82A}">
                    <a16:rowId xmlns:a16="http://schemas.microsoft.com/office/drawing/2014/main" val="10001"/>
                  </a:ext>
                </a:extLst>
              </a:tr>
              <a:tr h="359117">
                <a:tc>
                  <a:txBody>
                    <a:bodyPr/>
                    <a:lstStyle/>
                    <a:p>
                      <a:r>
                        <a:rPr lang="en-US" dirty="0"/>
                        <a:t>Maryland</a:t>
                      </a:r>
                    </a:p>
                  </a:txBody>
                  <a:tcPr/>
                </a:tc>
                <a:tc>
                  <a:txBody>
                    <a:bodyPr/>
                    <a:lstStyle/>
                    <a:p>
                      <a:r>
                        <a:rPr lang="en-US" dirty="0"/>
                        <a:t>86.10%</a:t>
                      </a:r>
                    </a:p>
                  </a:txBody>
                  <a:tcPr/>
                </a:tc>
                <a:extLst>
                  <a:ext uri="{0D108BD9-81ED-4DB2-BD59-A6C34878D82A}">
                    <a16:rowId xmlns:a16="http://schemas.microsoft.com/office/drawing/2014/main" val="10002"/>
                  </a:ext>
                </a:extLst>
              </a:tr>
              <a:tr h="359117">
                <a:tc>
                  <a:txBody>
                    <a:bodyPr/>
                    <a:lstStyle/>
                    <a:p>
                      <a:r>
                        <a:rPr lang="en-US" dirty="0"/>
                        <a:t>New Jersey</a:t>
                      </a:r>
                    </a:p>
                  </a:txBody>
                  <a:tcPr/>
                </a:tc>
                <a:tc>
                  <a:txBody>
                    <a:bodyPr/>
                    <a:lstStyle/>
                    <a:p>
                      <a:r>
                        <a:rPr lang="en-US" dirty="0"/>
                        <a:t>80.10%</a:t>
                      </a:r>
                    </a:p>
                  </a:txBody>
                  <a:tcPr/>
                </a:tc>
                <a:extLst>
                  <a:ext uri="{0D108BD9-81ED-4DB2-BD59-A6C34878D82A}">
                    <a16:rowId xmlns:a16="http://schemas.microsoft.com/office/drawing/2014/main" val="10003"/>
                  </a:ext>
                </a:extLst>
              </a:tr>
              <a:tr h="359117">
                <a:tc>
                  <a:txBody>
                    <a:bodyPr/>
                    <a:lstStyle/>
                    <a:p>
                      <a:r>
                        <a:rPr lang="en-US" dirty="0"/>
                        <a:t>Pennsylvania</a:t>
                      </a:r>
                    </a:p>
                  </a:txBody>
                  <a:tcPr/>
                </a:tc>
                <a:tc>
                  <a:txBody>
                    <a:bodyPr/>
                    <a:lstStyle/>
                    <a:p>
                      <a:r>
                        <a:rPr lang="en-US" dirty="0"/>
                        <a:t>86.10%</a:t>
                      </a:r>
                    </a:p>
                  </a:txBody>
                  <a:tcPr/>
                </a:tc>
                <a:extLst>
                  <a:ext uri="{0D108BD9-81ED-4DB2-BD59-A6C34878D82A}">
                    <a16:rowId xmlns:a16="http://schemas.microsoft.com/office/drawing/2014/main" val="10004"/>
                  </a:ext>
                </a:extLst>
              </a:tr>
              <a:tr h="359117">
                <a:tc>
                  <a:txBody>
                    <a:bodyPr/>
                    <a:lstStyle/>
                    <a:p>
                      <a:r>
                        <a:rPr lang="en-US" dirty="0"/>
                        <a:t>Washington DC</a:t>
                      </a:r>
                    </a:p>
                  </a:txBody>
                  <a:tcPr/>
                </a:tc>
                <a:tc>
                  <a:txBody>
                    <a:bodyPr/>
                    <a:lstStyle/>
                    <a:p>
                      <a:r>
                        <a:rPr lang="en-US" dirty="0"/>
                        <a:t>81.40%</a:t>
                      </a:r>
                    </a:p>
                  </a:txBody>
                  <a:tcPr/>
                </a:tc>
                <a:extLst>
                  <a:ext uri="{0D108BD9-81ED-4DB2-BD59-A6C34878D82A}">
                    <a16:rowId xmlns:a16="http://schemas.microsoft.com/office/drawing/2014/main" val="10005"/>
                  </a:ext>
                </a:extLst>
              </a:tr>
              <a:tr h="359117">
                <a:tc>
                  <a:txBody>
                    <a:bodyPr/>
                    <a:lstStyle/>
                    <a:p>
                      <a:r>
                        <a:rPr lang="en-US" dirty="0"/>
                        <a:t>Monthly Average</a:t>
                      </a:r>
                    </a:p>
                  </a:txBody>
                  <a:tcPr/>
                </a:tc>
                <a:tc>
                  <a:txBody>
                    <a:bodyPr/>
                    <a:lstStyle/>
                    <a:p>
                      <a:r>
                        <a:rPr lang="en-US" dirty="0"/>
                        <a:t>84.62%</a:t>
                      </a:r>
                    </a:p>
                  </a:txBody>
                  <a:tcPr/>
                </a:tc>
                <a:extLst>
                  <a:ext uri="{0D108BD9-81ED-4DB2-BD59-A6C34878D82A}">
                    <a16:rowId xmlns:a16="http://schemas.microsoft.com/office/drawing/2014/main" val="10006"/>
                  </a:ext>
                </a:extLst>
              </a:tr>
            </a:tbl>
          </a:graphicData>
        </a:graphic>
      </p:graphicFrame>
      <p:pic>
        <p:nvPicPr>
          <p:cNvPr id="1028" name="Picture 4" descr="Part A JL MBI sta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38400"/>
            <a:ext cx="3962400" cy="323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8504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Novitasphere MBI Lookup </a:t>
            </a:r>
          </a:p>
        </p:txBody>
      </p:sp>
      <p:sp>
        <p:nvSpPr>
          <p:cNvPr id="8" name="Content Placeholder 7"/>
          <p:cNvSpPr>
            <a:spLocks noGrp="1"/>
          </p:cNvSpPr>
          <p:nvPr>
            <p:ph idx="1"/>
          </p:nvPr>
        </p:nvSpPr>
        <p:spPr/>
        <p:txBody>
          <a:bodyPr/>
          <a:lstStyle/>
          <a:p>
            <a:r>
              <a:rPr lang="en-US" dirty="0"/>
              <a:t>Select the MBI Lookup from the left navigation bar</a:t>
            </a:r>
          </a:p>
        </p:txBody>
      </p:sp>
      <p:pic>
        <p:nvPicPr>
          <p:cNvPr id="4098" name="Picture 2" descr="Screen shot of the MBI Lookup T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33599"/>
            <a:ext cx="8229600" cy="359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8132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MBI Lookup Results</a:t>
            </a:r>
          </a:p>
        </p:txBody>
      </p:sp>
      <p:pic>
        <p:nvPicPr>
          <p:cNvPr id="3074" name="Picture 2" descr="Screen Shot of MBI Loo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82750"/>
            <a:ext cx="8229600"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724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A Novitasphere</a:t>
            </a:r>
          </a:p>
        </p:txBody>
      </p:sp>
      <p:sp>
        <p:nvSpPr>
          <p:cNvPr id="3" name="Content Placeholder 2"/>
          <p:cNvSpPr>
            <a:spLocks noGrp="1"/>
          </p:cNvSpPr>
          <p:nvPr>
            <p:ph idx="1"/>
          </p:nvPr>
        </p:nvSpPr>
        <p:spPr>
          <a:xfrm>
            <a:off x="457200" y="1600200"/>
            <a:ext cx="8534400" cy="1905000"/>
          </a:xfrm>
        </p:spPr>
        <p:txBody>
          <a:bodyPr>
            <a:normAutofit fontScale="85000" lnSpcReduction="10000"/>
          </a:bodyPr>
          <a:lstStyle/>
          <a:p>
            <a:r>
              <a:rPr lang="en-US" dirty="0"/>
              <a:t>New enhancements to Novitasphere for Part A</a:t>
            </a:r>
          </a:p>
          <a:p>
            <a:pPr lvl="1"/>
            <a:r>
              <a:rPr lang="en-US" dirty="0"/>
              <a:t>Appeal Status information </a:t>
            </a:r>
          </a:p>
          <a:p>
            <a:pPr lvl="1"/>
            <a:r>
              <a:rPr lang="en-US" dirty="0"/>
              <a:t>Remittance Advice copies</a:t>
            </a:r>
          </a:p>
          <a:p>
            <a:pPr lvl="2"/>
            <a:r>
              <a:rPr lang="en-US" dirty="0"/>
              <a:t>Copies similar to the Standard Paper Remittance (SPR)</a:t>
            </a:r>
          </a:p>
          <a:p>
            <a:r>
              <a:rPr lang="en-US" dirty="0">
                <a:hlinkClick r:id="rId3"/>
              </a:rPr>
              <a:t>Novitasphere Portal Center</a:t>
            </a:r>
            <a:endParaRPr lang="en-US" dirty="0"/>
          </a:p>
          <a:p>
            <a:pPr lvl="1"/>
            <a:r>
              <a:rPr lang="en-US" dirty="0"/>
              <a:t>Enrollment information and reference materials</a:t>
            </a:r>
          </a:p>
          <a:p>
            <a:r>
              <a:rPr lang="en-US" dirty="0"/>
              <a:t>Current features list:</a:t>
            </a:r>
          </a:p>
        </p:txBody>
      </p:sp>
      <p:pic>
        <p:nvPicPr>
          <p:cNvPr id="5" name="Content Placeholder 4" descr="current features list"/>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971800" y="3276600"/>
            <a:ext cx="5105400" cy="297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7496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New in Novitasphere: Part A Claim Status</a:t>
            </a:r>
          </a:p>
        </p:txBody>
      </p:sp>
      <p:sp>
        <p:nvSpPr>
          <p:cNvPr id="3" name="Content Placeholder 2"/>
          <p:cNvSpPr>
            <a:spLocks noGrp="1"/>
          </p:cNvSpPr>
          <p:nvPr>
            <p:ph idx="1"/>
          </p:nvPr>
        </p:nvSpPr>
        <p:spPr/>
        <p:txBody>
          <a:bodyPr>
            <a:normAutofit/>
          </a:bodyPr>
          <a:lstStyle/>
          <a:p>
            <a:r>
              <a:rPr lang="en-US" dirty="0"/>
              <a:t>Part A Claim Status is now available in Novitasphere, our free, secure internet portal:</a:t>
            </a:r>
          </a:p>
          <a:p>
            <a:pPr lvl="1"/>
            <a:r>
              <a:rPr lang="en-US" dirty="0"/>
              <a:t>Status of claims going back over 2 years</a:t>
            </a:r>
          </a:p>
          <a:p>
            <a:pPr lvl="1"/>
            <a:r>
              <a:rPr lang="en-US" dirty="0"/>
              <a:t>Details such as:</a:t>
            </a:r>
          </a:p>
          <a:p>
            <a:pPr lvl="2"/>
            <a:r>
              <a:rPr lang="en-US" dirty="0"/>
              <a:t>Billed and paid amounts </a:t>
            </a:r>
          </a:p>
          <a:p>
            <a:pPr lvl="2"/>
            <a:r>
              <a:rPr lang="en-US" dirty="0"/>
              <a:t>Check number</a:t>
            </a:r>
          </a:p>
          <a:p>
            <a:pPr lvl="2"/>
            <a:r>
              <a:rPr lang="en-US" dirty="0"/>
              <a:t>Claim status and finalized date</a:t>
            </a:r>
          </a:p>
          <a:p>
            <a:pPr lvl="2"/>
            <a:r>
              <a:rPr lang="en-US" dirty="0"/>
              <a:t>Patient claim information</a:t>
            </a:r>
          </a:p>
          <a:p>
            <a:pPr lvl="2"/>
            <a:r>
              <a:rPr lang="en-US" dirty="0"/>
              <a:t>Line item details</a:t>
            </a:r>
          </a:p>
          <a:p>
            <a:endParaRPr lang="en-US" dirty="0"/>
          </a:p>
        </p:txBody>
      </p:sp>
    </p:spTree>
    <p:extLst>
      <p:ext uri="{BB962C8B-B14F-4D97-AF65-F5344CB8AC3E}">
        <p14:creationId xmlns:p14="http://schemas.microsoft.com/office/powerpoint/2010/main" val="1916431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 Status – Header Level</a:t>
            </a:r>
          </a:p>
        </p:txBody>
      </p:sp>
      <p:sp>
        <p:nvSpPr>
          <p:cNvPr id="5" name="Content Placeholder 4"/>
          <p:cNvSpPr>
            <a:spLocks noGrp="1"/>
          </p:cNvSpPr>
          <p:nvPr>
            <p:ph idx="1"/>
          </p:nvPr>
        </p:nvSpPr>
        <p:spPr/>
        <p:txBody>
          <a:bodyPr/>
          <a:lstStyle/>
          <a:p>
            <a:endParaRPr lang="en-US" dirty="0"/>
          </a:p>
        </p:txBody>
      </p:sp>
      <p:pic>
        <p:nvPicPr>
          <p:cNvPr id="4" name="Picture 3" descr="Claim ststus- header lev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676400"/>
            <a:ext cx="8610600" cy="4344333"/>
          </a:xfrm>
          <a:prstGeom prst="rect">
            <a:avLst/>
          </a:prstGeom>
          <a:ln>
            <a:solidFill>
              <a:schemeClr val="accent1"/>
            </a:solidFill>
          </a:ln>
        </p:spPr>
      </p:pic>
    </p:spTree>
    <p:extLst>
      <p:ext uri="{BB962C8B-B14F-4D97-AF65-F5344CB8AC3E}">
        <p14:creationId xmlns:p14="http://schemas.microsoft.com/office/powerpoint/2010/main" val="3563721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 Status – Detail Lines</a:t>
            </a:r>
          </a:p>
        </p:txBody>
      </p:sp>
      <p:sp>
        <p:nvSpPr>
          <p:cNvPr id="5" name="Content Placeholder 4"/>
          <p:cNvSpPr>
            <a:spLocks noGrp="1"/>
          </p:cNvSpPr>
          <p:nvPr>
            <p:ph idx="1"/>
          </p:nvPr>
        </p:nvSpPr>
        <p:spPr/>
        <p:txBody>
          <a:bodyPr/>
          <a:lstStyle/>
          <a:p>
            <a:endParaRPr lang="en-US" dirty="0"/>
          </a:p>
        </p:txBody>
      </p:sp>
      <p:pic>
        <p:nvPicPr>
          <p:cNvPr id="4" name="Picture 3" descr="claim status - detail li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676400"/>
            <a:ext cx="8576402" cy="4648200"/>
          </a:xfrm>
          <a:prstGeom prst="rect">
            <a:avLst/>
          </a:prstGeom>
          <a:ln>
            <a:solidFill>
              <a:schemeClr val="accent1"/>
            </a:solidFill>
          </a:ln>
        </p:spPr>
      </p:pic>
    </p:spTree>
    <p:extLst>
      <p:ext uri="{BB962C8B-B14F-4D97-AF65-F5344CB8AC3E}">
        <p14:creationId xmlns:p14="http://schemas.microsoft.com/office/powerpoint/2010/main" val="3905444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Submitting a Redetermination in Novitasphere</a:t>
            </a:r>
          </a:p>
        </p:txBody>
      </p:sp>
      <p:sp>
        <p:nvSpPr>
          <p:cNvPr id="3" name="Content Placeholder 2"/>
          <p:cNvSpPr>
            <a:spLocks noGrp="1"/>
          </p:cNvSpPr>
          <p:nvPr>
            <p:ph idx="1"/>
          </p:nvPr>
        </p:nvSpPr>
        <p:spPr/>
        <p:txBody>
          <a:bodyPr/>
          <a:lstStyle/>
          <a:p>
            <a:r>
              <a:rPr lang="en-US" dirty="0"/>
              <a:t>Enter the following data elements to locate a claim:</a:t>
            </a:r>
          </a:p>
          <a:p>
            <a:pPr lvl="1"/>
            <a:r>
              <a:rPr lang="en-US" dirty="0"/>
              <a:t>DCN</a:t>
            </a:r>
          </a:p>
          <a:p>
            <a:pPr lvl="1"/>
            <a:r>
              <a:rPr lang="en-US" dirty="0"/>
              <a:t>File to upload:</a:t>
            </a:r>
          </a:p>
          <a:p>
            <a:pPr lvl="2"/>
            <a:r>
              <a:rPr lang="en-US" dirty="0"/>
              <a:t>Use browse button</a:t>
            </a:r>
          </a:p>
          <a:p>
            <a:pPr lvl="2"/>
            <a:r>
              <a:rPr lang="en-US" dirty="0"/>
              <a:t>Documents must be in PDF or TIF format and less than 1500 pages</a:t>
            </a:r>
          </a:p>
          <a:p>
            <a:pPr lvl="2"/>
            <a:r>
              <a:rPr lang="en-US" b="1" dirty="0"/>
              <a:t>Do not</a:t>
            </a:r>
            <a:r>
              <a:rPr lang="en-US" dirty="0"/>
              <a:t> submit a copy of Redetermination and Clerical Error Reopening Form with records:</a:t>
            </a:r>
          </a:p>
          <a:p>
            <a:pPr lvl="3"/>
            <a:r>
              <a:rPr lang="en-US" dirty="0"/>
              <a:t>Will cause duplication and will impact submission</a:t>
            </a:r>
          </a:p>
          <a:p>
            <a:pPr lvl="2"/>
            <a:r>
              <a:rPr lang="en-US" dirty="0"/>
              <a:t>Note: Add More Documentation creates another line entry</a:t>
            </a:r>
          </a:p>
          <a:p>
            <a:pPr lvl="2"/>
            <a:endParaRPr lang="en-US" dirty="0"/>
          </a:p>
        </p:txBody>
      </p:sp>
    </p:spTree>
    <p:extLst>
      <p:ext uri="{BB962C8B-B14F-4D97-AF65-F5344CB8AC3E}">
        <p14:creationId xmlns:p14="http://schemas.microsoft.com/office/powerpoint/2010/main" val="906902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CMS HETS Production: Returns Wrong MSP Info</a:t>
            </a:r>
          </a:p>
        </p:txBody>
      </p:sp>
      <p:sp>
        <p:nvSpPr>
          <p:cNvPr id="3" name="Content Placeholder 2"/>
          <p:cNvSpPr>
            <a:spLocks noGrp="1"/>
          </p:cNvSpPr>
          <p:nvPr>
            <p:ph idx="1"/>
          </p:nvPr>
        </p:nvSpPr>
        <p:spPr/>
        <p:txBody>
          <a:bodyPr/>
          <a:lstStyle/>
          <a:p>
            <a:r>
              <a:rPr lang="en-US" dirty="0"/>
              <a:t>Recent change resulted in HETS not receiving new and updated MSP data:</a:t>
            </a:r>
          </a:p>
          <a:p>
            <a:pPr lvl="1"/>
            <a:r>
              <a:rPr lang="en-US" dirty="0"/>
              <a:t>Could cause incorrect MSP information to be returned by the system</a:t>
            </a:r>
          </a:p>
          <a:p>
            <a:pPr lvl="1"/>
            <a:r>
              <a:rPr lang="en-US" dirty="0"/>
              <a:t>Issue is only impacting a limited number of beneficiaries’ records</a:t>
            </a:r>
          </a:p>
          <a:p>
            <a:pPr lvl="1"/>
            <a:r>
              <a:rPr lang="en-US" dirty="0"/>
              <a:t>Resolution has been identified and CMS expects this issue to be resolved by late November</a:t>
            </a:r>
          </a:p>
          <a:p>
            <a:endParaRPr lang="en-US" dirty="0"/>
          </a:p>
        </p:txBody>
      </p:sp>
    </p:spTree>
    <p:extLst>
      <p:ext uri="{BB962C8B-B14F-4D97-AF65-F5344CB8AC3E}">
        <p14:creationId xmlns:p14="http://schemas.microsoft.com/office/powerpoint/2010/main" val="30524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Payment Claim Reminder</a:t>
            </a:r>
          </a:p>
        </p:txBody>
      </p:sp>
      <p:sp>
        <p:nvSpPr>
          <p:cNvPr id="3" name="Content Placeholder 2"/>
          <p:cNvSpPr>
            <a:spLocks noGrp="1"/>
          </p:cNvSpPr>
          <p:nvPr>
            <p:ph idx="1"/>
          </p:nvPr>
        </p:nvSpPr>
        <p:spPr/>
        <p:txBody>
          <a:bodyPr>
            <a:normAutofit lnSpcReduction="10000"/>
          </a:bodyPr>
          <a:lstStyle/>
          <a:p>
            <a:r>
              <a:rPr lang="en-US" dirty="0"/>
              <a:t>Definition:</a:t>
            </a:r>
          </a:p>
          <a:p>
            <a:pPr lvl="1"/>
            <a:r>
              <a:rPr lang="en-US" dirty="0"/>
              <a:t>A conditional payment is a payment made by Medicare when there is evidence that payment has not been made or cannot reasonably be expected to be made promptly</a:t>
            </a:r>
          </a:p>
          <a:p>
            <a:r>
              <a:rPr lang="en-US" dirty="0"/>
              <a:t>Purpose:</a:t>
            </a:r>
          </a:p>
          <a:p>
            <a:pPr lvl="1"/>
            <a:r>
              <a:rPr lang="en-US" dirty="0"/>
              <a:t>For auto/no-fault, liability, or WC: </a:t>
            </a:r>
          </a:p>
          <a:p>
            <a:pPr lvl="2"/>
            <a:r>
              <a:rPr lang="en-US" dirty="0"/>
              <a:t>When the primary insurer does not pay promptly (within 120 days) or the case is in litigation payment is made “on condition” that Medicare will be refunded if primary insurer pays</a:t>
            </a:r>
          </a:p>
          <a:p>
            <a:pPr lvl="2"/>
            <a:r>
              <a:rPr lang="en-US" dirty="0"/>
              <a:t>When the primary insurer denies/rejects a claim because benefits exhausted or there is personal liability, or a policy exclusion bill a conditional claim</a:t>
            </a:r>
          </a:p>
          <a:p>
            <a:pPr lvl="1"/>
            <a:r>
              <a:rPr lang="en-US" dirty="0"/>
              <a:t>For WA, disability, and ESRD:</a:t>
            </a:r>
          </a:p>
          <a:p>
            <a:pPr lvl="2"/>
            <a:r>
              <a:rPr lang="en-US" dirty="0"/>
              <a:t>Although it is not a conditional payment, you must follow the conditional payment billing guidelines in order for the claim to process correctly when the primary insurance denied the claim in full or applied the full amount to either deductible or coinsurance.</a:t>
            </a:r>
          </a:p>
          <a:p>
            <a:r>
              <a:rPr lang="en-US" dirty="0">
                <a:hlinkClick r:id="rId3"/>
              </a:rPr>
              <a:t>Conditional Payment</a:t>
            </a:r>
            <a:endParaRPr lang="en-US" dirty="0"/>
          </a:p>
          <a:p>
            <a:endParaRPr lang="en-US" dirty="0"/>
          </a:p>
          <a:p>
            <a:endParaRPr lang="en-US" dirty="0"/>
          </a:p>
          <a:p>
            <a:pPr lvl="1"/>
            <a:endParaRPr lang="en-US" dirty="0"/>
          </a:p>
        </p:txBody>
      </p:sp>
    </p:spTree>
    <p:extLst>
      <p:ext uri="{BB962C8B-B14F-4D97-AF65-F5344CB8AC3E}">
        <p14:creationId xmlns:p14="http://schemas.microsoft.com/office/powerpoint/2010/main" val="1390521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Billing</a:t>
            </a:r>
          </a:p>
        </p:txBody>
      </p:sp>
      <p:sp>
        <p:nvSpPr>
          <p:cNvPr id="3" name="Content Placeholder 2"/>
          <p:cNvSpPr>
            <a:spLocks noGrp="1"/>
          </p:cNvSpPr>
          <p:nvPr>
            <p:ph idx="1"/>
          </p:nvPr>
        </p:nvSpPr>
        <p:spPr/>
        <p:txBody>
          <a:bodyPr>
            <a:normAutofit/>
          </a:bodyPr>
          <a:lstStyle/>
          <a:p>
            <a:r>
              <a:rPr lang="en-US" dirty="0"/>
              <a:t>The following requirements must be met in order to consider processing as a conditional payment: </a:t>
            </a:r>
          </a:p>
          <a:p>
            <a:pPr lvl="1"/>
            <a:r>
              <a:rPr lang="en-US" dirty="0"/>
              <a:t>Occurrence codes 01, 02, 03, 04 or 33 (whichever is applicable) with corresponding date; </a:t>
            </a:r>
          </a:p>
          <a:p>
            <a:pPr lvl="1"/>
            <a:r>
              <a:rPr lang="en-US" dirty="0"/>
              <a:t>Occurrence code 24 with the date primary insurance denied/date billed to primary insurer (120 day elapsed date);</a:t>
            </a:r>
          </a:p>
          <a:p>
            <a:pPr lvl="1"/>
            <a:r>
              <a:rPr lang="en-US" dirty="0"/>
              <a:t>Medicare Secondary Payer (MSP) value code 12, 13, 14, 15, 16, 41, 42, 43, or 47 must be present;</a:t>
            </a:r>
          </a:p>
          <a:p>
            <a:pPr lvl="1"/>
            <a:r>
              <a:rPr lang="en-US" dirty="0"/>
              <a:t>Associated MSP value code amount must contain all zeros;</a:t>
            </a:r>
          </a:p>
          <a:p>
            <a:pPr lvl="1"/>
            <a:r>
              <a:rPr lang="en-US" dirty="0"/>
              <a:t>Payer Name, "C" along with primary insurer name</a:t>
            </a:r>
          </a:p>
          <a:p>
            <a:pPr lvl="1"/>
            <a:r>
              <a:rPr lang="en-US" dirty="0"/>
              <a:t>Remarks must state why the primary payer has not paid on this claim. </a:t>
            </a:r>
          </a:p>
          <a:p>
            <a:pPr lvl="2"/>
            <a:r>
              <a:rPr lang="en-US" dirty="0"/>
              <a:t>The information for Remarks can be pulled directly from the primary payer Explanation of Benefits</a:t>
            </a:r>
          </a:p>
          <a:p>
            <a:r>
              <a:rPr lang="en-US" dirty="0"/>
              <a:t>Increase of claim being RTP’d with Reason Code </a:t>
            </a:r>
            <a:r>
              <a:rPr lang="en-US" dirty="0">
                <a:hlinkClick r:id="rId3"/>
              </a:rPr>
              <a:t>31102</a:t>
            </a:r>
            <a:r>
              <a:rPr lang="en-US" dirty="0"/>
              <a:t> and 31361</a:t>
            </a:r>
          </a:p>
          <a:p>
            <a:pPr lvl="1"/>
            <a:endParaRPr lang="en-US" dirty="0"/>
          </a:p>
        </p:txBody>
      </p:sp>
    </p:spTree>
    <p:extLst>
      <p:ext uri="{BB962C8B-B14F-4D97-AF65-F5344CB8AC3E}">
        <p14:creationId xmlns:p14="http://schemas.microsoft.com/office/powerpoint/2010/main" val="411514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Hardcopy Claim Submissions Including Adjustments and Cancels</a:t>
            </a:r>
          </a:p>
        </p:txBody>
      </p:sp>
      <p:sp>
        <p:nvSpPr>
          <p:cNvPr id="3" name="Content Placeholder 2"/>
          <p:cNvSpPr>
            <a:spLocks noGrp="1"/>
          </p:cNvSpPr>
          <p:nvPr>
            <p:ph idx="1"/>
          </p:nvPr>
        </p:nvSpPr>
        <p:spPr/>
        <p:txBody>
          <a:bodyPr>
            <a:normAutofit fontScale="85000" lnSpcReduction="20000"/>
          </a:bodyPr>
          <a:lstStyle/>
          <a:p>
            <a:r>
              <a:rPr lang="en-US" dirty="0"/>
              <a:t>There are certain instances in which hardcopy claim submissions (including adjustments and cancels) may be necessary, for example:</a:t>
            </a:r>
          </a:p>
          <a:p>
            <a:pPr lvl="1"/>
            <a:r>
              <a:rPr lang="en-US" dirty="0"/>
              <a:t>935 adjustments or cancels</a:t>
            </a:r>
          </a:p>
          <a:p>
            <a:pPr lvl="1"/>
            <a:r>
              <a:rPr lang="en-US" dirty="0"/>
              <a:t>MSP tertiary claims (</a:t>
            </a:r>
            <a:r>
              <a:rPr lang="en-US" dirty="0">
                <a:hlinkClick r:id="rId3"/>
              </a:rPr>
              <a:t>JH</a:t>
            </a:r>
            <a:r>
              <a:rPr lang="en-US" dirty="0"/>
              <a:t>) (</a:t>
            </a:r>
            <a:r>
              <a:rPr lang="en-US" dirty="0">
                <a:hlinkClick r:id="rId4"/>
              </a:rPr>
              <a:t>JL</a:t>
            </a:r>
            <a:r>
              <a:rPr lang="en-US" dirty="0"/>
              <a:t>)</a:t>
            </a:r>
          </a:p>
          <a:p>
            <a:pPr lvl="1"/>
            <a:r>
              <a:rPr lang="en-US" dirty="0"/>
              <a:t>MSP claims that providers are trying to cancel (XX8 TOB and primary payer is not Medicare)</a:t>
            </a:r>
          </a:p>
          <a:p>
            <a:pPr lvl="1"/>
            <a:r>
              <a:rPr lang="en-US" dirty="0">
                <a:hlinkClick r:id="rId5"/>
              </a:rPr>
              <a:t>Tribal-self funded adjustments </a:t>
            </a:r>
            <a:endParaRPr lang="en-US" dirty="0"/>
          </a:p>
          <a:p>
            <a:pPr lvl="1"/>
            <a:r>
              <a:rPr lang="en-US" dirty="0"/>
              <a:t>ASCA provider (</a:t>
            </a:r>
            <a:r>
              <a:rPr lang="en-US" dirty="0">
                <a:hlinkClick r:id="rId6"/>
              </a:rPr>
              <a:t>JH</a:t>
            </a:r>
            <a:r>
              <a:rPr lang="en-US" dirty="0"/>
              <a:t>) (</a:t>
            </a:r>
            <a:r>
              <a:rPr lang="en-US" dirty="0">
                <a:hlinkClick r:id="rId7"/>
              </a:rPr>
              <a:t>JL</a:t>
            </a:r>
            <a:r>
              <a:rPr lang="en-US" dirty="0"/>
              <a:t>):</a:t>
            </a:r>
          </a:p>
          <a:p>
            <a:pPr lvl="2"/>
            <a:r>
              <a:rPr lang="en-US" dirty="0"/>
              <a:t>Must have submitted documentation to either EDI or claims</a:t>
            </a:r>
          </a:p>
          <a:p>
            <a:pPr lvl="1"/>
            <a:r>
              <a:rPr lang="en-US" dirty="0"/>
              <a:t>Disaster related: Must provide explanation (i.e. national disaster declared by CMS, Fire or Flood in building and cannot submit claims for multiple days, switching billers and will not be able to submit claims for multiple days, etc.)</a:t>
            </a:r>
          </a:p>
          <a:p>
            <a:r>
              <a:rPr lang="en-US" dirty="0"/>
              <a:t>Effective with requests received on or after June 1, 2019, hardcopy claims will be returned to provider, via mail, if one of the exceptions listed is not met</a:t>
            </a:r>
          </a:p>
          <a:p>
            <a:r>
              <a:rPr lang="en-US" dirty="0"/>
              <a:t>For a hardcopy adjustment or cancel claim:</a:t>
            </a:r>
          </a:p>
          <a:p>
            <a:pPr lvl="1"/>
            <a:r>
              <a:rPr lang="en-US" dirty="0"/>
              <a:t>Complete and attach the Hardcopy Adjustment and Cancel Request Form (</a:t>
            </a:r>
            <a:r>
              <a:rPr lang="en-US" dirty="0">
                <a:hlinkClick r:id="rId8"/>
              </a:rPr>
              <a:t>JH</a:t>
            </a:r>
            <a:r>
              <a:rPr lang="en-US" dirty="0"/>
              <a:t>) (</a:t>
            </a:r>
            <a:r>
              <a:rPr lang="en-US" dirty="0">
                <a:hlinkClick r:id="rId9"/>
              </a:rPr>
              <a:t>JL</a:t>
            </a:r>
            <a:r>
              <a:rPr lang="en-US" dirty="0"/>
              <a:t>)</a:t>
            </a:r>
          </a:p>
          <a:p>
            <a:pPr lvl="1"/>
            <a:r>
              <a:rPr lang="en-US" dirty="0"/>
              <a:t>Include detailed remarks indicating the reason </a:t>
            </a:r>
          </a:p>
          <a:p>
            <a:r>
              <a:rPr lang="en-US" dirty="0"/>
              <a:t>Electronic adjustment and cancel requests are preferred when appropriate</a:t>
            </a:r>
          </a:p>
          <a:p>
            <a:r>
              <a:rPr lang="en-US" dirty="0"/>
              <a:t>Hardcopy Claim Submissions Including Adjustments and Cancels (</a:t>
            </a:r>
            <a:r>
              <a:rPr lang="en-US" dirty="0">
                <a:hlinkClick r:id="rId10"/>
              </a:rPr>
              <a:t>JH</a:t>
            </a:r>
            <a:r>
              <a:rPr lang="en-US" dirty="0"/>
              <a:t>) (</a:t>
            </a:r>
            <a:r>
              <a:rPr lang="en-US" dirty="0">
                <a:hlinkClick r:id="rId11"/>
              </a:rPr>
              <a:t>JL</a:t>
            </a:r>
            <a:r>
              <a:rPr lang="en-US" dirty="0"/>
              <a:t>)</a:t>
            </a:r>
          </a:p>
          <a:p>
            <a:endParaRPr lang="en-US" dirty="0"/>
          </a:p>
        </p:txBody>
      </p:sp>
    </p:spTree>
    <p:extLst>
      <p:ext uri="{BB962C8B-B14F-4D97-AF65-F5344CB8AC3E}">
        <p14:creationId xmlns:p14="http://schemas.microsoft.com/office/powerpoint/2010/main" val="3243765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Revised Hardcopy Request Form</a:t>
            </a:r>
          </a:p>
        </p:txBody>
      </p:sp>
      <p:pic>
        <p:nvPicPr>
          <p:cNvPr id="4" name="Content Placeholder 3" descr="Revised Hardcopy request form."/>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80797" y="1447800"/>
            <a:ext cx="3725096" cy="4953000"/>
          </a:xfrm>
        </p:spPr>
      </p:pic>
    </p:spTree>
    <p:extLst>
      <p:ext uri="{BB962C8B-B14F-4D97-AF65-F5344CB8AC3E}">
        <p14:creationId xmlns:p14="http://schemas.microsoft.com/office/powerpoint/2010/main" val="2848200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Electronic Submission of Medically Denied Cancel Claims </a:t>
            </a:r>
          </a:p>
        </p:txBody>
      </p:sp>
      <p:sp>
        <p:nvSpPr>
          <p:cNvPr id="3" name="Content Placeholder 2"/>
          <p:cNvSpPr>
            <a:spLocks noGrp="1"/>
          </p:cNvSpPr>
          <p:nvPr>
            <p:ph idx="1"/>
          </p:nvPr>
        </p:nvSpPr>
        <p:spPr/>
        <p:txBody>
          <a:bodyPr/>
          <a:lstStyle/>
          <a:p>
            <a:r>
              <a:rPr lang="en-US" dirty="0"/>
              <a:t>Novitas Solutions will allow electronic submission of cancel claims with denied items or services:</a:t>
            </a:r>
          </a:p>
          <a:p>
            <a:pPr lvl="1"/>
            <a:r>
              <a:rPr lang="en-US" dirty="0"/>
              <a:t>Remarks must be specific:</a:t>
            </a:r>
          </a:p>
          <a:p>
            <a:pPr lvl="2"/>
            <a:r>
              <a:rPr lang="en-US" dirty="0"/>
              <a:t>Overlapping an inpatient claim </a:t>
            </a:r>
          </a:p>
          <a:p>
            <a:pPr lvl="1"/>
            <a:r>
              <a:rPr lang="en-US" dirty="0"/>
              <a:t>Appeal process should be followed if claim cancellation is not allowable</a:t>
            </a:r>
          </a:p>
          <a:p>
            <a:r>
              <a:rPr lang="en-US" dirty="0"/>
              <a:t>Reference:</a:t>
            </a:r>
          </a:p>
          <a:p>
            <a:pPr lvl="1"/>
            <a:r>
              <a:rPr lang="en-US" dirty="0">
                <a:hlinkClick r:id="rId3"/>
              </a:rPr>
              <a:t>Allowing Electronic Submission of Medically Denied Cancel Claims, Reason Code 30941 </a:t>
            </a:r>
            <a:endParaRPr lang="en-US" dirty="0"/>
          </a:p>
          <a:p>
            <a:pPr lvl="1"/>
            <a:r>
              <a:rPr lang="en-US" dirty="0">
                <a:hlinkClick r:id="rId4"/>
              </a:rPr>
              <a:t>Knowing How and When to Cancel a Claim </a:t>
            </a:r>
            <a:endParaRPr lang="en-US" dirty="0"/>
          </a:p>
          <a:p>
            <a:pPr marL="914400" lvl="2" indent="0">
              <a:buNone/>
            </a:pPr>
            <a:r>
              <a:rPr lang="en-US" dirty="0"/>
              <a:t> </a:t>
            </a:r>
          </a:p>
        </p:txBody>
      </p:sp>
    </p:spTree>
    <p:extLst>
      <p:ext uri="{BB962C8B-B14F-4D97-AF65-F5344CB8AC3E}">
        <p14:creationId xmlns:p14="http://schemas.microsoft.com/office/powerpoint/2010/main" val="62748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Claim Issues</a:t>
            </a:r>
          </a:p>
        </p:txBody>
      </p:sp>
      <p:sp>
        <p:nvSpPr>
          <p:cNvPr id="3" name="Content Placeholder 2"/>
          <p:cNvSpPr>
            <a:spLocks noGrp="1"/>
          </p:cNvSpPr>
          <p:nvPr>
            <p:ph idx="1"/>
          </p:nvPr>
        </p:nvSpPr>
        <p:spPr>
          <a:xfrm>
            <a:off x="457200" y="1600200"/>
            <a:ext cx="8229600" cy="1523999"/>
          </a:xfrm>
        </p:spPr>
        <p:txBody>
          <a:bodyPr/>
          <a:lstStyle/>
          <a:p>
            <a:r>
              <a:rPr lang="en-US" sz="1800" dirty="0"/>
              <a:t>The “Open Claim Issues for Medicare Part A” </a:t>
            </a:r>
            <a:r>
              <a:rPr lang="en-US" sz="1800" dirty="0">
                <a:hlinkClick r:id="rId3"/>
              </a:rPr>
              <a:t>JL</a:t>
            </a:r>
            <a:r>
              <a:rPr lang="en-US" sz="1800" dirty="0"/>
              <a:t> is a list of known errors that Novitas has implemented actions for correction</a:t>
            </a:r>
          </a:p>
          <a:p>
            <a:r>
              <a:rPr lang="en-US" sz="1800" dirty="0"/>
              <a:t>Providers are encouraged to review this listing to confirm their issue is not already being researched/addressed before contacting the Customer Contact Center for assistance</a:t>
            </a:r>
          </a:p>
          <a:p>
            <a:endParaRPr lang="en-US" sz="1600" dirty="0"/>
          </a:p>
        </p:txBody>
      </p:sp>
      <p:pic>
        <p:nvPicPr>
          <p:cNvPr id="4" name="Picture 3" descr="Open claim issu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3243024"/>
            <a:ext cx="6172200" cy="3208270"/>
          </a:xfrm>
          <a:prstGeom prst="rect">
            <a:avLst/>
          </a:prstGeom>
        </p:spPr>
      </p:pic>
    </p:spTree>
    <p:extLst>
      <p:ext uri="{BB962C8B-B14F-4D97-AF65-F5344CB8AC3E}">
        <p14:creationId xmlns:p14="http://schemas.microsoft.com/office/powerpoint/2010/main" val="1249702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Overview of Hospital Off-Campus Outpatient Department Reporting Requirements</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6458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Hospital Off-Campus Outpatient Department Reporting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a:t>Changes to editing for appropriate reporting of off-campus outpatient department locations will impact all providers:</a:t>
            </a:r>
          </a:p>
          <a:p>
            <a:pPr lvl="1"/>
            <a:r>
              <a:rPr lang="en-US" dirty="0"/>
              <a:t>To ensure correct payment for services provided at a hospital off-campus provider-based departments, CMS will be enacting changes for OPPS providers that have multiple practice locations</a:t>
            </a:r>
          </a:p>
          <a:p>
            <a:pPr lvl="1"/>
            <a:r>
              <a:rPr lang="en-US" dirty="0"/>
              <a:t>Payment impacts only applies to those providers paid under OPPS</a:t>
            </a:r>
          </a:p>
          <a:p>
            <a:r>
              <a:rPr lang="en-US" dirty="0"/>
              <a:t>System related editing set to activated</a:t>
            </a:r>
            <a:r>
              <a:rPr lang="en-US" dirty="0">
                <a:solidFill>
                  <a:srgbClr val="FF0000"/>
                </a:solidFill>
              </a:rPr>
              <a:t> </a:t>
            </a:r>
            <a:r>
              <a:rPr lang="en-US" dirty="0"/>
              <a:t>with the April 2020 Quarterly Release:</a:t>
            </a:r>
          </a:p>
          <a:p>
            <a:pPr lvl="1"/>
            <a:r>
              <a:rPr lang="en-US" dirty="0"/>
              <a:t>Requirements for correct provider practice location reporting was effective back in 2017, however, systematic edits were not put in place at that time</a:t>
            </a:r>
          </a:p>
          <a:p>
            <a:r>
              <a:rPr lang="en-US" dirty="0"/>
              <a:t>Prepare by verifying that enrollment information is up to date and any claim submissions reflect the practice locations</a:t>
            </a:r>
            <a:r>
              <a:rPr lang="en-US" b="1" dirty="0"/>
              <a:t> EXACTLY </a:t>
            </a:r>
            <a:r>
              <a:rPr lang="en-US" dirty="0"/>
              <a:t>as it appears from the practice location address screen which is received from the PECOS</a:t>
            </a:r>
          </a:p>
          <a:p>
            <a:r>
              <a:rPr lang="en-US" dirty="0"/>
              <a:t>Ensure that the practice locations are linked to the NPI that is being reported on the claim submission</a:t>
            </a:r>
          </a:p>
          <a:p>
            <a:r>
              <a:rPr lang="en-US" dirty="0"/>
              <a:t>References:</a:t>
            </a:r>
          </a:p>
          <a:p>
            <a:pPr lvl="1"/>
            <a:r>
              <a:rPr lang="en-US" dirty="0">
                <a:hlinkClick r:id="rId3"/>
              </a:rPr>
              <a:t>Hospital Off-Campus Outpatient Department Reporting Requirements </a:t>
            </a:r>
            <a:endParaRPr lang="en-US" dirty="0"/>
          </a:p>
          <a:p>
            <a:pPr lvl="1"/>
            <a:r>
              <a:rPr lang="en-US" dirty="0">
                <a:hlinkClick r:id="rId4"/>
              </a:rPr>
              <a:t>SE190007 - Activation of Systematic Validation Edits for OPPS Providers with Multiple Service Locations</a:t>
            </a:r>
            <a:endParaRPr lang="en-US" dirty="0"/>
          </a:p>
          <a:p>
            <a:endParaRPr lang="en-US" dirty="0"/>
          </a:p>
        </p:txBody>
      </p:sp>
    </p:spTree>
    <p:extLst>
      <p:ext uri="{BB962C8B-B14F-4D97-AF65-F5344CB8AC3E}">
        <p14:creationId xmlns:p14="http://schemas.microsoft.com/office/powerpoint/2010/main" val="2971138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Validating Provider Practice Location</a:t>
            </a:r>
          </a:p>
        </p:txBody>
      </p:sp>
      <p:sp>
        <p:nvSpPr>
          <p:cNvPr id="3" name="Content Placeholder 2"/>
          <p:cNvSpPr>
            <a:spLocks noGrp="1"/>
          </p:cNvSpPr>
          <p:nvPr>
            <p:ph idx="1"/>
          </p:nvPr>
        </p:nvSpPr>
        <p:spPr/>
        <p:txBody>
          <a:bodyPr>
            <a:normAutofit fontScale="92500" lnSpcReduction="10000"/>
          </a:bodyPr>
          <a:lstStyle/>
          <a:p>
            <a:r>
              <a:rPr lang="en-US" dirty="0"/>
              <a:t>Medicare systems will validate the service facility location to ensure services are provided in a Medicare enrolled location:</a:t>
            </a:r>
          </a:p>
          <a:p>
            <a:pPr lvl="1"/>
            <a:r>
              <a:rPr lang="en-US" dirty="0"/>
              <a:t>Validation will be </a:t>
            </a:r>
            <a:r>
              <a:rPr lang="en-US" b="1" dirty="0"/>
              <a:t>exact matching </a:t>
            </a:r>
            <a:r>
              <a:rPr lang="en-US" dirty="0"/>
              <a:t>based on the information on the CMS-855A form submitted by the provider and entered into PECOS:</a:t>
            </a:r>
          </a:p>
          <a:p>
            <a:pPr lvl="2"/>
            <a:r>
              <a:rPr lang="en-US" dirty="0"/>
              <a:t>Must match, word for word, including abbreviations and punctuation</a:t>
            </a:r>
          </a:p>
          <a:p>
            <a:pPr lvl="1"/>
            <a:r>
              <a:rPr lang="en-US" dirty="0"/>
              <a:t>Ensure claims data matches provider enrollment information</a:t>
            </a:r>
          </a:p>
          <a:p>
            <a:r>
              <a:rPr lang="en-US" dirty="0"/>
              <a:t>Claims will RTP with reason code 34977 if:</a:t>
            </a:r>
          </a:p>
          <a:p>
            <a:pPr lvl="1"/>
            <a:r>
              <a:rPr lang="en-US" dirty="0"/>
              <a:t>Hospital claim is submitted with a service facility location that was not included in PECOS or on the CMS-855A enrollment form; or</a:t>
            </a:r>
          </a:p>
          <a:p>
            <a:pPr lvl="1"/>
            <a:r>
              <a:rPr lang="en-US" dirty="0"/>
              <a:t>Location reported does not exactly match the information from the CMS-855A</a:t>
            </a:r>
          </a:p>
          <a:p>
            <a:pPr lvl="1"/>
            <a:r>
              <a:rPr lang="en-US" dirty="0"/>
              <a:t>Note:  FISS system will automatically capitalize all letters, so capitalization is not something that will cause a claim to receive reason code 34977</a:t>
            </a:r>
          </a:p>
          <a:p>
            <a:r>
              <a:rPr lang="en-US" dirty="0"/>
              <a:t>Providers who need to add a new or correct an existing practice location address will need to submit a new CMS-855A enrollment application in PECOS</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230641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FISS Claim Page 3 Provider Practice Location Address</a:t>
            </a:r>
          </a:p>
        </p:txBody>
      </p:sp>
      <p:sp>
        <p:nvSpPr>
          <p:cNvPr id="5" name="Content Placeholder 4"/>
          <p:cNvSpPr>
            <a:spLocks noGrp="1"/>
          </p:cNvSpPr>
          <p:nvPr>
            <p:ph idx="1"/>
          </p:nvPr>
        </p:nvSpPr>
        <p:spPr>
          <a:xfrm>
            <a:off x="533400" y="1600200"/>
            <a:ext cx="8229600" cy="4724400"/>
          </a:xfrm>
        </p:spPr>
        <p:txBody>
          <a:bodyPr/>
          <a:lstStyle/>
          <a:p>
            <a:r>
              <a:rPr lang="en-US" sz="1600" dirty="0"/>
              <a:t>To access Claim Page 03 MAP171F press F11 from Claim Page 03 MAP1719 </a:t>
            </a:r>
          </a:p>
          <a:p>
            <a:r>
              <a:rPr lang="en-US" sz="1600" dirty="0"/>
              <a:t>Enter the provider practice location address in the fields provided on this page</a:t>
            </a:r>
          </a:p>
        </p:txBody>
      </p:sp>
      <p:pic>
        <p:nvPicPr>
          <p:cNvPr id="6" name="Picture 5" descr="FISS Provider practice location addres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4063" y="2286000"/>
            <a:ext cx="6295937" cy="3849141"/>
          </a:xfrm>
          <a:prstGeom prst="rect">
            <a:avLst/>
          </a:prstGeom>
        </p:spPr>
      </p:pic>
    </p:spTree>
    <p:extLst>
      <p:ext uri="{BB962C8B-B14F-4D97-AF65-F5344CB8AC3E}">
        <p14:creationId xmlns:p14="http://schemas.microsoft.com/office/powerpoint/2010/main" val="3003838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Provider Practice Address Query Screen</a:t>
            </a:r>
          </a:p>
        </p:txBody>
      </p:sp>
      <p:sp>
        <p:nvSpPr>
          <p:cNvPr id="3" name="Content Placeholder 2"/>
          <p:cNvSpPr>
            <a:spLocks noGrp="1"/>
          </p:cNvSpPr>
          <p:nvPr>
            <p:ph idx="1"/>
          </p:nvPr>
        </p:nvSpPr>
        <p:spPr/>
        <p:txBody>
          <a:bodyPr/>
          <a:lstStyle/>
          <a:p>
            <a:r>
              <a:rPr lang="en-US" dirty="0"/>
              <a:t>Practice location screen received from the PECOS is available in DDE:</a:t>
            </a:r>
          </a:p>
          <a:p>
            <a:pPr lvl="1"/>
            <a:r>
              <a:rPr lang="en-US" dirty="0"/>
              <a:t>Compare this file to ensure claims submitted for the practice location is an </a:t>
            </a:r>
            <a:r>
              <a:rPr lang="en-US" b="1" dirty="0"/>
              <a:t>exact</a:t>
            </a:r>
            <a:r>
              <a:rPr lang="en-US" dirty="0"/>
              <a:t> match</a:t>
            </a:r>
          </a:p>
          <a:p>
            <a:pPr lvl="1"/>
            <a:r>
              <a:rPr lang="en-US" dirty="0"/>
              <a:t>Select the Provider Practice Address Query menu selection 1D from the Inquiry Menu</a:t>
            </a:r>
          </a:p>
        </p:txBody>
      </p:sp>
      <p:pic>
        <p:nvPicPr>
          <p:cNvPr id="4" name="Picture 3" descr="Provider Practice Address Que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3669" y="3276600"/>
            <a:ext cx="4656827" cy="2743200"/>
          </a:xfrm>
          <a:prstGeom prst="rect">
            <a:avLst/>
          </a:prstGeom>
        </p:spPr>
      </p:pic>
    </p:spTree>
    <p:extLst>
      <p:ext uri="{BB962C8B-B14F-4D97-AF65-F5344CB8AC3E}">
        <p14:creationId xmlns:p14="http://schemas.microsoft.com/office/powerpoint/2010/main" val="1021543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Provider Practice Address Query Summary</a:t>
            </a:r>
          </a:p>
        </p:txBody>
      </p:sp>
      <p:sp>
        <p:nvSpPr>
          <p:cNvPr id="3" name="Content Placeholder 2"/>
          <p:cNvSpPr>
            <a:spLocks noGrp="1"/>
          </p:cNvSpPr>
          <p:nvPr>
            <p:ph idx="1"/>
          </p:nvPr>
        </p:nvSpPr>
        <p:spPr/>
        <p:txBody>
          <a:bodyPr/>
          <a:lstStyle/>
          <a:p>
            <a:r>
              <a:rPr lang="en-US" dirty="0"/>
              <a:t>Provider Practice Address Query Summary MAP1AB1:</a:t>
            </a:r>
          </a:p>
          <a:p>
            <a:pPr lvl="1"/>
            <a:r>
              <a:rPr lang="en-US" dirty="0"/>
              <a:t>Type ‘S’ in the SEL field and press enter to go to the Provider Practice Address Query Inquiry Screen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descr="Provider Practice Address Query Summa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2514600"/>
            <a:ext cx="5257800" cy="3518816"/>
          </a:xfrm>
          <a:prstGeom prst="rect">
            <a:avLst/>
          </a:prstGeom>
        </p:spPr>
      </p:pic>
    </p:spTree>
    <p:extLst>
      <p:ext uri="{BB962C8B-B14F-4D97-AF65-F5344CB8AC3E}">
        <p14:creationId xmlns:p14="http://schemas.microsoft.com/office/powerpoint/2010/main" val="1651615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Provider Practice Address Query Inquiry</a:t>
            </a:r>
          </a:p>
        </p:txBody>
      </p:sp>
      <p:sp>
        <p:nvSpPr>
          <p:cNvPr id="3" name="Content Placeholder 2"/>
          <p:cNvSpPr>
            <a:spLocks noGrp="1"/>
          </p:cNvSpPr>
          <p:nvPr>
            <p:ph idx="1"/>
          </p:nvPr>
        </p:nvSpPr>
        <p:spPr/>
        <p:txBody>
          <a:bodyPr/>
          <a:lstStyle/>
          <a:p>
            <a:r>
              <a:rPr lang="en-US" dirty="0"/>
              <a:t>Provider Practice Address Query Inquiry MAP1AB2</a:t>
            </a:r>
          </a:p>
        </p:txBody>
      </p:sp>
      <p:pic>
        <p:nvPicPr>
          <p:cNvPr id="4" name="Picture 3" descr="Provider Practice Address Query Inqui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113576"/>
            <a:ext cx="5943600" cy="4053362"/>
          </a:xfrm>
          <a:prstGeom prst="rect">
            <a:avLst/>
          </a:prstGeom>
        </p:spPr>
      </p:pic>
    </p:spTree>
    <p:extLst>
      <p:ext uri="{BB962C8B-B14F-4D97-AF65-F5344CB8AC3E}">
        <p14:creationId xmlns:p14="http://schemas.microsoft.com/office/powerpoint/2010/main" val="4031883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 Example 1</a:t>
            </a:r>
          </a:p>
        </p:txBody>
      </p:sp>
      <p:sp>
        <p:nvSpPr>
          <p:cNvPr id="3" name="Content Placeholder 2"/>
          <p:cNvSpPr>
            <a:spLocks noGrp="1"/>
          </p:cNvSpPr>
          <p:nvPr>
            <p:ph idx="1"/>
          </p:nvPr>
        </p:nvSpPr>
        <p:spPr/>
        <p:txBody>
          <a:bodyPr>
            <a:normAutofit fontScale="92500"/>
          </a:bodyPr>
          <a:lstStyle/>
          <a:p>
            <a:r>
              <a:rPr lang="en-US" dirty="0"/>
              <a:t>An address in the practice address query screen is listed as:</a:t>
            </a:r>
            <a:endParaRPr lang="en-US" b="1" dirty="0"/>
          </a:p>
          <a:p>
            <a:pPr lvl="1"/>
            <a:r>
              <a:rPr lang="en-US" dirty="0"/>
              <a:t>ADDRESS 1: 123 Apple St. #34</a:t>
            </a:r>
            <a:endParaRPr lang="en-US" b="1" dirty="0"/>
          </a:p>
          <a:p>
            <a:pPr lvl="1"/>
            <a:r>
              <a:rPr lang="en-US" dirty="0"/>
              <a:t>ADDRESS 2: </a:t>
            </a:r>
            <a:endParaRPr lang="en-US" b="1" dirty="0"/>
          </a:p>
          <a:p>
            <a:pPr lvl="1"/>
            <a:r>
              <a:rPr lang="en-US" dirty="0"/>
              <a:t>CITY: Nowheretown  STATE: JD ZIP: 12345-1234</a:t>
            </a:r>
            <a:endParaRPr lang="en-US" b="1" dirty="0"/>
          </a:p>
          <a:p>
            <a:r>
              <a:rPr lang="en-US" dirty="0"/>
              <a:t>In order to not receive reason code 34977 for invalid location on the claim submission:</a:t>
            </a:r>
          </a:p>
          <a:p>
            <a:pPr lvl="1"/>
            <a:r>
              <a:rPr lang="en-US" dirty="0"/>
              <a:t>Word “street” must be abbreviated as it appears on the screen as “St.” with the appropriate punctuation</a:t>
            </a:r>
          </a:p>
          <a:p>
            <a:pPr lvl="1"/>
            <a:r>
              <a:rPr lang="en-US" dirty="0"/>
              <a:t>The “#34” must also appear in the address 1 field:</a:t>
            </a:r>
          </a:p>
          <a:p>
            <a:pPr lvl="2"/>
            <a:r>
              <a:rPr lang="en-US" dirty="0"/>
              <a:t>It cannot be moved to the address 2 line</a:t>
            </a:r>
          </a:p>
          <a:p>
            <a:pPr lvl="1"/>
            <a:r>
              <a:rPr lang="en-US" dirty="0"/>
              <a:t>Address 2 line must remain blank</a:t>
            </a:r>
          </a:p>
          <a:p>
            <a:pPr lvl="1"/>
            <a:r>
              <a:rPr lang="en-US" dirty="0"/>
              <a:t>Zip code must be reported with the full five digits plus the additional four exactly as they appear</a:t>
            </a:r>
          </a:p>
          <a:p>
            <a:r>
              <a:rPr lang="en-US" dirty="0"/>
              <a:t>If any element does not exactly match, the system will not be able to match the exact address and the claim will RTP for reason code 34977 </a:t>
            </a:r>
            <a:endParaRPr lang="en-US" b="1" dirty="0"/>
          </a:p>
        </p:txBody>
      </p:sp>
    </p:spTree>
    <p:extLst>
      <p:ext uri="{BB962C8B-B14F-4D97-AF65-F5344CB8AC3E}">
        <p14:creationId xmlns:p14="http://schemas.microsoft.com/office/powerpoint/2010/main" val="3380318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 Example 2</a:t>
            </a:r>
          </a:p>
        </p:txBody>
      </p:sp>
      <p:sp>
        <p:nvSpPr>
          <p:cNvPr id="3" name="Content Placeholder 2"/>
          <p:cNvSpPr>
            <a:spLocks noGrp="1"/>
          </p:cNvSpPr>
          <p:nvPr>
            <p:ph idx="1"/>
          </p:nvPr>
        </p:nvSpPr>
        <p:spPr/>
        <p:txBody>
          <a:bodyPr/>
          <a:lstStyle/>
          <a:p>
            <a:r>
              <a:rPr lang="en-US" dirty="0"/>
              <a:t>An address in the practice address query screen is listed:</a:t>
            </a:r>
            <a:endParaRPr lang="en-US" b="1" dirty="0"/>
          </a:p>
          <a:p>
            <a:pPr lvl="1"/>
            <a:r>
              <a:rPr lang="en-US" dirty="0"/>
              <a:t>ADDRESS 1: Going Rd Suite 2C</a:t>
            </a:r>
            <a:endParaRPr lang="en-US" b="1" dirty="0"/>
          </a:p>
          <a:p>
            <a:pPr lvl="1"/>
            <a:r>
              <a:rPr lang="en-US" dirty="0"/>
              <a:t>ADDRESS 2: Clinic of Clinics</a:t>
            </a:r>
            <a:endParaRPr lang="en-US" b="1" dirty="0"/>
          </a:p>
          <a:p>
            <a:pPr lvl="1"/>
            <a:r>
              <a:rPr lang="en-US" dirty="0"/>
              <a:t>CITY: Townstown STATE: JD ZIP:98765-5432</a:t>
            </a:r>
            <a:endParaRPr lang="en-US" b="1" dirty="0"/>
          </a:p>
          <a:p>
            <a:r>
              <a:rPr lang="en-US" dirty="0"/>
              <a:t>In order to not receive reason code 34977 for invalid location on the claim submission, the practice location information must be filled in with ALL elements of this address</a:t>
            </a:r>
          </a:p>
          <a:p>
            <a:pPr lvl="1"/>
            <a:r>
              <a:rPr lang="en-US" dirty="0"/>
              <a:t>Address 1 line must be abbreviated as it appears with no punctuation in this example</a:t>
            </a:r>
          </a:p>
          <a:p>
            <a:pPr lvl="1"/>
            <a:r>
              <a:rPr lang="en-US" dirty="0"/>
              <a:t>Address 2 line must include the name listed under the Address 2 line:</a:t>
            </a:r>
          </a:p>
          <a:p>
            <a:pPr lvl="2"/>
            <a:r>
              <a:rPr lang="en-US" dirty="0"/>
              <a:t>“Clinic of Clinics”</a:t>
            </a:r>
          </a:p>
          <a:p>
            <a:pPr marL="0" indent="0">
              <a:buNone/>
            </a:pPr>
            <a:endParaRPr lang="en-US" dirty="0"/>
          </a:p>
        </p:txBody>
      </p:sp>
    </p:spTree>
    <p:extLst>
      <p:ext uri="{BB962C8B-B14F-4D97-AF65-F5344CB8AC3E}">
        <p14:creationId xmlns:p14="http://schemas.microsoft.com/office/powerpoint/2010/main" val="3146708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Reporting Line Level Information: Off-Campus Practice Location Modifiers</a:t>
            </a:r>
          </a:p>
        </p:txBody>
      </p:sp>
      <p:sp>
        <p:nvSpPr>
          <p:cNvPr id="3" name="Content Placeholder 2"/>
          <p:cNvSpPr>
            <a:spLocks noGrp="1"/>
          </p:cNvSpPr>
          <p:nvPr>
            <p:ph idx="1"/>
          </p:nvPr>
        </p:nvSpPr>
        <p:spPr/>
        <p:txBody>
          <a:bodyPr>
            <a:normAutofit/>
          </a:bodyPr>
          <a:lstStyle/>
          <a:p>
            <a:r>
              <a:rPr lang="en-US" dirty="0"/>
              <a:t>OPPS providers are required to report one of the appropriate modifiers when reporting an off-campus practice location:</a:t>
            </a:r>
          </a:p>
          <a:p>
            <a:pPr lvl="1"/>
            <a:r>
              <a:rPr lang="en-US" dirty="0"/>
              <a:t>PO - Services, procedures and/or surgeries provided at off-campus provider-based outpatient departments:</a:t>
            </a:r>
          </a:p>
          <a:p>
            <a:pPr lvl="2"/>
            <a:r>
              <a:rPr lang="en-US" dirty="0"/>
              <a:t>For all excepted items for services reported with a HCPCS furnished </a:t>
            </a:r>
          </a:p>
          <a:p>
            <a:pPr lvl="1"/>
            <a:r>
              <a:rPr lang="en-US" dirty="0"/>
              <a:t>PN -Non-excepted service provided at an off-campus, outpatient, provider-based department of a hospital:</a:t>
            </a:r>
          </a:p>
          <a:p>
            <a:pPr lvl="2"/>
            <a:r>
              <a:rPr lang="en-US" dirty="0"/>
              <a:t>For all non-excepted items and services</a:t>
            </a:r>
          </a:p>
          <a:p>
            <a:pPr lvl="2"/>
            <a:r>
              <a:rPr lang="en-US" dirty="0"/>
              <a:t>Triggers a payment rate under the Medicare Physician Fee Schedule (MPFS) </a:t>
            </a:r>
          </a:p>
          <a:p>
            <a:pPr lvl="1"/>
            <a:r>
              <a:rPr lang="en-US" dirty="0"/>
              <a:t>ER - Items and services furnished by a provider-based off-campus emergency department. </a:t>
            </a:r>
          </a:p>
          <a:p>
            <a:r>
              <a:rPr lang="en-US" dirty="0"/>
              <a:t>Claim will RTP with reason code 34978 if:</a:t>
            </a:r>
          </a:p>
          <a:p>
            <a:pPr lvl="1"/>
            <a:r>
              <a:rPr lang="en-US" dirty="0"/>
              <a:t>An inappropriate modifier is reported;</a:t>
            </a:r>
          </a:p>
          <a:p>
            <a:pPr lvl="1"/>
            <a:r>
              <a:rPr lang="en-US" dirty="0"/>
              <a:t>A practice location is reported and no modifier is reported</a:t>
            </a:r>
          </a:p>
        </p:txBody>
      </p:sp>
    </p:spTree>
    <p:extLst>
      <p:ext uri="{BB962C8B-B14F-4D97-AF65-F5344CB8AC3E}">
        <p14:creationId xmlns:p14="http://schemas.microsoft.com/office/powerpoint/2010/main" val="456812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Affect on Non-OPPS Providers</a:t>
            </a:r>
          </a:p>
        </p:txBody>
      </p:sp>
      <p:sp>
        <p:nvSpPr>
          <p:cNvPr id="3" name="Content Placeholder 2"/>
          <p:cNvSpPr>
            <a:spLocks noGrp="1"/>
          </p:cNvSpPr>
          <p:nvPr>
            <p:ph idx="1"/>
          </p:nvPr>
        </p:nvSpPr>
        <p:spPr/>
        <p:txBody>
          <a:bodyPr>
            <a:normAutofit lnSpcReduction="10000"/>
          </a:bodyPr>
          <a:lstStyle/>
          <a:p>
            <a:r>
              <a:rPr lang="en-US" dirty="0"/>
              <a:t>Non-OPPS providers include Maryland (MD) waiver and Indian Health Service (IHS) providers </a:t>
            </a:r>
            <a:endParaRPr lang="en-US" b="1" dirty="0"/>
          </a:p>
          <a:p>
            <a:r>
              <a:rPr lang="en-US" dirty="0"/>
              <a:t>Hospital providers are required to include all practice locations in PECOS or on the CMS-855A enrollment form</a:t>
            </a:r>
          </a:p>
          <a:p>
            <a:pPr lvl="1"/>
            <a:r>
              <a:rPr lang="en-US" dirty="0"/>
              <a:t>Claim will RTP with reason code 34977 if:</a:t>
            </a:r>
          </a:p>
          <a:p>
            <a:pPr lvl="2"/>
            <a:r>
              <a:rPr lang="en-US" dirty="0"/>
              <a:t>Hospital claim is submitted with a service facility location that was not included in PECOS or on the CMS-855A enrollment form; or</a:t>
            </a:r>
          </a:p>
          <a:p>
            <a:pPr lvl="2"/>
            <a:r>
              <a:rPr lang="en-US" dirty="0"/>
              <a:t>Location reported does not </a:t>
            </a:r>
            <a:r>
              <a:rPr lang="en-US" b="1" dirty="0"/>
              <a:t>exactly match </a:t>
            </a:r>
            <a:r>
              <a:rPr lang="en-US" dirty="0"/>
              <a:t>the information from the CMS </a:t>
            </a:r>
            <a:r>
              <a:rPr lang="en-US" dirty="0">
                <a:solidFill>
                  <a:srgbClr val="FF0000"/>
                </a:solidFill>
              </a:rPr>
              <a:t>-</a:t>
            </a:r>
            <a:r>
              <a:rPr lang="en-US" dirty="0"/>
              <a:t>855A</a:t>
            </a:r>
          </a:p>
          <a:p>
            <a:pPr lvl="1"/>
            <a:r>
              <a:rPr lang="en-US" dirty="0"/>
              <a:t>Applies to TOBs 13x and 14x </a:t>
            </a:r>
          </a:p>
          <a:p>
            <a:r>
              <a:rPr lang="en-US" dirty="0"/>
              <a:t>Non-OPPS providers are exempt from reporting the modifiers PN, PO, or ER as payments will not change due to off-campus practice locations</a:t>
            </a:r>
          </a:p>
          <a:p>
            <a:r>
              <a:rPr lang="en-US" dirty="0"/>
              <a:t>Non-OPPS providers only have to ensure the off-campus location is reported correctly</a:t>
            </a:r>
          </a:p>
        </p:txBody>
      </p:sp>
    </p:spTree>
    <p:extLst>
      <p:ext uri="{BB962C8B-B14F-4D97-AF65-F5344CB8AC3E}">
        <p14:creationId xmlns:p14="http://schemas.microsoft.com/office/powerpoint/2010/main" val="29257271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 A East (PAE) QIC Demonstration </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7916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Demonstration Background </a:t>
            </a:r>
          </a:p>
        </p:txBody>
      </p:sp>
      <p:sp>
        <p:nvSpPr>
          <p:cNvPr id="3" name="Content Placeholder 2"/>
          <p:cNvSpPr>
            <a:spLocks noGrp="1"/>
          </p:cNvSpPr>
          <p:nvPr>
            <p:ph idx="1"/>
          </p:nvPr>
        </p:nvSpPr>
        <p:spPr/>
        <p:txBody>
          <a:bodyPr/>
          <a:lstStyle/>
          <a:p>
            <a:r>
              <a:rPr lang="en-US" dirty="0"/>
              <a:t>In 2015, CMS authorized the QIC (C2C) to conduct the Telephone Discussion  Demonstration:</a:t>
            </a:r>
          </a:p>
          <a:p>
            <a:pPr lvl="1"/>
            <a:r>
              <a:rPr lang="en-US" dirty="0"/>
              <a:t>Selected DME suppliers had the opportunity to participate in a formal recorded telephone discussion to offer verbal testimony</a:t>
            </a:r>
          </a:p>
          <a:p>
            <a:r>
              <a:rPr lang="en-US" dirty="0"/>
              <a:t>In 2019, CMS authorized C2C to conduct the Telephone Discussion Demonstration for Part A East:</a:t>
            </a:r>
          </a:p>
          <a:p>
            <a:pPr lvl="1"/>
            <a:r>
              <a:rPr lang="en-US" dirty="0"/>
              <a:t>The Phone Discussion and Reopening Process will be conducted the same as DME</a:t>
            </a:r>
          </a:p>
          <a:p>
            <a:pPr lvl="1"/>
            <a:r>
              <a:rPr lang="en-US" dirty="0"/>
              <a:t>Providers will receive a letter requesting phone discussion with C2C:</a:t>
            </a:r>
          </a:p>
          <a:p>
            <a:pPr lvl="2"/>
            <a:r>
              <a:rPr lang="en-US" dirty="0"/>
              <a:t>Phone discussions are voluntary</a:t>
            </a:r>
          </a:p>
          <a:p>
            <a:pPr lvl="2"/>
            <a:r>
              <a:rPr lang="en-US" dirty="0"/>
              <a:t>Reviews can take 120 days instead of traditional 60 day time frame </a:t>
            </a:r>
          </a:p>
          <a:p>
            <a:r>
              <a:rPr lang="en-US" dirty="0"/>
              <a:t>Participation in demonstration will not impact subsequent appeal rights</a:t>
            </a:r>
          </a:p>
        </p:txBody>
      </p:sp>
    </p:spTree>
    <p:extLst>
      <p:ext uri="{BB962C8B-B14F-4D97-AF65-F5344CB8AC3E}">
        <p14:creationId xmlns:p14="http://schemas.microsoft.com/office/powerpoint/2010/main" val="29862251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Demonstration</a:t>
            </a:r>
          </a:p>
        </p:txBody>
      </p:sp>
      <p:sp>
        <p:nvSpPr>
          <p:cNvPr id="3" name="Content Placeholder 2"/>
          <p:cNvSpPr>
            <a:spLocks noGrp="1"/>
          </p:cNvSpPr>
          <p:nvPr>
            <p:ph idx="1"/>
          </p:nvPr>
        </p:nvSpPr>
        <p:spPr/>
        <p:txBody>
          <a:bodyPr/>
          <a:lstStyle/>
          <a:p>
            <a:r>
              <a:rPr lang="en-US" dirty="0"/>
              <a:t>Selected provider who elect to participate in the demonstration will have the opportunity for direct interaction with the reconsideration decision maker to:</a:t>
            </a:r>
          </a:p>
          <a:p>
            <a:pPr lvl="1"/>
            <a:r>
              <a:rPr lang="en-US" dirty="0"/>
              <a:t>Provide verbal testimony</a:t>
            </a:r>
          </a:p>
          <a:p>
            <a:pPr lvl="1"/>
            <a:r>
              <a:rPr lang="en-US" dirty="0"/>
              <a:t>Submit any missing/critical documentation needed to further support a favorable decision</a:t>
            </a:r>
          </a:p>
          <a:p>
            <a:pPr lvl="1"/>
            <a:r>
              <a:rPr lang="en-US" dirty="0"/>
              <a:t>Receive feedback/education on CMS policies and requirements</a:t>
            </a:r>
          </a:p>
          <a:p>
            <a:pPr lvl="1"/>
            <a:r>
              <a:rPr lang="en-US" dirty="0"/>
              <a:t>Improve proper claim submission</a:t>
            </a:r>
          </a:p>
          <a:p>
            <a:r>
              <a:rPr lang="en-US" dirty="0"/>
              <a:t>C2C will conduct an analysis on completed unfavorable claims currently pending a decision at the ALJ:</a:t>
            </a:r>
          </a:p>
          <a:p>
            <a:pPr lvl="2"/>
            <a:r>
              <a:rPr lang="en-US" dirty="0"/>
              <a:t>For potential claim reopening</a:t>
            </a:r>
          </a:p>
          <a:p>
            <a:r>
              <a:rPr lang="en-US" dirty="0"/>
              <a:t>References:</a:t>
            </a:r>
          </a:p>
          <a:p>
            <a:pPr lvl="1"/>
            <a:r>
              <a:rPr lang="en-US" dirty="0"/>
              <a:t>Part A East Appeals Demonstration (</a:t>
            </a:r>
            <a:r>
              <a:rPr lang="en-US" dirty="0">
                <a:hlinkClick r:id="rId3"/>
              </a:rPr>
              <a:t>JH</a:t>
            </a:r>
            <a:r>
              <a:rPr lang="en-US" dirty="0"/>
              <a:t>) (</a:t>
            </a:r>
            <a:r>
              <a:rPr lang="en-US" dirty="0">
                <a:hlinkClick r:id="rId4"/>
              </a:rPr>
              <a:t>JL</a:t>
            </a:r>
            <a:r>
              <a:rPr lang="en-US" dirty="0"/>
              <a:t>)</a:t>
            </a:r>
          </a:p>
          <a:p>
            <a:pPr lvl="1"/>
            <a:r>
              <a:rPr lang="en-US" dirty="0">
                <a:hlinkClick r:id="rId5"/>
              </a:rPr>
              <a:t>C2C Website for PAE Appeals Demonstration </a:t>
            </a:r>
            <a:endParaRPr lang="en-US" dirty="0"/>
          </a:p>
          <a:p>
            <a:endParaRPr lang="en-US" dirty="0"/>
          </a:p>
        </p:txBody>
      </p:sp>
    </p:spTree>
    <p:extLst>
      <p:ext uri="{BB962C8B-B14F-4D97-AF65-F5344CB8AC3E}">
        <p14:creationId xmlns:p14="http://schemas.microsoft.com/office/powerpoint/2010/main" val="20715490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Provider Discussion Request</a:t>
            </a:r>
          </a:p>
        </p:txBody>
      </p:sp>
      <p:sp>
        <p:nvSpPr>
          <p:cNvPr id="3" name="Content Placeholder 2"/>
          <p:cNvSpPr>
            <a:spLocks noGrp="1"/>
          </p:cNvSpPr>
          <p:nvPr>
            <p:ph idx="1"/>
          </p:nvPr>
        </p:nvSpPr>
        <p:spPr/>
        <p:txBody>
          <a:bodyPr/>
          <a:lstStyle/>
          <a:p>
            <a:r>
              <a:rPr lang="en-US" dirty="0"/>
              <a:t>Indicate in writing at the top of reconsideration form requesting a phone discussion</a:t>
            </a:r>
          </a:p>
          <a:p>
            <a:r>
              <a:rPr lang="en-US" dirty="0"/>
              <a:t>If reconsideration request has already been submitted contact via fax or email:</a:t>
            </a:r>
          </a:p>
          <a:p>
            <a:pPr lvl="1"/>
            <a:r>
              <a:rPr lang="en-US" dirty="0">
                <a:hlinkClick r:id="rId3"/>
              </a:rPr>
              <a:t>ADemoFeedback@c2cinc.com</a:t>
            </a:r>
            <a:r>
              <a:rPr lang="en-US" dirty="0"/>
              <a:t> </a:t>
            </a:r>
          </a:p>
          <a:p>
            <a:pPr lvl="1"/>
            <a:r>
              <a:rPr lang="en-US" dirty="0"/>
              <a:t>Fax: 904-224-2732</a:t>
            </a:r>
          </a:p>
          <a:p>
            <a:r>
              <a:rPr lang="en-US" dirty="0"/>
              <a:t>Not all requests can be granted a phone discussion:</a:t>
            </a:r>
          </a:p>
          <a:p>
            <a:pPr lvl="1"/>
            <a:r>
              <a:rPr lang="en-US" dirty="0"/>
              <a:t>C2C will determine eligibility</a:t>
            </a:r>
          </a:p>
          <a:p>
            <a:pPr lvl="1"/>
            <a:r>
              <a:rPr lang="en-US" dirty="0"/>
              <a:t>Notification will be sent if appeal criteria is not met</a:t>
            </a:r>
          </a:p>
        </p:txBody>
      </p:sp>
    </p:spTree>
    <p:extLst>
      <p:ext uri="{BB962C8B-B14F-4D97-AF65-F5344CB8AC3E}">
        <p14:creationId xmlns:p14="http://schemas.microsoft.com/office/powerpoint/2010/main" val="1712895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Credit Balance Reporting</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2685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CMS-838 Credit Balance Report</a:t>
            </a:r>
          </a:p>
        </p:txBody>
      </p:sp>
      <p:pic>
        <p:nvPicPr>
          <p:cNvPr id="1027" name="Picture 3" descr="CMS-838 Credit Balance Report screen in Novitasphere"/>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663"/>
          <a:stretch/>
        </p:blipFill>
        <p:spPr bwMode="auto">
          <a:xfrm>
            <a:off x="463144" y="1588001"/>
            <a:ext cx="8217712" cy="44377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352046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Medicare Credit Balance Report Dates</a:t>
            </a:r>
          </a:p>
        </p:txBody>
      </p:sp>
      <p:sp>
        <p:nvSpPr>
          <p:cNvPr id="3" name="Content Placeholder 2"/>
          <p:cNvSpPr>
            <a:spLocks noGrp="1"/>
          </p:cNvSpPr>
          <p:nvPr>
            <p:ph idx="1"/>
          </p:nvPr>
        </p:nvSpPr>
        <p:spPr/>
        <p:txBody>
          <a:bodyPr/>
          <a:lstStyle/>
          <a:p>
            <a:pPr>
              <a:defRPr/>
            </a:pPr>
            <a:r>
              <a:rPr lang="en-US" dirty="0"/>
              <a:t>Due each quarter ending </a:t>
            </a:r>
          </a:p>
          <a:p>
            <a:pPr>
              <a:defRPr/>
            </a:pPr>
            <a:r>
              <a:rPr lang="en-US" dirty="0"/>
              <a:t>Medicare Credit Balance Report must be submitted within 30 days after the close of each calendar quarter</a:t>
            </a:r>
          </a:p>
          <a:p>
            <a:endParaRPr lang="en-US" dirty="0"/>
          </a:p>
        </p:txBody>
      </p:sp>
      <p:graphicFrame>
        <p:nvGraphicFramePr>
          <p:cNvPr id="4" name="Content Placeholder 4"/>
          <p:cNvGraphicFramePr>
            <a:graphicFrameLocks/>
          </p:cNvGraphicFramePr>
          <p:nvPr>
            <p:extLst>
              <p:ext uri="{D42A27DB-BD31-4B8C-83A1-F6EECF244321}">
                <p14:modId xmlns:p14="http://schemas.microsoft.com/office/powerpoint/2010/main" val="2844085351"/>
              </p:ext>
            </p:extLst>
          </p:nvPr>
        </p:nvGraphicFramePr>
        <p:xfrm>
          <a:off x="457200" y="3042920"/>
          <a:ext cx="8229600" cy="267208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Quarter End</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Medicare Credit Balance Report Due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Warning Letter Mailed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Placed on 100%</a:t>
                      </a:r>
                      <a:r>
                        <a:rPr lang="en-US" baseline="0" dirty="0">
                          <a:latin typeface="Arial" pitchFamily="34" charset="0"/>
                          <a:cs typeface="Arial" pitchFamily="34" charset="0"/>
                        </a:rPr>
                        <a:t> Payment</a:t>
                      </a:r>
                      <a:r>
                        <a:rPr lang="en-US" dirty="0">
                          <a:latin typeface="Arial" pitchFamily="34" charset="0"/>
                          <a:cs typeface="Arial" pitchFamily="34" charset="0"/>
                        </a:rPr>
                        <a:t> Withhold</a:t>
                      </a:r>
                    </a:p>
                    <a:p>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olidFill>
                            <a:schemeClr val="tx1"/>
                          </a:solidFill>
                          <a:latin typeface="Arial" pitchFamily="34" charset="0"/>
                          <a:cs typeface="Arial" pitchFamily="34" charset="0"/>
                        </a:rPr>
                        <a:t>March 31</a:t>
                      </a:r>
                      <a:endParaRPr lang="en-US" dirty="0">
                        <a:solidFill>
                          <a:schemeClr val="tx1"/>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April 30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May 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June 03</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June 30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July 30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August 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September 03</a:t>
                      </a: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latin typeface="Arial" pitchFamily="34" charset="0"/>
                          <a:cs typeface="Arial" pitchFamily="34" charset="0"/>
                        </a:rPr>
                        <a:t>September 30</a:t>
                      </a:r>
                      <a:endParaRPr lang="en-US"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latin typeface="Arial" pitchFamily="34" charset="0"/>
                          <a:cs typeface="Arial" pitchFamily="34" charset="0"/>
                        </a:rPr>
                        <a:t>October 30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latin typeface="Arial" pitchFamily="34" charset="0"/>
                          <a:cs typeface="Arial" pitchFamily="34" charset="0"/>
                        </a:rPr>
                        <a:t>November</a:t>
                      </a:r>
                      <a:r>
                        <a:rPr lang="en-US" baseline="0" dirty="0">
                          <a:solidFill>
                            <a:srgbClr val="FF0000"/>
                          </a:solidFill>
                          <a:latin typeface="Arial" pitchFamily="34" charset="0"/>
                          <a:cs typeface="Arial" pitchFamily="34" charset="0"/>
                        </a:rPr>
                        <a:t> 15</a:t>
                      </a:r>
                      <a:endParaRPr lang="en-US" dirty="0">
                        <a:solidFill>
                          <a:srgbClr val="FF0000"/>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latin typeface="Arial" pitchFamily="34" charset="0"/>
                          <a:cs typeface="Arial" pitchFamily="34" charset="0"/>
                        </a:rPr>
                        <a:t>December 03</a:t>
                      </a:r>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December 31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January 30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February 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March 03</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409644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Hints for Successful Credit Balance Reporting</a:t>
            </a:r>
          </a:p>
        </p:txBody>
      </p:sp>
      <p:sp>
        <p:nvSpPr>
          <p:cNvPr id="3" name="Content Placeholder 2"/>
          <p:cNvSpPr>
            <a:spLocks noGrp="1"/>
          </p:cNvSpPr>
          <p:nvPr>
            <p:ph idx="1"/>
          </p:nvPr>
        </p:nvSpPr>
        <p:spPr/>
        <p:txBody>
          <a:bodyPr/>
          <a:lstStyle/>
          <a:p>
            <a:pPr lvl="0"/>
            <a:r>
              <a:rPr lang="en-US" dirty="0"/>
              <a:t>Providers must first attempt to make their own claim adjustments:</a:t>
            </a:r>
          </a:p>
          <a:p>
            <a:pPr lvl="1"/>
            <a:r>
              <a:rPr lang="en-US" dirty="0"/>
              <a:t>Submit adjustments as soon as you identify the credit balance once that particular quarter begins</a:t>
            </a:r>
          </a:p>
          <a:p>
            <a:r>
              <a:rPr lang="en-US" dirty="0"/>
              <a:t>Submit the correct version of the CMS-838 form:</a:t>
            </a:r>
          </a:p>
          <a:p>
            <a:pPr lvl="1"/>
            <a:r>
              <a:rPr lang="en-US" dirty="0"/>
              <a:t>Use of the electronic version is preferred, however paper copies are still acceptable</a:t>
            </a:r>
          </a:p>
          <a:p>
            <a:r>
              <a:rPr lang="en-US" dirty="0"/>
              <a:t>Complete the entire CMS-838 detail page when reporting credit balances</a:t>
            </a:r>
          </a:p>
          <a:p>
            <a:r>
              <a:rPr lang="en-US" dirty="0"/>
              <a:t>Ensure the provider number (PTAN) on the certification page matches the detail page </a:t>
            </a:r>
          </a:p>
          <a:p>
            <a:r>
              <a:rPr lang="en-US" dirty="0"/>
              <a:t>One refund check per Credit Balance Report</a:t>
            </a:r>
          </a:p>
          <a:p>
            <a:r>
              <a:rPr lang="en-US" dirty="0"/>
              <a:t>Review your Credit Balance Report to verify all data is correct and matching before you submit it</a:t>
            </a:r>
          </a:p>
          <a:p>
            <a:r>
              <a:rPr lang="en-US" dirty="0"/>
              <a:t>Visit our website for more details on </a:t>
            </a:r>
            <a:r>
              <a:rPr lang="en-US" dirty="0">
                <a:hlinkClick r:id="rId3"/>
              </a:rPr>
              <a:t>Credit Balance Reporting</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2650142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Person</a:t>
            </a:r>
          </a:p>
        </p:txBody>
      </p:sp>
      <p:sp>
        <p:nvSpPr>
          <p:cNvPr id="3" name="Content Placeholder 2"/>
          <p:cNvSpPr>
            <a:spLocks noGrp="1"/>
          </p:cNvSpPr>
          <p:nvPr>
            <p:ph idx="1"/>
          </p:nvPr>
        </p:nvSpPr>
        <p:spPr/>
        <p:txBody>
          <a:bodyPr/>
          <a:lstStyle/>
          <a:p>
            <a:r>
              <a:rPr lang="en-US" dirty="0"/>
              <a:t>Contact person should be a person who has knowledge of Credit Balance Report and should also know how to process claims:</a:t>
            </a:r>
          </a:p>
          <a:p>
            <a:pPr lvl="1"/>
            <a:r>
              <a:rPr lang="en-US" dirty="0"/>
              <a:t>Listed at the top of the Detail Page</a:t>
            </a:r>
          </a:p>
          <a:p>
            <a:r>
              <a:rPr lang="en-US" dirty="0"/>
              <a:t>Ensure the telephone number is correct</a:t>
            </a:r>
          </a:p>
          <a:p>
            <a:r>
              <a:rPr lang="en-US" dirty="0"/>
              <a:t>Only one attempt will be made to contact the provider regarding questions on the submitted report: </a:t>
            </a:r>
          </a:p>
          <a:p>
            <a:pPr lvl="1"/>
            <a:r>
              <a:rPr lang="en-US" dirty="0"/>
              <a:t>If the provider does not return the telephone call then Novitas will offset the amount reported on the credit balance report </a:t>
            </a:r>
          </a:p>
          <a:p>
            <a:pPr lvl="1"/>
            <a:r>
              <a:rPr lang="en-US" dirty="0"/>
              <a:t>The claim will not show an adjustment in FISS</a:t>
            </a:r>
          </a:p>
          <a:p>
            <a:endParaRPr lang="en-US" dirty="0"/>
          </a:p>
        </p:txBody>
      </p:sp>
    </p:spTree>
    <p:extLst>
      <p:ext uri="{BB962C8B-B14F-4D97-AF65-F5344CB8AC3E}">
        <p14:creationId xmlns:p14="http://schemas.microsoft.com/office/powerpoint/2010/main" val="17027015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Education and Training Events</a:t>
            </a:r>
            <a:br>
              <a:rPr lang="en-US" dirty="0"/>
            </a:b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0703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title"/>
          </p:nvPr>
        </p:nvSpPr>
        <p:spPr/>
        <p:txBody>
          <a:bodyPr/>
          <a:lstStyle/>
          <a:p>
            <a:r>
              <a:rPr lang="en-US" dirty="0"/>
              <a:t>Novitas Learning Center</a:t>
            </a:r>
            <a:endParaRPr lang="en-US" altLang="en-US" dirty="0"/>
          </a:p>
        </p:txBody>
      </p:sp>
      <p:sp>
        <p:nvSpPr>
          <p:cNvPr id="17411" name="Content Placeholder 3"/>
          <p:cNvSpPr>
            <a:spLocks noGrp="1"/>
          </p:cNvSpPr>
          <p:nvPr>
            <p:ph idx="1"/>
          </p:nvPr>
        </p:nvSpPr>
        <p:spPr>
          <a:xfrm>
            <a:off x="457200" y="1905000"/>
            <a:ext cx="8229600" cy="2362199"/>
          </a:xfrm>
        </p:spPr>
        <p:txBody>
          <a:bodyPr>
            <a:normAutofit fontScale="92500" lnSpcReduction="10000"/>
          </a:bodyPr>
          <a:lstStyle/>
          <a:p>
            <a:r>
              <a:rPr lang="en-US" altLang="en-US" dirty="0"/>
              <a:t>New Novitas Learning Center (NLC)!</a:t>
            </a:r>
          </a:p>
          <a:p>
            <a:pPr lvl="1"/>
            <a:r>
              <a:rPr lang="en-US" dirty="0"/>
              <a:t>Improved look and feel and streamlined navigation</a:t>
            </a:r>
          </a:p>
          <a:p>
            <a:pPr lvl="1"/>
            <a:r>
              <a:rPr lang="en-US" dirty="0"/>
              <a:t>More sophisticated design:</a:t>
            </a:r>
          </a:p>
          <a:p>
            <a:pPr lvl="2"/>
            <a:r>
              <a:rPr lang="en-US" dirty="0"/>
              <a:t>Intuitive dashboard provides quick view of learning customized for the learner</a:t>
            </a:r>
          </a:p>
          <a:p>
            <a:pPr lvl="2"/>
            <a:r>
              <a:rPr lang="en-US" dirty="0"/>
              <a:t>Learn anywhere, anytime on any device</a:t>
            </a:r>
          </a:p>
          <a:p>
            <a:pPr lvl="2"/>
            <a:r>
              <a:rPr lang="en-US" dirty="0"/>
              <a:t>Improved content library</a:t>
            </a:r>
          </a:p>
          <a:p>
            <a:pPr lvl="1"/>
            <a:r>
              <a:rPr lang="en-US" dirty="0"/>
              <a:t>Take the lead in your own professional development when seeking and accessing Medicare training opportunities</a:t>
            </a:r>
          </a:p>
          <a:p>
            <a:pPr lvl="1"/>
            <a:endParaRPr lang="en-US" dirty="0"/>
          </a:p>
        </p:txBody>
      </p:sp>
      <p:pic>
        <p:nvPicPr>
          <p:cNvPr id="1026" name="Picture 1" descr="image003"/>
          <p:cNvPicPr>
            <a:picLocks noChangeAspect="1" noChangeArrowheads="1"/>
          </p:cNvPicPr>
          <p:nvPr/>
        </p:nvPicPr>
        <p:blipFill rotWithShape="1">
          <a:blip r:embed="rId3">
            <a:extLst>
              <a:ext uri="{28A0092B-C50C-407E-A947-70E740481C1C}">
                <a14:useLocalDpi xmlns:a14="http://schemas.microsoft.com/office/drawing/2010/main" val="0"/>
              </a:ext>
            </a:extLst>
          </a:blip>
          <a:srcRect t="10967"/>
          <a:stretch/>
        </p:blipFill>
        <p:spPr bwMode="auto">
          <a:xfrm>
            <a:off x="760021" y="4191000"/>
            <a:ext cx="7696200" cy="19319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077926"/>
      </p:ext>
    </p:extLst>
  </p:cSld>
  <p:clrMapOvr>
    <a:masterClrMapping/>
  </p:clrMapOvr>
  <mc:AlternateContent xmlns:mc="http://schemas.openxmlformats.org/markup-compatibility/2006" xmlns:p14="http://schemas.microsoft.com/office/powerpoint/2010/main">
    <mc:Choice Requires="p14">
      <p:transition spd="slow" p14:dur="1500" advClick="0" advTm="4000">
        <p:wipe/>
      </p:transition>
    </mc:Choice>
    <mc:Fallback xmlns="">
      <p:transition spd="slow" advClick="0" advTm="4000">
        <p:wip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 Novitas Symposiums </a:t>
            </a:r>
          </a:p>
        </p:txBody>
      </p:sp>
      <p:pic>
        <p:nvPicPr>
          <p:cNvPr id="5" name="Picture 4" descr="Image of 2019 Novitas Explore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577" y="1638300"/>
            <a:ext cx="8001000" cy="1905000"/>
          </a:xfrm>
          <a:prstGeom prst="rect">
            <a:avLst/>
          </a:prstGeom>
          <a:ln>
            <a:solidFill>
              <a:schemeClr val="tx2"/>
            </a:solidFill>
          </a:ln>
        </p:spPr>
      </p:pic>
      <p:sp>
        <p:nvSpPr>
          <p:cNvPr id="6" name="Content Placeholder 2"/>
          <p:cNvSpPr>
            <a:spLocks noGrp="1"/>
          </p:cNvSpPr>
          <p:nvPr>
            <p:ph idx="1"/>
          </p:nvPr>
        </p:nvSpPr>
        <p:spPr>
          <a:xfrm>
            <a:off x="536864" y="3810000"/>
            <a:ext cx="8229600" cy="685800"/>
          </a:xfrm>
        </p:spPr>
        <p:txBody>
          <a:bodyPr/>
          <a:lstStyle/>
          <a:p>
            <a:r>
              <a:rPr lang="en-US" dirty="0">
                <a:hlinkClick r:id="rId4"/>
              </a:rPr>
              <a:t>2019 Novitas Explore Medicare Education Symposiums</a:t>
            </a:r>
            <a:endParaRPr lang="en-US" dirty="0"/>
          </a:p>
        </p:txBody>
      </p:sp>
      <p:graphicFrame>
        <p:nvGraphicFramePr>
          <p:cNvPr id="7" name="Content Placeholder 5" descr="Chart with dates and venus for JL symposiums" title="Part A JL Symposiums"/>
          <p:cNvGraphicFramePr>
            <a:graphicFrameLocks/>
          </p:cNvGraphicFramePr>
          <p:nvPr>
            <p:extLst>
              <p:ext uri="{D42A27DB-BD31-4B8C-83A1-F6EECF244321}">
                <p14:modId xmlns:p14="http://schemas.microsoft.com/office/powerpoint/2010/main" val="1320661192"/>
              </p:ext>
            </p:extLst>
          </p:nvPr>
        </p:nvGraphicFramePr>
        <p:xfrm>
          <a:off x="501337" y="4724400"/>
          <a:ext cx="8343207" cy="1445503"/>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gridCol w="1884680">
                  <a:extLst>
                    <a:ext uri="{9D8B030D-6E8A-4147-A177-3AD203B41FA5}">
                      <a16:colId xmlns:a16="http://schemas.microsoft.com/office/drawing/2014/main" val="20001"/>
                    </a:ext>
                  </a:extLst>
                </a:gridCol>
                <a:gridCol w="5010727">
                  <a:extLst>
                    <a:ext uri="{9D8B030D-6E8A-4147-A177-3AD203B41FA5}">
                      <a16:colId xmlns:a16="http://schemas.microsoft.com/office/drawing/2014/main" val="20002"/>
                    </a:ext>
                  </a:extLst>
                </a:gridCol>
              </a:tblGrid>
              <a:tr h="319176">
                <a:tc>
                  <a:txBody>
                    <a:bodyPr/>
                    <a:lstStyle/>
                    <a:p>
                      <a:r>
                        <a:rPr lang="en-US" sz="1800" dirty="0">
                          <a:latin typeface="Arial" panose="020B0604020202020204" pitchFamily="34" charset="0"/>
                          <a:cs typeface="Arial" panose="020B0604020202020204" pitchFamily="34" charset="0"/>
                        </a:rPr>
                        <a:t>Date</a:t>
                      </a:r>
                    </a:p>
                  </a:txBody>
                  <a:tcPr/>
                </a:tc>
                <a:tc>
                  <a:txBody>
                    <a:bodyPr/>
                    <a:lstStyle/>
                    <a:p>
                      <a:r>
                        <a:rPr lang="en-US" sz="1800" dirty="0">
                          <a:latin typeface="Arial" panose="020B0604020202020204" pitchFamily="34" charset="0"/>
                          <a:cs typeface="Arial" panose="020B0604020202020204" pitchFamily="34" charset="0"/>
                        </a:rPr>
                        <a:t>Location</a:t>
                      </a:r>
                    </a:p>
                  </a:txBody>
                  <a:tcPr/>
                </a:tc>
                <a:tc>
                  <a:txBody>
                    <a:bodyPr/>
                    <a:lstStyle/>
                    <a:p>
                      <a:r>
                        <a:rPr lang="en-US" sz="1800" dirty="0">
                          <a:latin typeface="Arial" panose="020B0604020202020204" pitchFamily="34" charset="0"/>
                          <a:cs typeface="Arial" panose="020B0604020202020204" pitchFamily="34" charset="0"/>
                        </a:rPr>
                        <a:t>Venue Information</a:t>
                      </a:r>
                    </a:p>
                  </a:txBody>
                  <a:tcPr/>
                </a:tc>
                <a:extLst>
                  <a:ext uri="{0D108BD9-81ED-4DB2-BD59-A6C34878D82A}">
                    <a16:rowId xmlns:a16="http://schemas.microsoft.com/office/drawing/2014/main" val="10000"/>
                  </a:ext>
                </a:extLst>
              </a:tr>
              <a:tr h="10797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12/4/2019- 12/5/2019</a:t>
                      </a:r>
                    </a:p>
                  </a:txBody>
                  <a:tcPr/>
                </a:tc>
                <a:tc>
                  <a:txBody>
                    <a:bodyPr/>
                    <a:lstStyle/>
                    <a:p>
                      <a:r>
                        <a:rPr lang="en-US" sz="1800" dirty="0">
                          <a:latin typeface="Arial" panose="020B0604020202020204" pitchFamily="34" charset="0"/>
                          <a:cs typeface="Arial" panose="020B0604020202020204" pitchFamily="34" charset="0"/>
                        </a:rPr>
                        <a:t>Virtual</a:t>
                      </a:r>
                    </a:p>
                  </a:txBody>
                  <a:tcPr/>
                </a:tc>
                <a:tc>
                  <a:txBody>
                    <a:bodyPr/>
                    <a:lstStyle/>
                    <a:p>
                      <a:r>
                        <a:rPr lang="en-US" sz="1800" dirty="0">
                          <a:latin typeface="Arial" panose="020B0604020202020204" pitchFamily="34" charset="0"/>
                          <a:cs typeface="Arial" panose="020B0604020202020204" pitchFamily="34" charset="0"/>
                        </a:rPr>
                        <a:t>Virtual Symposium</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785048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Identified the current Medicare updates and reminders</a:t>
            </a:r>
          </a:p>
          <a:p>
            <a:r>
              <a:rPr lang="en-US" dirty="0"/>
              <a:t>Provided educational resources and information</a:t>
            </a:r>
          </a:p>
          <a:p>
            <a:r>
              <a:rPr lang="en-US" dirty="0"/>
              <a:t>Explored the Medicare guidelines regarding outpatient services provided to an inpatient at another facility</a:t>
            </a:r>
          </a:p>
          <a:p>
            <a:endParaRPr lang="en-US" dirty="0"/>
          </a:p>
          <a:p>
            <a:endParaRPr lang="en-US" dirty="0"/>
          </a:p>
        </p:txBody>
      </p:sp>
    </p:spTree>
    <p:extLst>
      <p:ext uri="{BB962C8B-B14F-4D97-AF65-F5344CB8AC3E}">
        <p14:creationId xmlns:p14="http://schemas.microsoft.com/office/powerpoint/2010/main" val="1413892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a:t>
            </a:r>
          </a:p>
        </p:txBody>
      </p:sp>
      <p:sp>
        <p:nvSpPr>
          <p:cNvPr id="3" name="Content Placeholder 2"/>
          <p:cNvSpPr>
            <a:spLocks noGrp="1"/>
          </p:cNvSpPr>
          <p:nvPr>
            <p:ph idx="1"/>
          </p:nvPr>
        </p:nvSpPr>
        <p:spPr/>
        <p:txBody>
          <a:bodyPr/>
          <a:lstStyle/>
          <a:p>
            <a:r>
              <a:rPr lang="en-US" dirty="0"/>
              <a:t>Contact Information:</a:t>
            </a:r>
          </a:p>
          <a:p>
            <a:pPr lvl="1"/>
            <a:r>
              <a:rPr lang="en-US" dirty="0"/>
              <a:t>Diane Hess</a:t>
            </a:r>
          </a:p>
          <a:p>
            <a:pPr marL="800100" lvl="2" indent="0">
              <a:buNone/>
            </a:pPr>
            <a:r>
              <a:rPr lang="en-US" dirty="0"/>
              <a:t>Education Specialist</a:t>
            </a:r>
          </a:p>
          <a:p>
            <a:pPr marL="800100" lvl="2" indent="0">
              <a:buNone/>
            </a:pPr>
            <a:r>
              <a:rPr lang="en-US" dirty="0">
                <a:hlinkClick r:id="rId3"/>
              </a:rPr>
              <a:t>Diane.Hess@novitas-solutions.com</a:t>
            </a:r>
            <a:r>
              <a:rPr lang="en-US" dirty="0"/>
              <a:t> </a:t>
            </a:r>
          </a:p>
          <a:p>
            <a:pPr marL="800100" lvl="2" indent="0">
              <a:buNone/>
            </a:pPr>
            <a:r>
              <a:rPr lang="en-US" dirty="0"/>
              <a:t>Phone: (717) 526-6520</a:t>
            </a:r>
            <a:br>
              <a:rPr lang="en-US" dirty="0"/>
            </a:br>
            <a:endParaRPr lang="en-US" dirty="0"/>
          </a:p>
          <a:p>
            <a:pPr lvl="1"/>
            <a:r>
              <a:rPr lang="en-US" dirty="0"/>
              <a:t>Stephanie Portzline</a:t>
            </a:r>
          </a:p>
          <a:p>
            <a:pPr marL="800100" lvl="2" indent="0">
              <a:buNone/>
            </a:pPr>
            <a:r>
              <a:rPr lang="en-US" dirty="0"/>
              <a:t>Manager, Provider Engagement</a:t>
            </a:r>
          </a:p>
          <a:p>
            <a:pPr marL="800100" lvl="2" indent="0">
              <a:buNone/>
            </a:pPr>
            <a:r>
              <a:rPr lang="en-US" dirty="0">
                <a:hlinkClick r:id="rId4"/>
              </a:rPr>
              <a:t>Stephanie.Portzline@novitas-solutions.com</a:t>
            </a:r>
            <a:endParaRPr lang="en-US" dirty="0"/>
          </a:p>
          <a:p>
            <a:pPr marL="800100" lvl="2" indent="0">
              <a:buNone/>
            </a:pPr>
            <a:r>
              <a:rPr lang="en-US" dirty="0"/>
              <a:t>Phone: (717) 526-6317</a:t>
            </a:r>
            <a:br>
              <a:rPr lang="en-US" dirty="0"/>
            </a:br>
            <a:endParaRPr lang="en-US" dirty="0"/>
          </a:p>
          <a:p>
            <a:pPr lvl="1"/>
            <a:r>
              <a:rPr lang="en-US" dirty="0"/>
              <a:t>Janice Mumma</a:t>
            </a:r>
          </a:p>
          <a:p>
            <a:pPr marL="800100" lvl="2" indent="0">
              <a:buNone/>
            </a:pPr>
            <a:r>
              <a:rPr lang="en-US" dirty="0"/>
              <a:t>Supervisor Provider Outreach and Education </a:t>
            </a:r>
          </a:p>
          <a:p>
            <a:pPr marL="800100" lvl="2" indent="0">
              <a:buNone/>
            </a:pPr>
            <a:r>
              <a:rPr lang="en-US" u="sng" dirty="0">
                <a:hlinkClick r:id="rId5"/>
              </a:rPr>
              <a:t>janice.mumma@novitas-solutions.com</a:t>
            </a:r>
            <a:endParaRPr lang="en-US" dirty="0"/>
          </a:p>
          <a:p>
            <a:pPr marL="800100" lvl="2" indent="0">
              <a:buNone/>
            </a:pPr>
            <a:r>
              <a:rPr lang="en-US" dirty="0"/>
              <a:t>717-526-6406</a:t>
            </a:r>
          </a:p>
          <a:p>
            <a:pPr marL="685800" lvl="1"/>
            <a:endParaRPr lang="en-US" dirty="0"/>
          </a:p>
        </p:txBody>
      </p:sp>
    </p:spTree>
    <p:extLst>
      <p:ext uri="{BB962C8B-B14F-4D97-AF65-F5344CB8AC3E}">
        <p14:creationId xmlns:p14="http://schemas.microsoft.com/office/powerpoint/2010/main" val="2046000682"/>
      </p:ext>
    </p:extLst>
  </p:cSld>
  <p:clrMapOvr>
    <a:masterClrMapping/>
  </p:clrMapOvr>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C4C58B-8536-4CDC-A37F-ED8A1C18E847}">
  <ds:schemaRefs>
    <ds:schemaRef ds:uri="http://purl.org/dc/dcmitype/"/>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http://purl.org/dc/elements/1.1/"/>
  </ds:schemaRefs>
</ds:datastoreItem>
</file>

<file path=customXml/itemProps2.xml><?xml version="1.0" encoding="utf-8"?>
<ds:datastoreItem xmlns:ds="http://schemas.openxmlformats.org/officeDocument/2006/customXml" ds:itemID="{8CC86D93-9D8D-4832-9C45-36B3078C18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F052220-0918-49C6-B763-9BE1EE3604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18184</TotalTime>
  <Words>5257</Words>
  <Application>Microsoft Office PowerPoint</Application>
  <PresentationFormat>On-screen Show (4:3)</PresentationFormat>
  <Paragraphs>570</Paragraphs>
  <Slides>63</Slides>
  <Notes>63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Courier New</vt:lpstr>
      <vt:lpstr>Times</vt:lpstr>
      <vt:lpstr>Times New Roman</vt:lpstr>
      <vt:lpstr>Wingdings</vt:lpstr>
      <vt:lpstr>Theme2</vt:lpstr>
      <vt:lpstr>Medicare Updates and What’s Trending</vt:lpstr>
      <vt:lpstr>Disclaimer</vt:lpstr>
      <vt:lpstr>Subscribe to Novitas eNews!</vt:lpstr>
      <vt:lpstr>Acronym List</vt:lpstr>
      <vt:lpstr>Today’s Presentation</vt:lpstr>
      <vt:lpstr>Medicare Updates and Reminders</vt:lpstr>
      <vt:lpstr>Update to Medicare Deductible, Coinsurance and Premium Rates for 2020</vt:lpstr>
      <vt:lpstr>ICD-10 and Other Coding Revisions to NCDs </vt:lpstr>
      <vt:lpstr>W7092 Device to Procedure Edits Bypass</vt:lpstr>
      <vt:lpstr>Medicare Plans to Modernize Payment Grouping and Code Editor Software </vt:lpstr>
      <vt:lpstr>Opioid Treatment Programs: Get Ready to Participate in the New Benefit</vt:lpstr>
      <vt:lpstr>Medicare Coverable Services for Integrative and Non-pharmacological Chronic Pain Management</vt:lpstr>
      <vt:lpstr>Influenza Vaccine Payment Allowances  Annual Update for 2019-2020 Season</vt:lpstr>
      <vt:lpstr>October 2019 Quarterly and Fiscal Year 2020 Updates</vt:lpstr>
      <vt:lpstr>Inpatient Rehabilitation Facility (IRF) Services: Billing Requirements</vt:lpstr>
      <vt:lpstr>IRF Coverage Requirements</vt:lpstr>
      <vt:lpstr>Billing Instructions for Beneficiaries Enrolled in Medicare Advantage (MA) Plans for Services Covered by Decision Memo CAG-00451N</vt:lpstr>
      <vt:lpstr>Coverage and Noncoverage Indications of CAR T-Cell Therapy</vt:lpstr>
      <vt:lpstr>Coverage for CAR T-Cell Therapy for Beneficiaries Enrolled in Medicare Advantage (MA) Plans</vt:lpstr>
      <vt:lpstr>Billing Instructions for CAR T-cell Therapy</vt:lpstr>
      <vt:lpstr>CAR T-Cell Therapy Billing and Payment Reminders</vt:lpstr>
      <vt:lpstr>MBI is Here! </vt:lpstr>
      <vt:lpstr>Is Your Vendor/Clearinghouse Submitting Your Claims With the MBI? </vt:lpstr>
      <vt:lpstr>JL Claims Submitted With MBI October 2019</vt:lpstr>
      <vt:lpstr>Novitasphere MBI Lookup </vt:lpstr>
      <vt:lpstr>MBI Lookup Results</vt:lpstr>
      <vt:lpstr>Part A Novitasphere</vt:lpstr>
      <vt:lpstr>New in Novitasphere: Part A Claim Status</vt:lpstr>
      <vt:lpstr>Claim Status – Header Level</vt:lpstr>
      <vt:lpstr>Claim Status – Detail Lines</vt:lpstr>
      <vt:lpstr>Submitting a Redetermination in Novitasphere</vt:lpstr>
      <vt:lpstr>CMS HETS Production: Returns Wrong MSP Info</vt:lpstr>
      <vt:lpstr>Conditional Payment Claim Reminder</vt:lpstr>
      <vt:lpstr>Conditional Billing</vt:lpstr>
      <vt:lpstr>Hardcopy Claim Submissions Including Adjustments and Cancels</vt:lpstr>
      <vt:lpstr>Revised Hardcopy Request Form</vt:lpstr>
      <vt:lpstr>Electronic Submission of Medically Denied Cancel Claims </vt:lpstr>
      <vt:lpstr>Open Claim Issues</vt:lpstr>
      <vt:lpstr>Overview of Hospital Off-Campus Outpatient Department Reporting Requirements</vt:lpstr>
      <vt:lpstr>Hospital Off-Campus Outpatient Department Reporting  </vt:lpstr>
      <vt:lpstr>Validating Provider Practice Location</vt:lpstr>
      <vt:lpstr>FISS Claim Page 3 Provider Practice Location Address</vt:lpstr>
      <vt:lpstr>Provider Practice Address Query Screen</vt:lpstr>
      <vt:lpstr>Provider Practice Address Query Summary</vt:lpstr>
      <vt:lpstr>Provider Practice Address Query Inquiry</vt:lpstr>
      <vt:lpstr>Address Example 1</vt:lpstr>
      <vt:lpstr>Address Example 2</vt:lpstr>
      <vt:lpstr>Reporting Line Level Information: Off-Campus Practice Location Modifiers</vt:lpstr>
      <vt:lpstr>Affect on Non-OPPS Providers</vt:lpstr>
      <vt:lpstr>Part A East (PAE) QIC Demonstration </vt:lpstr>
      <vt:lpstr>Demonstration Background </vt:lpstr>
      <vt:lpstr>Benefits of Demonstration</vt:lpstr>
      <vt:lpstr>Provider Discussion Request</vt:lpstr>
      <vt:lpstr>Credit Balance Reporting</vt:lpstr>
      <vt:lpstr>CMS-838 Credit Balance Report</vt:lpstr>
      <vt:lpstr>Important Medicare Credit Balance Report Dates</vt:lpstr>
      <vt:lpstr>Helpful Hints for Successful Credit Balance Reporting</vt:lpstr>
      <vt:lpstr>Contact Person</vt:lpstr>
      <vt:lpstr>Education and Training Events </vt:lpstr>
      <vt:lpstr>Novitas Learning Center</vt:lpstr>
      <vt:lpstr>2019 Novitas Symposiums </vt:lpstr>
      <vt:lpstr>Summary</vt:lpstr>
      <vt:lpstr>Thank You for Attending</vt:lpstr>
    </vt:vector>
  </TitlesOfParts>
  <Company>BCBSFL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Novitas Solutions Medicare Part (A, B)Presents:  Webinar Title</dc:title>
  <dc:creator>Rains, Nichole</dc:creator>
  <cp:lastModifiedBy>Sarah Miller</cp:lastModifiedBy>
  <cp:revision>918</cp:revision>
  <cp:lastPrinted>2019-11-15T18:41:27Z</cp:lastPrinted>
  <dcterms:created xsi:type="dcterms:W3CDTF">2014-01-31T14:04:37Z</dcterms:created>
  <dcterms:modified xsi:type="dcterms:W3CDTF">2022-07-18T18:34:21Z</dcterms:modified>
</cp:coreProperties>
</file>