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4"/>
  </p:sldMasterIdLst>
  <p:notesMasterIdLst>
    <p:notesMasterId r:id="rId68"/>
  </p:notesMasterIdLst>
  <p:handoutMasterIdLst>
    <p:handoutMasterId r:id="rId69"/>
  </p:handoutMasterIdLst>
  <p:sldIdLst>
    <p:sldId id="324" r:id="rId5"/>
    <p:sldId id="760" r:id="rId6"/>
    <p:sldId id="1090" r:id="rId7"/>
    <p:sldId id="1091" r:id="rId8"/>
    <p:sldId id="780" r:id="rId9"/>
    <p:sldId id="915" r:id="rId10"/>
    <p:sldId id="328" r:id="rId11"/>
    <p:sldId id="1042" r:id="rId12"/>
    <p:sldId id="1054" r:id="rId13"/>
    <p:sldId id="1094" r:id="rId14"/>
    <p:sldId id="1088" r:id="rId15"/>
    <p:sldId id="1081" r:id="rId16"/>
    <p:sldId id="1097" r:id="rId17"/>
    <p:sldId id="1096" r:id="rId18"/>
    <p:sldId id="1095" r:id="rId19"/>
    <p:sldId id="1129" r:id="rId20"/>
    <p:sldId id="1038" r:id="rId21"/>
    <p:sldId id="1050" r:id="rId22"/>
    <p:sldId id="1098" r:id="rId23"/>
    <p:sldId id="1078" r:id="rId24"/>
    <p:sldId id="1079" r:id="rId25"/>
    <p:sldId id="1080" r:id="rId26"/>
    <p:sldId id="1092" r:id="rId27"/>
    <p:sldId id="1093" r:id="rId28"/>
    <p:sldId id="1052" r:id="rId29"/>
    <p:sldId id="1071" r:id="rId30"/>
    <p:sldId id="1073" r:id="rId31"/>
    <p:sldId id="1074" r:id="rId32"/>
    <p:sldId id="1075" r:id="rId33"/>
    <p:sldId id="1085" r:id="rId34"/>
    <p:sldId id="1086" r:id="rId35"/>
    <p:sldId id="1056" r:id="rId36"/>
    <p:sldId id="1087" r:id="rId37"/>
    <p:sldId id="1099" r:id="rId38"/>
    <p:sldId id="1100" r:id="rId39"/>
    <p:sldId id="1101" r:id="rId40"/>
    <p:sldId id="1127" r:id="rId41"/>
    <p:sldId id="1128" r:id="rId42"/>
    <p:sldId id="1102" r:id="rId43"/>
    <p:sldId id="1103" r:id="rId44"/>
    <p:sldId id="1104" r:id="rId45"/>
    <p:sldId id="1105" r:id="rId46"/>
    <p:sldId id="1106" r:id="rId47"/>
    <p:sldId id="1107" r:id="rId48"/>
    <p:sldId id="1108" r:id="rId49"/>
    <p:sldId id="1109" r:id="rId50"/>
    <p:sldId id="1110" r:id="rId51"/>
    <p:sldId id="1111" r:id="rId52"/>
    <p:sldId id="1112" r:id="rId53"/>
    <p:sldId id="1113" r:id="rId54"/>
    <p:sldId id="1068" r:id="rId55"/>
    <p:sldId id="1057" r:id="rId56"/>
    <p:sldId id="1010" r:id="rId57"/>
    <p:sldId id="1011" r:id="rId58"/>
    <p:sldId id="1124" r:id="rId59"/>
    <p:sldId id="1122" r:id="rId60"/>
    <p:sldId id="1126" r:id="rId61"/>
    <p:sldId id="1125" r:id="rId62"/>
    <p:sldId id="1041" r:id="rId63"/>
    <p:sldId id="1048" r:id="rId64"/>
    <p:sldId id="1049" r:id="rId65"/>
    <p:sldId id="1037" r:id="rId66"/>
    <p:sldId id="999" r:id="rId6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mma, Janice" initials="MJ"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6" autoAdjust="0"/>
    <p:restoredTop sz="39782" autoAdjust="0"/>
  </p:normalViewPr>
  <p:slideViewPr>
    <p:cSldViewPr>
      <p:cViewPr varScale="1">
        <p:scale>
          <a:sx n="34" d="100"/>
          <a:sy n="34" d="100"/>
        </p:scale>
        <p:origin x="2688" y="43"/>
      </p:cViewPr>
      <p:guideLst>
        <p:guide orient="horz" pos="2160"/>
        <p:guide pos="2880"/>
      </p:guideLst>
    </p:cSldViewPr>
  </p:slideViewPr>
  <p:outlineViewPr>
    <p:cViewPr>
      <p:scale>
        <a:sx n="33" d="100"/>
        <a:sy n="33" d="100"/>
      </p:scale>
      <p:origin x="0" y="85368"/>
    </p:cViewPr>
  </p:outlineViewPr>
  <p:notesTextViewPr>
    <p:cViewPr>
      <p:scale>
        <a:sx n="1" d="1"/>
        <a:sy n="1" d="1"/>
      </p:scale>
      <p:origin x="0" y="0"/>
    </p:cViewPr>
  </p:notesTextViewPr>
  <p:sorterViewPr>
    <p:cViewPr>
      <p:scale>
        <a:sx n="160" d="100"/>
        <a:sy n="160" d="100"/>
      </p:scale>
      <p:origin x="0" y="17550"/>
    </p:cViewPr>
  </p:sorterViewPr>
  <p:notesViewPr>
    <p:cSldViewPr>
      <p:cViewPr varScale="1">
        <p:scale>
          <a:sx n="56" d="100"/>
          <a:sy n="56" d="100"/>
        </p:scale>
        <p:origin x="-1747" y="-10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40" tIns="47421" rIns="94840" bIns="47421" rtlCol="0"/>
          <a:lstStyle>
            <a:lvl1pPr algn="l">
              <a:defRPr sz="1200"/>
            </a:lvl1pPr>
          </a:lstStyle>
          <a:p>
            <a:endParaRPr lang="en-US" dirty="0"/>
          </a:p>
        </p:txBody>
      </p:sp>
      <p:sp>
        <p:nvSpPr>
          <p:cNvPr id="3" name="Date Placeholder 2"/>
          <p:cNvSpPr>
            <a:spLocks noGrp="1"/>
          </p:cNvSpPr>
          <p:nvPr>
            <p:ph type="dt" sz="quarter" idx="1"/>
          </p:nvPr>
        </p:nvSpPr>
        <p:spPr>
          <a:xfrm>
            <a:off x="4142963" y="0"/>
            <a:ext cx="3170583" cy="713868"/>
          </a:xfrm>
          <a:prstGeom prst="rect">
            <a:avLst/>
          </a:prstGeom>
        </p:spPr>
        <p:txBody>
          <a:bodyPr vert="horz" lIns="94840" tIns="47421" rIns="94840" bIns="47421" rtlCol="0"/>
          <a:lstStyle>
            <a:lvl1pPr algn="r">
              <a:defRPr sz="1200"/>
            </a:lvl1pPr>
          </a:lstStyle>
          <a:p>
            <a:r>
              <a:rPr lang="en-US" dirty="0"/>
              <a:t>NJ AAHAM</a:t>
            </a:r>
          </a:p>
        </p:txBody>
      </p:sp>
      <p:sp>
        <p:nvSpPr>
          <p:cNvPr id="4" name="Footer Placeholder 3"/>
          <p:cNvSpPr>
            <a:spLocks noGrp="1"/>
          </p:cNvSpPr>
          <p:nvPr>
            <p:ph type="ftr" sz="quarter" idx="2"/>
          </p:nvPr>
        </p:nvSpPr>
        <p:spPr>
          <a:xfrm>
            <a:off x="1" y="9119174"/>
            <a:ext cx="3170583" cy="480388"/>
          </a:xfrm>
          <a:prstGeom prst="rect">
            <a:avLst/>
          </a:prstGeom>
        </p:spPr>
        <p:txBody>
          <a:bodyPr vert="horz" lIns="94840" tIns="47421" rIns="94840" bIns="4742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3" y="9119174"/>
            <a:ext cx="3170583" cy="480388"/>
          </a:xfrm>
          <a:prstGeom prst="rect">
            <a:avLst/>
          </a:prstGeom>
        </p:spPr>
        <p:txBody>
          <a:bodyPr vert="horz" lIns="94840" tIns="47421" rIns="94840" bIns="47421" rtlCol="0" anchor="b"/>
          <a:lstStyle>
            <a:lvl1pPr algn="r">
              <a:defRPr sz="1200"/>
            </a:lvl1pPr>
          </a:lstStyle>
          <a:p>
            <a:fld id="{CF2CB410-5B0C-42EC-9B80-AB8C89701E84}" type="slidenum">
              <a:rPr lang="en-US" smtClean="0"/>
              <a:t>‹#›</a:t>
            </a:fld>
            <a:endParaRPr lang="en-US" dirty="0"/>
          </a:p>
        </p:txBody>
      </p:sp>
    </p:spTree>
    <p:extLst>
      <p:ext uri="{BB962C8B-B14F-4D97-AF65-F5344CB8AC3E}">
        <p14:creationId xmlns:p14="http://schemas.microsoft.com/office/powerpoint/2010/main" val="53983501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3" tIns="48322" rIns="96643" bIns="48322" rtlCol="0"/>
          <a:lstStyle>
            <a:lvl1pPr algn="l">
              <a:defRPr sz="12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43" tIns="48322" rIns="96643" bIns="48322" rtlCol="0"/>
          <a:lstStyle>
            <a:lvl1pPr algn="r">
              <a:defRPr sz="1200"/>
            </a:lvl1pPr>
          </a:lstStyle>
          <a:p>
            <a:fld id="{6287F3F4-7ADC-4E64-8196-222D4F1C08A9}" type="datetimeFigureOut">
              <a:rPr lang="en-US" smtClean="0"/>
              <a:t>7/18/2022</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3" tIns="48322" rIns="96643" bIns="48322"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3" tIns="48322" rIns="96643" bIns="483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3" tIns="48322" rIns="96643" bIns="483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6643" tIns="48322" rIns="96643" bIns="48322" rtlCol="0" anchor="b"/>
          <a:lstStyle>
            <a:lvl1pPr algn="r">
              <a:defRPr sz="1200"/>
            </a:lvl1pPr>
          </a:lstStyle>
          <a:p>
            <a:fld id="{93CA301E-99C0-4B58-9BB9-532FBDBA646B}" type="slidenum">
              <a:rPr lang="en-US" smtClean="0"/>
              <a:t>‹#›</a:t>
            </a:fld>
            <a:endParaRPr lang="en-US" dirty="0"/>
          </a:p>
        </p:txBody>
      </p:sp>
    </p:spTree>
    <p:extLst>
      <p:ext uri="{BB962C8B-B14F-4D97-AF65-F5344CB8AC3E}">
        <p14:creationId xmlns:p14="http://schemas.microsoft.com/office/powerpoint/2010/main" val="334549728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10</a:t>
            </a:fld>
            <a:endParaRPr lang="en-US" dirty="0"/>
          </a:p>
        </p:txBody>
      </p:sp>
    </p:spTree>
    <p:extLst>
      <p:ext uri="{BB962C8B-B14F-4D97-AF65-F5344CB8AC3E}">
        <p14:creationId xmlns:p14="http://schemas.microsoft.com/office/powerpoint/2010/main" val="375551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628949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12</a:t>
            </a:fld>
            <a:endParaRPr lang="en-US" dirty="0"/>
          </a:p>
        </p:txBody>
      </p:sp>
    </p:spTree>
    <p:extLst>
      <p:ext uri="{BB962C8B-B14F-4D97-AF65-F5344CB8AC3E}">
        <p14:creationId xmlns:p14="http://schemas.microsoft.com/office/powerpoint/2010/main" val="3755512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13</a:t>
            </a:fld>
            <a:endParaRPr lang="en-US" dirty="0"/>
          </a:p>
        </p:txBody>
      </p:sp>
    </p:spTree>
    <p:extLst>
      <p:ext uri="{BB962C8B-B14F-4D97-AF65-F5344CB8AC3E}">
        <p14:creationId xmlns:p14="http://schemas.microsoft.com/office/powerpoint/2010/main" val="375551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14</a:t>
            </a:fld>
            <a:endParaRPr lang="en-US" dirty="0"/>
          </a:p>
        </p:txBody>
      </p:sp>
    </p:spTree>
    <p:extLst>
      <p:ext uri="{BB962C8B-B14F-4D97-AF65-F5344CB8AC3E}">
        <p14:creationId xmlns:p14="http://schemas.microsoft.com/office/powerpoint/2010/main" val="3755512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15</a:t>
            </a:fld>
            <a:endParaRPr lang="en-US" dirty="0"/>
          </a:p>
        </p:txBody>
      </p:sp>
    </p:spTree>
    <p:extLst>
      <p:ext uri="{BB962C8B-B14F-4D97-AF65-F5344CB8AC3E}">
        <p14:creationId xmlns:p14="http://schemas.microsoft.com/office/powerpoint/2010/main" val="3755512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16</a:t>
            </a:fld>
            <a:endParaRPr lang="en-US" dirty="0"/>
          </a:p>
        </p:txBody>
      </p:sp>
    </p:spTree>
    <p:extLst>
      <p:ext uri="{BB962C8B-B14F-4D97-AF65-F5344CB8AC3E}">
        <p14:creationId xmlns:p14="http://schemas.microsoft.com/office/powerpoint/2010/main" val="1047945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3BD5C-31F9-4AAF-BBAA-B44DC17AFC65}" type="slidenum">
              <a:rPr lang="en-US" smtClean="0"/>
              <a:t>17</a:t>
            </a:fld>
            <a:endParaRPr lang="en-US" dirty="0"/>
          </a:p>
        </p:txBody>
      </p:sp>
    </p:spTree>
    <p:extLst>
      <p:ext uri="{BB962C8B-B14F-4D97-AF65-F5344CB8AC3E}">
        <p14:creationId xmlns:p14="http://schemas.microsoft.com/office/powerpoint/2010/main" val="642963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85933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04251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7FB033-EB1B-47D6-AC7E-AF27F2750004}" type="slidenum">
              <a:rPr lang="en-US" smtClean="0"/>
              <a:pPr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276518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029476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045444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55512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3BD5C-31F9-4AAF-BBAA-B44DC17AFC65}" type="slidenum">
              <a:rPr lang="en-US" smtClean="0"/>
              <a:t>24</a:t>
            </a:fld>
            <a:endParaRPr lang="en-US" dirty="0"/>
          </a:p>
        </p:txBody>
      </p:sp>
    </p:spTree>
    <p:extLst>
      <p:ext uri="{BB962C8B-B14F-4D97-AF65-F5344CB8AC3E}">
        <p14:creationId xmlns:p14="http://schemas.microsoft.com/office/powerpoint/2010/main" val="3391718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029476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99CDE2-02A7-4559-A5FD-FFB2CBF4AF7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91930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 charset="0"/>
              </a:defRPr>
            </a:lvl1pPr>
            <a:lvl2pPr marL="775296" indent="-297940">
              <a:spcBef>
                <a:spcPct val="30000"/>
              </a:spcBef>
              <a:defRPr sz="1200">
                <a:solidFill>
                  <a:schemeClr val="tx1"/>
                </a:solidFill>
                <a:latin typeface="Times" pitchFamily="1" charset="0"/>
              </a:defRPr>
            </a:lvl2pPr>
            <a:lvl3pPr marL="1191751" indent="-237034">
              <a:spcBef>
                <a:spcPct val="30000"/>
              </a:spcBef>
              <a:defRPr sz="1200">
                <a:solidFill>
                  <a:schemeClr val="tx1"/>
                </a:solidFill>
                <a:latin typeface="Times" pitchFamily="1" charset="0"/>
              </a:defRPr>
            </a:lvl3pPr>
            <a:lvl4pPr marL="1669108" indent="-237034">
              <a:spcBef>
                <a:spcPct val="30000"/>
              </a:spcBef>
              <a:defRPr sz="1200">
                <a:solidFill>
                  <a:schemeClr val="tx1"/>
                </a:solidFill>
                <a:latin typeface="Times" pitchFamily="1" charset="0"/>
              </a:defRPr>
            </a:lvl4pPr>
            <a:lvl5pPr marL="2146468" indent="-237034">
              <a:spcBef>
                <a:spcPct val="30000"/>
              </a:spcBef>
              <a:defRPr sz="1200">
                <a:solidFill>
                  <a:schemeClr val="tx1"/>
                </a:solidFill>
                <a:latin typeface="Times" pitchFamily="1" charset="0"/>
              </a:defRPr>
            </a:lvl5pPr>
            <a:lvl6pPr marL="2620533" indent="-237034" eaLnBrk="0" fontAlgn="base" hangingPunct="0">
              <a:spcBef>
                <a:spcPct val="30000"/>
              </a:spcBef>
              <a:spcAft>
                <a:spcPct val="0"/>
              </a:spcAft>
              <a:defRPr sz="1200">
                <a:solidFill>
                  <a:schemeClr val="tx1"/>
                </a:solidFill>
                <a:latin typeface="Times" pitchFamily="1" charset="0"/>
              </a:defRPr>
            </a:lvl6pPr>
            <a:lvl7pPr marL="3094600" indent="-237034" eaLnBrk="0" fontAlgn="base" hangingPunct="0">
              <a:spcBef>
                <a:spcPct val="30000"/>
              </a:spcBef>
              <a:spcAft>
                <a:spcPct val="0"/>
              </a:spcAft>
              <a:defRPr sz="1200">
                <a:solidFill>
                  <a:schemeClr val="tx1"/>
                </a:solidFill>
                <a:latin typeface="Times" pitchFamily="1" charset="0"/>
              </a:defRPr>
            </a:lvl7pPr>
            <a:lvl8pPr marL="3568667" indent="-237034" eaLnBrk="0" fontAlgn="base" hangingPunct="0">
              <a:spcBef>
                <a:spcPct val="30000"/>
              </a:spcBef>
              <a:spcAft>
                <a:spcPct val="0"/>
              </a:spcAft>
              <a:defRPr sz="1200">
                <a:solidFill>
                  <a:schemeClr val="tx1"/>
                </a:solidFill>
                <a:latin typeface="Times" pitchFamily="1" charset="0"/>
              </a:defRPr>
            </a:lvl8pPr>
            <a:lvl9pPr marL="4042732" indent="-237034" eaLnBrk="0" fontAlgn="base" hangingPunct="0">
              <a:spcBef>
                <a:spcPct val="30000"/>
              </a:spcBef>
              <a:spcAft>
                <a:spcPct val="0"/>
              </a:spcAft>
              <a:defRPr sz="1200">
                <a:solidFill>
                  <a:schemeClr val="tx1"/>
                </a:solidFill>
                <a:latin typeface="Times" pitchFamily="1" charset="0"/>
              </a:defRPr>
            </a:lvl9pPr>
          </a:lstStyle>
          <a:p>
            <a:pPr>
              <a:spcBef>
                <a:spcPct val="0"/>
              </a:spcBef>
            </a:pPr>
            <a:fld id="{47E78FF5-0273-4DA4-BBE9-55723B911212}" type="slidenum">
              <a:rPr lang="en-US" altLang="en-US" smtClean="0">
                <a:solidFill>
                  <a:srgbClr val="000000"/>
                </a:solidFill>
              </a:rPr>
              <a:pPr>
                <a:spcBef>
                  <a:spcPct val="0"/>
                </a:spcBef>
              </a:pPr>
              <a:t>27</a:t>
            </a:fld>
            <a:endParaRPr lang="en-US" altLang="en-US" dirty="0">
              <a:solidFill>
                <a:srgbClr val="000000"/>
              </a:solidFill>
            </a:endParaRPr>
          </a:p>
        </p:txBody>
      </p:sp>
      <p:sp>
        <p:nvSpPr>
          <p:cNvPr id="27651" name="Rectangle 3"/>
          <p:cNvSpPr>
            <a:spLocks noGrp="1" noChangeArrowheads="1"/>
          </p:cNvSpPr>
          <p:nvPr>
            <p:ph type="body" idx="1"/>
          </p:nvPr>
        </p:nvSpPr>
        <p:spPr>
          <a:xfrm>
            <a:off x="165353" y="3698824"/>
            <a:ext cx="6825758" cy="52186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03" indent="-230103"/>
            <a:endParaRPr lang="en-US" altLang="en-US" dirty="0"/>
          </a:p>
        </p:txBody>
      </p:sp>
      <p:sp>
        <p:nvSpPr>
          <p:cNvPr id="27652" name="Slide Image Placeholder 7"/>
          <p:cNvSpPr>
            <a:spLocks noGrp="1" noRot="1" noChangeAspect="1" noTextEdit="1"/>
          </p:cNvSpPr>
          <p:nvPr>
            <p:ph type="sldImg"/>
          </p:nvPr>
        </p:nvSpPr>
        <p:spPr>
          <a:xfrm>
            <a:off x="1917700" y="709613"/>
            <a:ext cx="3470275" cy="2601912"/>
          </a:xfr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9E071-10F0-49F1-870C-59B937CC5C3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085352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9E071-10F0-49F1-870C-59B937CC5C3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8535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3</a:t>
            </a:fld>
            <a:endParaRPr lang="en-US" dirty="0"/>
          </a:p>
        </p:txBody>
      </p:sp>
    </p:spTree>
    <p:extLst>
      <p:ext uri="{BB962C8B-B14F-4D97-AF65-F5344CB8AC3E}">
        <p14:creationId xmlns:p14="http://schemas.microsoft.com/office/powerpoint/2010/main" val="2193739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30</a:t>
            </a:fld>
            <a:endParaRPr lang="en-US" dirty="0"/>
          </a:p>
        </p:txBody>
      </p:sp>
    </p:spTree>
    <p:extLst>
      <p:ext uri="{BB962C8B-B14F-4D97-AF65-F5344CB8AC3E}">
        <p14:creationId xmlns:p14="http://schemas.microsoft.com/office/powerpoint/2010/main" val="1368909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998D9-5A47-49B1-9DCE-146E04AC4F29}" type="slidenum">
              <a:rPr lang="en-US" smtClean="0"/>
              <a:t>31</a:t>
            </a:fld>
            <a:endParaRPr lang="en-US" dirty="0"/>
          </a:p>
        </p:txBody>
      </p:sp>
    </p:spTree>
    <p:extLst>
      <p:ext uri="{BB962C8B-B14F-4D97-AF65-F5344CB8AC3E}">
        <p14:creationId xmlns:p14="http://schemas.microsoft.com/office/powerpoint/2010/main" val="3284931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937743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3BD5C-31F9-4AAF-BBAA-B44DC17AFC65}" type="slidenum">
              <a:rPr lang="en-US" smtClean="0"/>
              <a:t>34</a:t>
            </a:fld>
            <a:endParaRPr lang="en-US" dirty="0"/>
          </a:p>
        </p:txBody>
      </p:sp>
    </p:spTree>
    <p:extLst>
      <p:ext uri="{BB962C8B-B14F-4D97-AF65-F5344CB8AC3E}">
        <p14:creationId xmlns:p14="http://schemas.microsoft.com/office/powerpoint/2010/main" val="866457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3BD5C-31F9-4AAF-BBAA-B44DC17AFC6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810990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072293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3BD5C-31F9-4AAF-BBAA-B44DC17AFC65}"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34682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5DD8B-EC6B-4D3E-9E6B-0C2964318E3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139559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A62D7-7E5F-4A2B-BE86-858463C4EE78}" type="slidenum">
              <a:rPr lang="en-US" smtClean="0"/>
              <a:t>39</a:t>
            </a:fld>
            <a:endParaRPr lang="en-US" dirty="0"/>
          </a:p>
        </p:txBody>
      </p:sp>
    </p:spTree>
    <p:extLst>
      <p:ext uri="{BB962C8B-B14F-4D97-AF65-F5344CB8AC3E}">
        <p14:creationId xmlns:p14="http://schemas.microsoft.com/office/powerpoint/2010/main" val="966301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99A62D7-7E5F-4A2B-BE86-858463C4EE78}" type="slidenum">
              <a:rPr lang="en-US" smtClean="0"/>
              <a:t>40</a:t>
            </a:fld>
            <a:endParaRPr lang="en-US" dirty="0"/>
          </a:p>
        </p:txBody>
      </p:sp>
    </p:spTree>
    <p:extLst>
      <p:ext uri="{BB962C8B-B14F-4D97-AF65-F5344CB8AC3E}">
        <p14:creationId xmlns:p14="http://schemas.microsoft.com/office/powerpoint/2010/main" val="384629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25">
              <a:defRPr/>
            </a:pPr>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a:t>
            </a:fld>
            <a:endParaRPr lang="en-US" dirty="0"/>
          </a:p>
        </p:txBody>
      </p:sp>
    </p:spTree>
    <p:extLst>
      <p:ext uri="{BB962C8B-B14F-4D97-AF65-F5344CB8AC3E}">
        <p14:creationId xmlns:p14="http://schemas.microsoft.com/office/powerpoint/2010/main" val="630327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A62D7-7E5F-4A2B-BE86-858463C4EE78}" type="slidenum">
              <a:rPr lang="en-US" smtClean="0"/>
              <a:t>41</a:t>
            </a:fld>
            <a:endParaRPr lang="en-US" dirty="0"/>
          </a:p>
        </p:txBody>
      </p:sp>
    </p:spTree>
    <p:extLst>
      <p:ext uri="{BB962C8B-B14F-4D97-AF65-F5344CB8AC3E}">
        <p14:creationId xmlns:p14="http://schemas.microsoft.com/office/powerpoint/2010/main" val="3441746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43BD5C-31F9-4AAF-BBAA-B44DC17AFC65}"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089322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3BD5C-31F9-4AAF-BBAA-B44DC17AFC65}"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089322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3BD5C-31F9-4AAF-BBAA-B44DC17AFC65}" type="slidenum">
              <a:rPr lang="en-US" smtClean="0"/>
              <a:t>44</a:t>
            </a:fld>
            <a:endParaRPr lang="en-US" dirty="0"/>
          </a:p>
        </p:txBody>
      </p:sp>
    </p:spTree>
    <p:extLst>
      <p:ext uri="{BB962C8B-B14F-4D97-AF65-F5344CB8AC3E}">
        <p14:creationId xmlns:p14="http://schemas.microsoft.com/office/powerpoint/2010/main" val="2277986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45</a:t>
            </a:fld>
            <a:endParaRPr lang="en-US" dirty="0"/>
          </a:p>
        </p:txBody>
      </p:sp>
    </p:spTree>
    <p:extLst>
      <p:ext uri="{BB962C8B-B14F-4D97-AF65-F5344CB8AC3E}">
        <p14:creationId xmlns:p14="http://schemas.microsoft.com/office/powerpoint/2010/main" val="2171548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3BD5C-31F9-4AAF-BBAA-B44DC17AFC65}" type="slidenum">
              <a:rPr lang="en-US" smtClean="0"/>
              <a:t>46</a:t>
            </a:fld>
            <a:endParaRPr lang="en-US" dirty="0"/>
          </a:p>
        </p:txBody>
      </p:sp>
    </p:spTree>
    <p:extLst>
      <p:ext uri="{BB962C8B-B14F-4D97-AF65-F5344CB8AC3E}">
        <p14:creationId xmlns:p14="http://schemas.microsoft.com/office/powerpoint/2010/main" val="3178328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798778F6-1C14-4F06-B558-EB8288B7AF48}" type="slidenum">
              <a:rPr lang="en-US" smtClean="0">
                <a:solidFill>
                  <a:prstClr val="black"/>
                </a:solidFill>
              </a:rPr>
              <a:pPr>
                <a:defRPr/>
              </a:pPr>
              <a:t>47</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3BD5C-31F9-4AAF-BBAA-B44DC17AFC65}" type="slidenum">
              <a:rPr lang="en-US" smtClean="0"/>
              <a:t>48</a:t>
            </a:fld>
            <a:endParaRPr lang="en-US" dirty="0"/>
          </a:p>
        </p:txBody>
      </p:sp>
    </p:spTree>
    <p:extLst>
      <p:ext uri="{BB962C8B-B14F-4D97-AF65-F5344CB8AC3E}">
        <p14:creationId xmlns:p14="http://schemas.microsoft.com/office/powerpoint/2010/main" val="724722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50</a:t>
            </a:fld>
            <a:endParaRPr lang="en-US" dirty="0"/>
          </a:p>
        </p:txBody>
      </p:sp>
    </p:spTree>
    <p:extLst>
      <p:ext uri="{BB962C8B-B14F-4D97-AF65-F5344CB8AC3E}">
        <p14:creationId xmlns:p14="http://schemas.microsoft.com/office/powerpoint/2010/main" val="2592407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318052" y="4407108"/>
            <a:ext cx="6758609" cy="5036695"/>
          </a:xfrm>
        </p:spPr>
        <p:txBody>
          <a:bodyPr/>
          <a:lstStyle/>
          <a:p>
            <a:pPr marL="177504" indent="-177504">
              <a:buFont typeface="Arial" panose="020B0604020202020204" pitchFamily="34" charset="0"/>
              <a:buChar char="•"/>
              <a:defRPr/>
            </a:pPr>
            <a:endParaRPr 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245" eaLnBrk="0" hangingPunct="0">
              <a:spcBef>
                <a:spcPct val="30000"/>
              </a:spcBef>
              <a:defRPr sz="1200">
                <a:solidFill>
                  <a:schemeClr val="tx1"/>
                </a:solidFill>
                <a:latin typeface="Arial" charset="0"/>
              </a:defRPr>
            </a:lvl1pPr>
            <a:lvl2pPr marL="765993" indent="-292589" defTabSz="963245" eaLnBrk="0" hangingPunct="0">
              <a:spcBef>
                <a:spcPct val="30000"/>
              </a:spcBef>
              <a:defRPr sz="1200">
                <a:solidFill>
                  <a:schemeClr val="tx1"/>
                </a:solidFill>
                <a:latin typeface="Arial" charset="0"/>
              </a:defRPr>
            </a:lvl2pPr>
            <a:lvl3pPr marL="1180220" indent="-233413" defTabSz="963245" eaLnBrk="0" hangingPunct="0">
              <a:spcBef>
                <a:spcPct val="30000"/>
              </a:spcBef>
              <a:defRPr sz="1200">
                <a:solidFill>
                  <a:schemeClr val="tx1"/>
                </a:solidFill>
                <a:latin typeface="Arial" charset="0"/>
              </a:defRPr>
            </a:lvl3pPr>
            <a:lvl4pPr marL="1653625" indent="-233413" defTabSz="963245" eaLnBrk="0" hangingPunct="0">
              <a:spcBef>
                <a:spcPct val="30000"/>
              </a:spcBef>
              <a:defRPr sz="1200">
                <a:solidFill>
                  <a:schemeClr val="tx1"/>
                </a:solidFill>
                <a:latin typeface="Arial" charset="0"/>
              </a:defRPr>
            </a:lvl4pPr>
            <a:lvl5pPr marL="2125384" indent="-233413" defTabSz="963245" eaLnBrk="0" hangingPunct="0">
              <a:spcBef>
                <a:spcPct val="30000"/>
              </a:spcBef>
              <a:defRPr sz="1200">
                <a:solidFill>
                  <a:schemeClr val="tx1"/>
                </a:solidFill>
                <a:latin typeface="Arial" charset="0"/>
              </a:defRPr>
            </a:lvl5pPr>
            <a:lvl6pPr marL="2598788" indent="-233413" defTabSz="963245" eaLnBrk="0" fontAlgn="base" hangingPunct="0">
              <a:spcBef>
                <a:spcPct val="30000"/>
              </a:spcBef>
              <a:spcAft>
                <a:spcPct val="0"/>
              </a:spcAft>
              <a:defRPr sz="1200">
                <a:solidFill>
                  <a:schemeClr val="tx1"/>
                </a:solidFill>
                <a:latin typeface="Arial" charset="0"/>
              </a:defRPr>
            </a:lvl6pPr>
            <a:lvl7pPr marL="3072192" indent="-233413" defTabSz="963245" eaLnBrk="0" fontAlgn="base" hangingPunct="0">
              <a:spcBef>
                <a:spcPct val="30000"/>
              </a:spcBef>
              <a:spcAft>
                <a:spcPct val="0"/>
              </a:spcAft>
              <a:defRPr sz="1200">
                <a:solidFill>
                  <a:schemeClr val="tx1"/>
                </a:solidFill>
                <a:latin typeface="Arial" charset="0"/>
              </a:defRPr>
            </a:lvl7pPr>
            <a:lvl8pPr marL="3545595" indent="-233413" defTabSz="963245" eaLnBrk="0" fontAlgn="base" hangingPunct="0">
              <a:spcBef>
                <a:spcPct val="30000"/>
              </a:spcBef>
              <a:spcAft>
                <a:spcPct val="0"/>
              </a:spcAft>
              <a:defRPr sz="1200">
                <a:solidFill>
                  <a:schemeClr val="tx1"/>
                </a:solidFill>
                <a:latin typeface="Arial" charset="0"/>
              </a:defRPr>
            </a:lvl8pPr>
            <a:lvl9pPr marL="4018999" indent="-233413" defTabSz="96324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1BCED3-321A-439B-824B-43422D3C57B5}" type="slidenum">
              <a:rPr lang="en-US" altLang="en-US" smtClean="0">
                <a:solidFill>
                  <a:prstClr val="black"/>
                </a:solidFill>
              </a:rPr>
              <a:pPr eaLnBrk="1" hangingPunct="1">
                <a:spcBef>
                  <a:spcPct val="0"/>
                </a:spcBef>
              </a:pPr>
              <a:t>52</a:t>
            </a:fld>
            <a:endParaRPr lang="en-US"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536855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803436-E90A-412C-A83B-6205F3A0E09C}" type="slidenum">
              <a:rPr lang="en-US" smtClean="0"/>
              <a:pPr>
                <a:defRPr/>
              </a:pPr>
              <a:t>53</a:t>
            </a:fld>
            <a:endParaRPr lang="en-US" dirty="0"/>
          </a:p>
        </p:txBody>
      </p:sp>
    </p:spTree>
    <p:extLst>
      <p:ext uri="{BB962C8B-B14F-4D97-AF65-F5344CB8AC3E}">
        <p14:creationId xmlns:p14="http://schemas.microsoft.com/office/powerpoint/2010/main" val="39764955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72BF0-20D1-4433-95F6-184B2EBE9907}"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766028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803436-E90A-412C-A83B-6205F3A0E09C}"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704731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753067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9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57</a:t>
            </a:fld>
            <a:endParaRPr lang="en-US" dirty="0"/>
          </a:p>
        </p:txBody>
      </p:sp>
    </p:spTree>
    <p:extLst>
      <p:ext uri="{BB962C8B-B14F-4D97-AF65-F5344CB8AC3E}">
        <p14:creationId xmlns:p14="http://schemas.microsoft.com/office/powerpoint/2010/main" val="14207810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58</a:t>
            </a:fld>
            <a:endParaRPr lang="en-US" dirty="0"/>
          </a:p>
        </p:txBody>
      </p:sp>
    </p:spTree>
    <p:extLst>
      <p:ext uri="{BB962C8B-B14F-4D97-AF65-F5344CB8AC3E}">
        <p14:creationId xmlns:p14="http://schemas.microsoft.com/office/powerpoint/2010/main" val="3011684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59</a:t>
            </a:fld>
            <a:endParaRPr lang="en-US" dirty="0"/>
          </a:p>
        </p:txBody>
      </p:sp>
    </p:spTree>
    <p:extLst>
      <p:ext uri="{BB962C8B-B14F-4D97-AF65-F5344CB8AC3E}">
        <p14:creationId xmlns:p14="http://schemas.microsoft.com/office/powerpoint/2010/main" val="13689094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p:txBody>
          <a:bodyPr/>
          <a:lstStyle>
            <a:lvl1pPr>
              <a:spcBef>
                <a:spcPct val="30000"/>
              </a:spcBef>
              <a:defRPr sz="1200">
                <a:solidFill>
                  <a:schemeClr val="tx1"/>
                </a:solidFill>
                <a:latin typeface="Times" pitchFamily="1" charset="0"/>
              </a:defRPr>
            </a:lvl1pPr>
            <a:lvl2pPr marL="770378" indent="-294653">
              <a:spcBef>
                <a:spcPct val="30000"/>
              </a:spcBef>
              <a:defRPr sz="1200">
                <a:solidFill>
                  <a:schemeClr val="tx1"/>
                </a:solidFill>
                <a:latin typeface="Times" pitchFamily="1" charset="0"/>
              </a:defRPr>
            </a:lvl2pPr>
            <a:lvl3pPr marL="1186843" indent="-235392">
              <a:spcBef>
                <a:spcPct val="30000"/>
              </a:spcBef>
              <a:defRPr sz="1200">
                <a:solidFill>
                  <a:schemeClr val="tx1"/>
                </a:solidFill>
                <a:latin typeface="Times" pitchFamily="1" charset="0"/>
              </a:defRPr>
            </a:lvl3pPr>
            <a:lvl4pPr marL="1662566" indent="-235392">
              <a:spcBef>
                <a:spcPct val="30000"/>
              </a:spcBef>
              <a:defRPr sz="1200">
                <a:solidFill>
                  <a:schemeClr val="tx1"/>
                </a:solidFill>
                <a:latin typeface="Times" pitchFamily="1" charset="0"/>
              </a:defRPr>
            </a:lvl4pPr>
            <a:lvl5pPr marL="2138290" indent="-235392">
              <a:spcBef>
                <a:spcPct val="30000"/>
              </a:spcBef>
              <a:defRPr sz="1200">
                <a:solidFill>
                  <a:schemeClr val="tx1"/>
                </a:solidFill>
                <a:latin typeface="Times" pitchFamily="1" charset="0"/>
              </a:defRPr>
            </a:lvl5pPr>
            <a:lvl6pPr marL="2612367" indent="-235392" eaLnBrk="0" fontAlgn="base" hangingPunct="0">
              <a:spcBef>
                <a:spcPct val="30000"/>
              </a:spcBef>
              <a:spcAft>
                <a:spcPct val="0"/>
              </a:spcAft>
              <a:defRPr sz="1200">
                <a:solidFill>
                  <a:schemeClr val="tx1"/>
                </a:solidFill>
                <a:latin typeface="Times" pitchFamily="1" charset="0"/>
              </a:defRPr>
            </a:lvl6pPr>
            <a:lvl7pPr marL="3086447" indent="-235392" eaLnBrk="0" fontAlgn="base" hangingPunct="0">
              <a:spcBef>
                <a:spcPct val="30000"/>
              </a:spcBef>
              <a:spcAft>
                <a:spcPct val="0"/>
              </a:spcAft>
              <a:defRPr sz="1200">
                <a:solidFill>
                  <a:schemeClr val="tx1"/>
                </a:solidFill>
                <a:latin typeface="Times" pitchFamily="1" charset="0"/>
              </a:defRPr>
            </a:lvl7pPr>
            <a:lvl8pPr marL="3560525" indent="-235392" eaLnBrk="0" fontAlgn="base" hangingPunct="0">
              <a:spcBef>
                <a:spcPct val="30000"/>
              </a:spcBef>
              <a:spcAft>
                <a:spcPct val="0"/>
              </a:spcAft>
              <a:defRPr sz="1200">
                <a:solidFill>
                  <a:schemeClr val="tx1"/>
                </a:solidFill>
                <a:latin typeface="Times" pitchFamily="1" charset="0"/>
              </a:defRPr>
            </a:lvl8pPr>
            <a:lvl9pPr marL="4034601" indent="-235392" eaLnBrk="0" fontAlgn="base" hangingPunct="0">
              <a:spcBef>
                <a:spcPct val="30000"/>
              </a:spcBef>
              <a:spcAft>
                <a:spcPct val="0"/>
              </a:spcAft>
              <a:defRPr sz="1200">
                <a:solidFill>
                  <a:schemeClr val="tx1"/>
                </a:solidFill>
                <a:latin typeface="Times" pitchFamily="1" charset="0"/>
              </a:defRPr>
            </a:lvl9pPr>
          </a:lstStyle>
          <a:p>
            <a:fld id="{4EB09C95-62B9-4B7F-A401-2C40B6099BB7}" type="slidenum">
              <a:rPr lang="en-US" altLang="en-US" smtClean="0"/>
              <a:pPr/>
              <a:t>60</a:t>
            </a:fld>
            <a:endParaRPr lang="en-US" altLang="en-US" dirty="0"/>
          </a:p>
        </p:txBody>
      </p:sp>
      <p:sp>
        <p:nvSpPr>
          <p:cNvPr id="38915" name="Rectangle 3"/>
          <p:cNvSpPr>
            <a:spLocks noGrp="1" noChangeArrowheads="1"/>
          </p:cNvSpPr>
          <p:nvPr>
            <p:ph type="body" idx="1"/>
          </p:nvPr>
        </p:nvSpPr>
        <p:spPr/>
        <p:txBody>
          <a:bodyPr/>
          <a:lstStyle/>
          <a:p>
            <a:pPr marL="181191" indent="-181191">
              <a:buFont typeface="Arial" panose="020B0604020202020204" pitchFamily="34" charset="0"/>
              <a:buChar char="•"/>
            </a:pPr>
            <a:endParaRPr lang="en-US" dirty="0"/>
          </a:p>
        </p:txBody>
      </p:sp>
      <p:sp>
        <p:nvSpPr>
          <p:cNvPr id="5" name="Slide Image Placeholder 4"/>
          <p:cNvSpPr>
            <a:spLocks noGrp="1" noRot="1" noChangeAspect="1"/>
          </p:cNvSpPr>
          <p:nvPr>
            <p:ph type="sldImg"/>
          </p:nvPr>
        </p:nvSpPr>
        <p:spPr>
          <a:xfrm>
            <a:off x="1838325" y="709613"/>
            <a:ext cx="3627438" cy="2720975"/>
          </a:xfrm>
        </p:spPr>
      </p:sp>
    </p:spTree>
    <p:extLst>
      <p:ext uri="{BB962C8B-B14F-4D97-AF65-F5344CB8AC3E}">
        <p14:creationId xmlns:p14="http://schemas.microsoft.com/office/powerpoint/2010/main" val="8986504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9673569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02D78-95D5-4B35-AFBA-7A12F98FCA43}" type="slidenum">
              <a:rPr lang="en-US" smtClean="0">
                <a:solidFill>
                  <a:prstClr val="black"/>
                </a:solidFill>
              </a:rPr>
              <a:pPr/>
              <a:t>63</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t>2/14/2018</a:t>
            </a:r>
          </a:p>
        </p:txBody>
      </p:sp>
    </p:spTree>
    <p:extLst>
      <p:ext uri="{BB962C8B-B14F-4D97-AF65-F5344CB8AC3E}">
        <p14:creationId xmlns:p14="http://schemas.microsoft.com/office/powerpoint/2010/main" val="152753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Footer Placeholder 1"/>
          <p:cNvSpPr>
            <a:spLocks noGrp="1"/>
          </p:cNvSpPr>
          <p:nvPr>
            <p:ph type="ftr" sz="quarter" idx="10"/>
          </p:nvPr>
        </p:nvSpPr>
        <p:spPr/>
        <p:txBody>
          <a:bodyPr/>
          <a:lstStyle/>
          <a:p>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58770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61971-8FE6-4320-8DAF-1166C19B2023}" type="slidenum">
              <a:rPr lang="en-US" smtClean="0"/>
              <a:t>8</a:t>
            </a:fld>
            <a:endParaRPr lang="en-US" dirty="0"/>
          </a:p>
        </p:txBody>
      </p:sp>
    </p:spTree>
    <p:extLst>
      <p:ext uri="{BB962C8B-B14F-4D97-AF65-F5344CB8AC3E}">
        <p14:creationId xmlns:p14="http://schemas.microsoft.com/office/powerpoint/2010/main" val="3611787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9</a:t>
            </a:fld>
            <a:endParaRPr lang="en-US" dirty="0"/>
          </a:p>
        </p:txBody>
      </p:sp>
    </p:spTree>
    <p:extLst>
      <p:ext uri="{BB962C8B-B14F-4D97-AF65-F5344CB8AC3E}">
        <p14:creationId xmlns:p14="http://schemas.microsoft.com/office/powerpoint/2010/main" val="3755512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6"/>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7543800" y="5486400"/>
            <a:ext cx="11430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24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SzPct val="80000"/>
              <a:buFont typeface="Arial" panose="020B0604020202020204" pitchFamily="34" charset="0"/>
              <a:buChar char="•"/>
              <a:defRPr/>
            </a:lvl2pPr>
            <a:lvl3pPr marL="1143000" indent="-228600">
              <a:buFont typeface="Wingdings" pitchFamily="2" charset="2"/>
              <a:buChar char="ü"/>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6077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5791200"/>
            <a:ext cx="2133600" cy="365125"/>
          </a:xfrm>
          <a:prstGeom prst="rect">
            <a:avLst/>
          </a:prstGeom>
        </p:spPr>
        <p:txBody>
          <a:bodyPr/>
          <a:lstStyle>
            <a:lvl1pPr>
              <a:defRPr/>
            </a:lvl1p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5791200"/>
            <a:ext cx="2895600" cy="365125"/>
          </a:xfrm>
          <a:prstGeom prst="rect">
            <a:avLst/>
          </a:prstGeom>
        </p:spPr>
        <p:txBody>
          <a:bodyPr/>
          <a:lstStyle>
            <a:lvl1pPr>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91560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221163"/>
          </a:xfrm>
        </p:spPr>
        <p:txBody>
          <a:bodyPr/>
          <a:lstStyle>
            <a:lvl1pPr>
              <a:defRPr sz="2800"/>
            </a:lvl1pPr>
            <a:lvl2pPr marL="742950" indent="-285750">
              <a:buSzPct val="80000"/>
              <a:buFont typeface="Courier New" pitchFamily="49" charset="0"/>
              <a:buChar char="o"/>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marL="742950" indent="-285750">
              <a:buSzPct val="80000"/>
              <a:buFont typeface="Courier New" pitchFamily="49" charset="0"/>
              <a:buChar char="o"/>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791200"/>
            <a:ext cx="2133600" cy="365125"/>
          </a:xfrm>
          <a:prstGeom prst="rect">
            <a:avLst/>
          </a:prstGeom>
        </p:spPr>
        <p:txBody>
          <a:bodyPr/>
          <a:lstStyle>
            <a:lvl1pPr>
              <a:defRPr/>
            </a:lvl1pPr>
          </a:lstStyle>
          <a:p>
            <a:endParaRPr lang="en-US" dirty="0">
              <a:solidFill>
                <a:prstClr val="black">
                  <a:tint val="75000"/>
                </a:prstClr>
              </a:solidFill>
            </a:endParaRPr>
          </a:p>
        </p:txBody>
      </p:sp>
      <p:sp>
        <p:nvSpPr>
          <p:cNvPr id="6" name="Footer Placeholder 4"/>
          <p:cNvSpPr>
            <a:spLocks noGrp="1"/>
          </p:cNvSpPr>
          <p:nvPr>
            <p:ph type="ftr" sz="quarter" idx="11"/>
          </p:nvPr>
        </p:nvSpPr>
        <p:spPr>
          <a:xfrm>
            <a:off x="3124200" y="5791200"/>
            <a:ext cx="2895600" cy="365125"/>
          </a:xfrm>
          <a:prstGeom prst="rect">
            <a:avLst/>
          </a:prstGeom>
        </p:spPr>
        <p:txBody>
          <a:bodyPr/>
          <a:lstStyle>
            <a:lvl1pPr>
              <a:defRPr/>
            </a:lvl1p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6781800" y="6096000"/>
            <a:ext cx="2133600" cy="365125"/>
          </a:xfrm>
          <a:prstGeom prst="rect">
            <a:avLst/>
          </a:prstGeom>
        </p:spPr>
        <p:txBody>
          <a:bodyPr/>
          <a:lstStyle>
            <a:lvl1pPr>
              <a:defRPr/>
            </a:lvl1pPr>
          </a:lstStyle>
          <a:p>
            <a:fld id="{81A34A8C-2668-4FA3-8678-2726AAFED5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6887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609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ftr="0" dt="0"/>
  <p:txStyles>
    <p:titleStyle>
      <a:lvl1pPr algn="l" rtl="0" eaLnBrk="1" fontAlgn="base" hangingPunct="1">
        <a:spcBef>
          <a:spcPct val="0"/>
        </a:spcBef>
        <a:spcAft>
          <a:spcPct val="0"/>
        </a:spcAft>
        <a:defRPr sz="3200" kern="1200">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2pPr>
      <a:lvl3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3pPr>
      <a:lvl4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4pPr>
      <a:lvl5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SzPct val="80000"/>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Wingdings" pitchFamily="2" charset="2"/>
        <a:buChar char="ü"/>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anose="05000000000000000000" pitchFamily="2" charset="2"/>
        <a:buChar char="Ø"/>
        <a:defRPr sz="14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112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ms.gov/Medicare/Billing/TherapyServices/Functional-Reporting.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SE19002.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1043.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0883.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novitas-solutions.com/webcenter/portal/MedicareJH/pagebyid?contentId=00144501&amp;_afrLoop=513323595861554#!%40%40%3F_afrLoop%3D513323595861554%26contentId%3D00144501%26_adf.ctrl-state%3D15lojtwkpu_17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1117.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1022.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0865.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cms.gov/Regulations-and-Guidance/Guidance/Manuals/Downloads/clm104c03.pdf" TargetMode="External"/><Relationship Id="rId3" Type="http://schemas.openxmlformats.org/officeDocument/2006/relationships/hyperlink" Target="https://oig.hhs.gov/oas/reports/region9/91602026.pdf" TargetMode="External"/><Relationship Id="rId7" Type="http://schemas.openxmlformats.org/officeDocument/2006/relationships/hyperlink" Target="https://www.cms.gov/Outreach-and-Education/Medicare-Learning-Network-MLN/MLNProducts/Downloads/Items-and-Services-Not-Covered-Under-Medicare-Booklet-ICN906765.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ms.gov/Outreach-and-Education/Medicare-Learning-Network-MLN/MLNProducts/Downloads/AcutePaymtSysfctsht.pdf" TargetMode="External"/><Relationship Id="rId5" Type="http://schemas.openxmlformats.org/officeDocument/2006/relationships/hyperlink" Target="https://www.cms.gov/Outreach-and-Education/Medicare-Learning-Network-MLN/MLNProducts/Downloads/ProviderComplianceTipsforOrderingHospitalOutpatientServices-ICN909405.pdf" TargetMode="External"/><Relationship Id="rId4" Type="http://schemas.openxmlformats.org/officeDocument/2006/relationships/hyperlink" Target="https://www.cms.gov/Outreach-and-Education/Medicare-Learning-Network-MLN/MLNMattersArticles/Downloads/SE17033.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ms.gov/Medicare/Medicare-Fee-for-Service-Payment/AcuteInpatientPPS/Downloads/FAQs-Req-Hospital-Public-List-Standard-Charge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cms.gov/newsroom/fact-sheets/fiscal-year-fy-2019-medicare-hospital-inpatient-prospective-payment-system-ipps-and-long-term-acute-0" TargetMode="External"/><Relationship Id="rId4" Type="http://schemas.openxmlformats.org/officeDocument/2006/relationships/hyperlink" Target="https://www.cms.gov/newsroom/press-releases/cms-finalizes-changes-empower-patients-and-reduce-administrative-burden"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cms.gov/about-cms/story-page/reducing-opioid-misuse.html" TargetMode="External"/><Relationship Id="rId3" Type="http://schemas.openxmlformats.org/officeDocument/2006/relationships/hyperlink" Target="https://www.cms.gov/Medicare/Prescription-Drug-coverage/PrescriptionDrugCovContra/RxUtilization.html" TargetMode="External"/><Relationship Id="rId7" Type="http://schemas.openxmlformats.org/officeDocument/2006/relationships/hyperlink" Target="https://www.cms.gov/Outreach-and-Education/Medicare-Learning-Network-MLN/MLNMattersArticles/Downloads/SE18016.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cms.gov/Medicare/Prescription-Drug-Coverage/PrescriptionDrugCovContra/Downloads/Information-for-Patients.zip" TargetMode="External"/><Relationship Id="rId5" Type="http://schemas.openxmlformats.org/officeDocument/2006/relationships/hyperlink" Target="https://www.cms.gov/Medicare/Prescription-Drug-Coverage/PrescriptionDrugCovContra/Downloads/Information-for-Pharmacists.zip" TargetMode="External"/><Relationship Id="rId4" Type="http://schemas.openxmlformats.org/officeDocument/2006/relationships/hyperlink" Target="https://www.cms.gov/Medicare/Prescription-Drug-Coverage/PrescriptionDrugCovContra/Downloads/Information-for-Prescribers.zip" TargetMode="External"/><Relationship Id="rId9" Type="http://schemas.openxmlformats.org/officeDocument/2006/relationships/hyperlink" Target="https://www.cms.gov/Outreach-and-Education/Medicare-Learning-Network-MLN/MLNMattersArticles/downloads/SE18004.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ovitas-solutions.com/webcenter/content/conn/UCM_Repository/uuid/dDocName:0009712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cms.gov/Outreach-and-Education/Medicare-Learning-Network-MLN/MLNMattersArticles/downloads/SE18023.pdf" TargetMode="External"/><Relationship Id="rId4" Type="http://schemas.openxmlformats.org/officeDocument/2006/relationships/hyperlink" Target="https://www.cms.gov/Outreach-and-Education/Medicare-Learning-Network-MLN/MLNMattersArticles/Downloads/SE18002.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0542.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ovitas-solutions.com/webcenter/content/conn/UCM_Repository/uuid/dDocName:0009712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hyperlink" Target="http://www.novitas-solutions.com/webcenter/portal/MedicareJL/pagebyid?contentId=0015432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ms.gov/medicare/new-medicare-card/nmc-home.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cms.gov/Medicare/New-Medicare-Card/Providers/Provider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ovitas-solutions.com/webcenter/portal/MedicareJL/pagebyid?contentId=00007968"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www.cms.gov/Outreach-and-Education/Outreach/FFSProvPartProg/Provider-Partnership-Email-Archive-Items/2018-12-06-enews.html?DLPage=1&amp;DLEntries=10&amp;DLSort=0&amp;DLSortDir=descending#_Toc53167721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novitas-solutions.com/webcenter/content/conn/UCM_Repository/uuid/dDocName:0012697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ovitas-solutions.com/webcenter/portal/MedicareJL/pagebyid?contentId=00147577" TargetMode="External"/><Relationship Id="rId2" Type="http://schemas.openxmlformats.org/officeDocument/2006/relationships/hyperlink" Target="https://www.cms.gov/Outreach-and-Education/Outreach/FFSProvPartProg/Provider-Partnership-Email-Archive-Items/2018-12-13-eNews.html#_Toc53236999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www.medicare.gov/Pubs/pdf/10110.pdf" TargetMode="External"/><Relationship Id="rId3" Type="http://schemas.openxmlformats.org/officeDocument/2006/relationships/hyperlink" Target="https://www.cms.gov/Medicare/Prevention/PrevntionGenInfo/index.html" TargetMode="External"/><Relationship Id="rId7" Type="http://schemas.openxmlformats.org/officeDocument/2006/relationships/hyperlink" Target="https://www.cms.gov/Medicare/Prevention/PrevntionGenInfo/Health-Observance-Message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cms.gov/Medicare/Prevention/PrevntionGenInfo/ProviderResources.html" TargetMode="External"/><Relationship Id="rId5" Type="http://schemas.openxmlformats.org/officeDocument/2006/relationships/hyperlink" Target="https://www.cms.gov/Regulations-and-Guidance/Guidance/Manuals/Downloads/clm104c18.pdf" TargetMode="External"/><Relationship Id="rId4" Type="http://schemas.openxmlformats.org/officeDocument/2006/relationships/hyperlink" Target="https://www.youtube.com/watch?v=-tuMWM4KeZ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cms.gov/Medicare/Prevention/PrevntionGenInfo/medicare-preventive-services/MPS-QuickReferenceChart-1.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ilchimp.com/about/ip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innovation.cms.gov/Files/fact-sheet/mdpp-billingclaims-fs.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www.cms.gov/Outreach-and-Education/Medicare-Learning-Network-MLN/MLNMattersArticles/downloads/MM10970.pdf" TargetMode="External"/><Relationship Id="rId4" Type="http://schemas.openxmlformats.org/officeDocument/2006/relationships/hyperlink" Target="https://innovation.cms.gov/Files/x/mdpp-billingpayment-refguide.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nnovation.cms.gov/Files/x/mdpp-journeymap.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3" Type="http://schemas.openxmlformats.org/officeDocument/2006/relationships/hyperlink" Target="https://www.cms.gov/Medicare/CMS-Forms/CMS-Forms/Downloads/CMS20134.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innovation.cms.gov/Files/x/mdpp-enrollmentcl.pdf" TargetMode="External"/><Relationship Id="rId4" Type="http://schemas.openxmlformats.org/officeDocument/2006/relationships/hyperlink" Target="https://innovation.cms.gov/Files/x/mdpp-enrollmentfs.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innovation.cms.gov/Files/x/MDPP_Overview_Fact_Sheet.pdf" TargetMode="External"/><Relationship Id="rId7" Type="http://schemas.openxmlformats.org/officeDocument/2006/relationships/hyperlink" Target="mailto:mdpp@cms.hhs.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innovation.cms.gov/initiatives/medicare-diabetes-prevention-program/faq.html" TargetMode="External"/><Relationship Id="rId5" Type="http://schemas.openxmlformats.org/officeDocument/2006/relationships/hyperlink" Target="https://www.cms.gov/Outreach-and-Education/Outreach/NPC/National-Provider-Calls-and-Events.html" TargetMode="External"/><Relationship Id="rId4" Type="http://schemas.openxmlformats.org/officeDocument/2006/relationships/hyperlink" Target="https://innovation.cms.gov/initiatives/medicare-diabetes-prevention-progra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cms.gov/medicare-coverage-database/details/ncd-details.aspx?NCDId=281&amp;ncdver=3&amp;CoverageSelection=National&amp;bc=gAAAACAAAAAA&amp;"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ovitas-solutions.com/webcenter/portal/MedicareJH/pagebyid?contentId=00184913" TargetMode="External"/><Relationship Id="rId7"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cms.gov/Outreach-and-Education/Medicare-Learning-Network-MLN/MLNMattersArticles/downloads/MM10871.pdf" TargetMode="External"/><Relationship Id="rId5" Type="http://schemas.openxmlformats.org/officeDocument/2006/relationships/hyperlink" Target="https://www.cms.gov/Medicare/Prevention/PrevntionGenInfo/medicare-preventive-services/MPS-QuickReferenceChart-1.html#FLU" TargetMode="External"/><Relationship Id="rId4" Type="http://schemas.openxmlformats.org/officeDocument/2006/relationships/hyperlink" Target="https://www.cdc.gov/flu/prevent/index.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www.novitas-solutions.com/webcenter/content/conn/UCM_Repository/uuid/dDocName:0017770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novitas-solutions.com/webcenter/portal/Novitasphere_JL/Novitaspher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novitasphere.co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novitas-solutions.com/webcenter/portal/MedicareJL/pagebyid?contentId=00179501"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novitas-solutions.com/webcenter/portal/Claims_JL/CreditBa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novitas-solutions.com/webcenter/portal/MedicareJL/pagebyid?contentId=00004479"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novitas-solutions.com/webcenter/portal/Novitasphere_JL/Novitaspher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Diane.Hess@novitas-solutions.co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mailto:janice.mumma@novitas-solutions.com" TargetMode="External"/><Relationship Id="rId4" Type="http://schemas.openxmlformats.org/officeDocument/2006/relationships/hyperlink" Target="mailto:Stephanie.Portzline@novitas-solutions.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1025.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ms.gov/newsroom/fact-sheets/2019-medicare-parts-b-premiums-and-deductibl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1055.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novitas-solutions.com/webcenter/portal/MedicareJL/pagebyid?contentId=000865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Medicare Updates and What’s Trending for 2019</a:t>
            </a:r>
          </a:p>
        </p:txBody>
      </p:sp>
      <p:sp>
        <p:nvSpPr>
          <p:cNvPr id="6147" name="Subtitle 2"/>
          <p:cNvSpPr>
            <a:spLocks noGrp="1"/>
          </p:cNvSpPr>
          <p:nvPr>
            <p:ph type="subTitle" idx="1"/>
          </p:nvPr>
        </p:nvSpPr>
        <p:spPr/>
        <p:txBody>
          <a:bodyPr/>
          <a:lstStyle/>
          <a:p>
            <a:r>
              <a:rPr lang="en-US" dirty="0"/>
              <a:t>NJ AAHAM</a:t>
            </a:r>
          </a:p>
          <a:p>
            <a:r>
              <a:rPr lang="en-US" dirty="0"/>
              <a:t>March 6, 2019</a:t>
            </a:r>
          </a:p>
        </p:txBody>
      </p:sp>
    </p:spTree>
    <p:extLst>
      <p:ext uri="{BB962C8B-B14F-4D97-AF65-F5344CB8AC3E}">
        <p14:creationId xmlns:p14="http://schemas.microsoft.com/office/powerpoint/2010/main" val="424778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of Functional Reporting Requirements for Therapy</a:t>
            </a:r>
          </a:p>
        </p:txBody>
      </p:sp>
      <p:sp>
        <p:nvSpPr>
          <p:cNvPr id="3" name="Content Placeholder 2"/>
          <p:cNvSpPr>
            <a:spLocks noGrp="1"/>
          </p:cNvSpPr>
          <p:nvPr>
            <p:ph idx="1"/>
          </p:nvPr>
        </p:nvSpPr>
        <p:spPr/>
        <p:txBody>
          <a:bodyPr/>
          <a:lstStyle/>
          <a:p>
            <a:r>
              <a:rPr lang="en-US" dirty="0">
                <a:hlinkClick r:id="rId3"/>
              </a:rPr>
              <a:t>MM11120</a:t>
            </a:r>
            <a:r>
              <a:rPr lang="en-US" dirty="0"/>
              <a:t>:</a:t>
            </a:r>
          </a:p>
          <a:p>
            <a:pPr lvl="1"/>
            <a:r>
              <a:rPr lang="en-US" dirty="0"/>
              <a:t>Effective: January 1, 2019</a:t>
            </a:r>
          </a:p>
          <a:p>
            <a:pPr lvl="1"/>
            <a:r>
              <a:rPr lang="en-US" dirty="0"/>
              <a:t>Implementation: February 26, 2019</a:t>
            </a:r>
          </a:p>
          <a:p>
            <a:r>
              <a:rPr lang="en-US" dirty="0"/>
              <a:t>Key Points:</a:t>
            </a:r>
          </a:p>
          <a:p>
            <a:pPr lvl="1"/>
            <a:r>
              <a:rPr lang="en-US" dirty="0"/>
              <a:t>HCPCS G-codes and severity modifiers for functional reporting are no longer required on claims for therapy services</a:t>
            </a:r>
          </a:p>
          <a:p>
            <a:pPr lvl="1"/>
            <a:r>
              <a:rPr lang="en-US" dirty="0"/>
              <a:t>The retention of the therapy cap amounts as thresholds of incurred expenses above which claims must include a modifier to confirm services are medically necessary as shown by medical record documentation</a:t>
            </a:r>
          </a:p>
          <a:p>
            <a:r>
              <a:rPr lang="en-US" dirty="0"/>
              <a:t>Functional reporting requirements were effective for dates of service, January 1, 2013 through December 31, 2018 </a:t>
            </a:r>
          </a:p>
          <a:p>
            <a:pPr lvl="1"/>
            <a:r>
              <a:rPr lang="en-US" dirty="0">
                <a:hlinkClick r:id="rId4"/>
              </a:rPr>
              <a:t>Functional Reporting </a:t>
            </a:r>
            <a:endParaRPr lang="en-US" dirty="0"/>
          </a:p>
          <a:p>
            <a:endParaRPr lang="en-US" dirty="0"/>
          </a:p>
        </p:txBody>
      </p:sp>
    </p:spTree>
    <p:extLst>
      <p:ext uri="{BB962C8B-B14F-4D97-AF65-F5344CB8AC3E}">
        <p14:creationId xmlns:p14="http://schemas.microsoft.com/office/powerpoint/2010/main" val="278934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dirty="0"/>
              <a:t>Total Knee Arthroplasty (TKA) Removal fro the Medicare Inpatient-Only (IPO) List and Application of the 2- Midnight Rule</a:t>
            </a:r>
          </a:p>
        </p:txBody>
      </p:sp>
      <p:sp>
        <p:nvSpPr>
          <p:cNvPr id="7" name="Content Placeholder 6"/>
          <p:cNvSpPr>
            <a:spLocks noGrp="1"/>
          </p:cNvSpPr>
          <p:nvPr>
            <p:ph idx="1"/>
          </p:nvPr>
        </p:nvSpPr>
        <p:spPr/>
        <p:txBody>
          <a:bodyPr>
            <a:normAutofit fontScale="92500" lnSpcReduction="10000"/>
          </a:bodyPr>
          <a:lstStyle/>
          <a:p>
            <a:r>
              <a:rPr lang="en-US" dirty="0">
                <a:hlinkClick r:id="rId3"/>
              </a:rPr>
              <a:t>SE19002</a:t>
            </a:r>
            <a:r>
              <a:rPr lang="en-US" dirty="0"/>
              <a:t>:	</a:t>
            </a:r>
          </a:p>
          <a:p>
            <a:pPr lvl="1"/>
            <a:r>
              <a:rPr lang="en-US" dirty="0"/>
              <a:t>Effective January 1, 2018, TKA procedures have been removed from the IPO list</a:t>
            </a:r>
          </a:p>
          <a:p>
            <a:pPr lvl="1"/>
            <a:r>
              <a:rPr lang="en-US" dirty="0"/>
              <a:t>TKA procedures can be performed on </a:t>
            </a:r>
            <a:r>
              <a:rPr lang="en-US" b="1" dirty="0"/>
              <a:t>an inpatient or an outpatient basis</a:t>
            </a:r>
            <a:r>
              <a:rPr lang="en-US" dirty="0"/>
              <a:t> assuming all other criteria is met</a:t>
            </a:r>
          </a:p>
          <a:p>
            <a:pPr lvl="1"/>
            <a:r>
              <a:rPr lang="en-US" dirty="0"/>
              <a:t>CMS contracted the Beneficiary and Family-Centered Care Quality Improvement Organizations (BFCC-QIOs) to review a sample of Medicare fee-for-service (FFS) short-stay inpatient for compliance with the 2-Midnight Rule looking at documentation in the medical record to support:</a:t>
            </a:r>
          </a:p>
          <a:p>
            <a:pPr lvl="2"/>
            <a:r>
              <a:rPr lang="en-US" dirty="0"/>
              <a:t>The admitting physician/practitioner’s reasonable expectation that the beneficiary will require medically necessary hospital services spanning 2 midnights or longer and admits the patient to the hospital based on that expectation; or</a:t>
            </a:r>
          </a:p>
          <a:p>
            <a:pPr lvl="2"/>
            <a:r>
              <a:rPr lang="en-US" dirty="0"/>
              <a:t>The admitting physician/practitioner’s judgment that the beneficiary required hospital care on an inpatient basis despite lack of a 2-midnight expectation based on complex medical factors including but not limited to:</a:t>
            </a:r>
          </a:p>
          <a:p>
            <a:pPr lvl="3"/>
            <a:r>
              <a:rPr lang="en-US" dirty="0"/>
              <a:t>Patient’s history, co-morbidities and current medical needs</a:t>
            </a:r>
          </a:p>
          <a:p>
            <a:pPr lvl="3"/>
            <a:r>
              <a:rPr lang="en-US" dirty="0"/>
              <a:t>Severity of signs and/or symptoms</a:t>
            </a:r>
          </a:p>
          <a:p>
            <a:pPr lvl="3"/>
            <a:r>
              <a:rPr lang="en-US" dirty="0"/>
              <a:t>Risk of adverse events</a:t>
            </a:r>
          </a:p>
          <a:p>
            <a:endParaRPr lang="en-US" dirty="0"/>
          </a:p>
        </p:txBody>
      </p:sp>
    </p:spTree>
    <p:extLst>
      <p:ext uri="{BB962C8B-B14F-4D97-AF65-F5344CB8AC3E}">
        <p14:creationId xmlns:p14="http://schemas.microsoft.com/office/powerpoint/2010/main" val="30719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Revision of Definition of the Physician Supervision of Diagnostic Procedures, Clarification of DSMT Telehealth Services, and Establishing a Modifier for Expanding the Use of Telehealth for Individuals with Stroke</a:t>
            </a:r>
          </a:p>
        </p:txBody>
      </p:sp>
      <p:sp>
        <p:nvSpPr>
          <p:cNvPr id="3" name="Content Placeholder 2"/>
          <p:cNvSpPr>
            <a:spLocks noGrp="1"/>
          </p:cNvSpPr>
          <p:nvPr>
            <p:ph idx="1"/>
          </p:nvPr>
        </p:nvSpPr>
        <p:spPr/>
        <p:txBody>
          <a:bodyPr/>
          <a:lstStyle/>
          <a:p>
            <a:r>
              <a:rPr lang="en-US" dirty="0">
                <a:hlinkClick r:id="rId3"/>
              </a:rPr>
              <a:t>MM11043</a:t>
            </a:r>
            <a:r>
              <a:rPr lang="en-US" dirty="0"/>
              <a:t> :</a:t>
            </a:r>
          </a:p>
          <a:p>
            <a:pPr lvl="1"/>
            <a:r>
              <a:rPr lang="en-US" dirty="0"/>
              <a:t>Effective: January 1, 2019</a:t>
            </a:r>
          </a:p>
          <a:p>
            <a:pPr lvl="1"/>
            <a:r>
              <a:rPr lang="en-US" dirty="0"/>
              <a:t>Implementation: January 2, 2019</a:t>
            </a:r>
          </a:p>
          <a:p>
            <a:r>
              <a:rPr lang="en-US" dirty="0"/>
              <a:t>Key Points:</a:t>
            </a:r>
          </a:p>
          <a:p>
            <a:pPr lvl="1"/>
            <a:r>
              <a:rPr lang="en-US" dirty="0"/>
              <a:t>Revises the definition of "Personal Supervision" of the Physician Supervision of Diagnostic Procedures indicator to specify that procedures performed by a Registered Radiologist Assistant (RRA) or a Radiology Practitioner Assistant (RPA) may be performed under direct supervision</a:t>
            </a:r>
          </a:p>
          <a:p>
            <a:pPr lvl="1"/>
            <a:r>
              <a:rPr lang="en-US" dirty="0"/>
              <a:t>Adds instructions to use modifier G0 (G zero) to identify Telehealth services furnished for purposes of diagnosis, evaluation, or treatment of symptoms of an acute stroke</a:t>
            </a:r>
          </a:p>
          <a:p>
            <a:pPr lvl="1"/>
            <a:r>
              <a:rPr lang="en-US" dirty="0"/>
              <a:t>Clarifies requirements for when Diabetes Self-Management Training (DSMT) services may be paid as a telehealth service</a:t>
            </a:r>
          </a:p>
        </p:txBody>
      </p:sp>
    </p:spTree>
    <p:extLst>
      <p:ext uri="{BB962C8B-B14F-4D97-AF65-F5344CB8AC3E}">
        <p14:creationId xmlns:p14="http://schemas.microsoft.com/office/powerpoint/2010/main" val="241736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Modifier for Expanding the Use of Telehealth for Individuals with Stroke</a:t>
            </a:r>
          </a:p>
        </p:txBody>
      </p:sp>
      <p:sp>
        <p:nvSpPr>
          <p:cNvPr id="3" name="Content Placeholder 2"/>
          <p:cNvSpPr>
            <a:spLocks noGrp="1"/>
          </p:cNvSpPr>
          <p:nvPr>
            <p:ph idx="1"/>
          </p:nvPr>
        </p:nvSpPr>
        <p:spPr/>
        <p:txBody>
          <a:bodyPr/>
          <a:lstStyle/>
          <a:p>
            <a:r>
              <a:rPr lang="en-US" dirty="0">
                <a:hlinkClick r:id="rId3"/>
              </a:rPr>
              <a:t>MM10883</a:t>
            </a:r>
            <a:r>
              <a:rPr lang="en-US" dirty="0"/>
              <a:t>:</a:t>
            </a:r>
          </a:p>
          <a:p>
            <a:pPr lvl="1"/>
            <a:r>
              <a:rPr lang="en-US" dirty="0"/>
              <a:t>Effective: January 1, 2019</a:t>
            </a:r>
          </a:p>
          <a:p>
            <a:pPr lvl="1"/>
            <a:r>
              <a:rPr lang="en-US" dirty="0"/>
              <a:t>Implementation: January 7, 2019</a:t>
            </a:r>
          </a:p>
          <a:p>
            <a:r>
              <a:rPr lang="en-US" dirty="0"/>
              <a:t>Key Points:</a:t>
            </a:r>
          </a:p>
          <a:p>
            <a:pPr lvl="1"/>
            <a:r>
              <a:rPr lang="en-US" dirty="0"/>
              <a:t>New HCPCS informational Modifier G0 (G zero)</a:t>
            </a:r>
          </a:p>
          <a:p>
            <a:pPr lvl="1"/>
            <a:r>
              <a:rPr lang="en-US" dirty="0"/>
              <a:t>For telehealth services that are furnished on or after January 1, 2019, for purposes of diagnosis, evaluation, or treatment of symptoms of an acute stroke:</a:t>
            </a:r>
          </a:p>
          <a:p>
            <a:pPr lvl="2"/>
            <a:r>
              <a:rPr lang="en-US" dirty="0"/>
              <a:t>Telehealth distant site codes billed with Place of Service (POS) code 02 or Critical Access Hospitals, CAH method II (revenue codes 096X, 097X, or 098X); or</a:t>
            </a:r>
            <a:endParaRPr lang="en-US" sz="1400" dirty="0"/>
          </a:p>
          <a:p>
            <a:pPr lvl="2"/>
            <a:r>
              <a:rPr lang="en-US" dirty="0"/>
              <a:t>Telehealth originating site facility fee, billed with HCPCS code Q3014</a:t>
            </a:r>
          </a:p>
          <a:p>
            <a:r>
              <a:rPr lang="en-US" dirty="0"/>
              <a:t>Telehealth Service Modifiers (</a:t>
            </a:r>
            <a:r>
              <a:rPr lang="en-US" dirty="0">
                <a:hlinkClick r:id="rId4"/>
              </a:rPr>
              <a:t>JH</a:t>
            </a:r>
            <a:r>
              <a:rPr lang="en-US" dirty="0"/>
              <a:t>) </a:t>
            </a:r>
          </a:p>
          <a:p>
            <a:pPr lvl="2"/>
            <a:endParaRPr lang="en-US" dirty="0"/>
          </a:p>
          <a:p>
            <a:pPr lvl="2"/>
            <a:endParaRPr lang="en-US" dirty="0"/>
          </a:p>
          <a:p>
            <a:pPr lvl="1"/>
            <a:endParaRPr lang="en-US" dirty="0"/>
          </a:p>
        </p:txBody>
      </p:sp>
      <p:sp>
        <p:nvSpPr>
          <p:cNvPr id="4" name="Footer Placeholder 4"/>
          <p:cNvSpPr txBox="1">
            <a:spLocks/>
          </p:cNvSpPr>
          <p:nvPr/>
        </p:nvSpPr>
        <p:spPr>
          <a:xfrm>
            <a:off x="0" y="6172200"/>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a:solidFill>
                  <a:schemeClr val="bg1">
                    <a:lumMod val="50000"/>
                  </a:schemeClr>
                </a:solidFill>
              </a:rPr>
              <a:t>Current Procedural Terminology (CPT) only copyright 2018 American Medical Association. All rights reserved.</a:t>
            </a:r>
          </a:p>
        </p:txBody>
      </p:sp>
    </p:spTree>
    <p:extLst>
      <p:ext uri="{BB962C8B-B14F-4D97-AF65-F5344CB8AC3E}">
        <p14:creationId xmlns:p14="http://schemas.microsoft.com/office/powerpoint/2010/main" val="179893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to Intensive Cardiac Rehabilitation (ICR) Programs</a:t>
            </a:r>
          </a:p>
        </p:txBody>
      </p:sp>
      <p:sp>
        <p:nvSpPr>
          <p:cNvPr id="3" name="Content Placeholder 2"/>
          <p:cNvSpPr>
            <a:spLocks noGrp="1"/>
          </p:cNvSpPr>
          <p:nvPr>
            <p:ph idx="1"/>
          </p:nvPr>
        </p:nvSpPr>
        <p:spPr/>
        <p:txBody>
          <a:bodyPr/>
          <a:lstStyle/>
          <a:p>
            <a:r>
              <a:rPr lang="en-US" dirty="0">
                <a:hlinkClick r:id="rId3"/>
              </a:rPr>
              <a:t>MM11117</a:t>
            </a:r>
            <a:r>
              <a:rPr lang="en-US" dirty="0"/>
              <a:t>:</a:t>
            </a:r>
          </a:p>
          <a:p>
            <a:pPr lvl="1"/>
            <a:r>
              <a:rPr lang="en-US" dirty="0"/>
              <a:t>Effective:   February 9, 2018</a:t>
            </a:r>
          </a:p>
          <a:p>
            <a:pPr lvl="1"/>
            <a:r>
              <a:rPr lang="en-US" dirty="0"/>
              <a:t>Implementation: March 19, 2019</a:t>
            </a:r>
          </a:p>
          <a:p>
            <a:r>
              <a:rPr lang="en-US" dirty="0"/>
              <a:t>Key Points:</a:t>
            </a:r>
          </a:p>
          <a:p>
            <a:pPr lvl="1"/>
            <a:r>
              <a:rPr lang="en-US" dirty="0"/>
              <a:t>The CR expands coverage in an Intensive Cardiac Rehabilitation (ICR) Programs for approved additional conditions:</a:t>
            </a:r>
          </a:p>
          <a:p>
            <a:pPr lvl="2"/>
            <a:r>
              <a:rPr lang="en-US" dirty="0"/>
              <a:t>Stable, chronic heart failure defined as patients with left ventricular ejection fraction of 35% or less and New York Heart Association (NYHA) class II to IV symptoms despite being on optimal heart failure therapy for at least 6 weeks; or </a:t>
            </a:r>
          </a:p>
          <a:p>
            <a:pPr lvl="2"/>
            <a:r>
              <a:rPr lang="en-US" dirty="0"/>
              <a:t>Any additional condition for which the Secretary has determined that a cardiac rehabilitation program shall be covered, unless the Secretary determines, using the same process used to determine that the condition is covered for a cardiac rehabilitation program, that such coverage is not supported by the clinical evidence</a:t>
            </a:r>
          </a:p>
          <a:p>
            <a:pPr lvl="1"/>
            <a:endParaRPr lang="en-US" dirty="0"/>
          </a:p>
          <a:p>
            <a:pPr lvl="1"/>
            <a:endParaRPr lang="en-US" dirty="0"/>
          </a:p>
        </p:txBody>
      </p:sp>
    </p:spTree>
    <p:extLst>
      <p:ext uri="{BB962C8B-B14F-4D97-AF65-F5344CB8AC3E}">
        <p14:creationId xmlns:p14="http://schemas.microsoft.com/office/powerpoint/2010/main" val="3693793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Supervised Exercise Therapy (SET) for Symptomatic Peripheral Artery Disease (PAD) –  Clarification of Payment Rules </a:t>
            </a:r>
          </a:p>
        </p:txBody>
      </p:sp>
      <p:sp>
        <p:nvSpPr>
          <p:cNvPr id="3" name="Content Placeholder 2"/>
          <p:cNvSpPr>
            <a:spLocks noGrp="1"/>
          </p:cNvSpPr>
          <p:nvPr>
            <p:ph idx="1"/>
          </p:nvPr>
        </p:nvSpPr>
        <p:spPr/>
        <p:txBody>
          <a:bodyPr>
            <a:normAutofit lnSpcReduction="10000"/>
          </a:bodyPr>
          <a:lstStyle/>
          <a:p>
            <a:r>
              <a:rPr lang="en-US" dirty="0">
                <a:hlinkClick r:id="rId3"/>
              </a:rPr>
              <a:t>MM11022</a:t>
            </a:r>
            <a:r>
              <a:rPr lang="en-US" dirty="0"/>
              <a:t>:</a:t>
            </a:r>
          </a:p>
          <a:p>
            <a:pPr lvl="1"/>
            <a:r>
              <a:rPr lang="en-US" dirty="0"/>
              <a:t>Effective: May 25, 2017</a:t>
            </a:r>
          </a:p>
          <a:p>
            <a:pPr lvl="1"/>
            <a:r>
              <a:rPr lang="en-US" dirty="0"/>
              <a:t>Implementation: March 19, 2019 </a:t>
            </a:r>
          </a:p>
          <a:p>
            <a:r>
              <a:rPr lang="en-US" dirty="0"/>
              <a:t>Key Points:</a:t>
            </a:r>
          </a:p>
          <a:p>
            <a:pPr lvl="1"/>
            <a:r>
              <a:rPr lang="en-US" dirty="0"/>
              <a:t>On May 25, 2017 CMS issued NCD providing SET coverage criteria for beneficiaries with Intermittent Claudication (IC) for treatment of symptomatic Peripheral Artery Disease (PAD)</a:t>
            </a:r>
          </a:p>
          <a:p>
            <a:pPr lvl="2"/>
            <a:r>
              <a:rPr lang="en-US" dirty="0"/>
              <a:t>ICD-10 codes are provided in MM11022</a:t>
            </a:r>
          </a:p>
          <a:p>
            <a:pPr lvl="1"/>
            <a:r>
              <a:rPr lang="en-US" dirty="0"/>
              <a:t>Medicare will cover PAD rehabilitation CPT 93668 up to 36 sessions over a 12 week period if all components of a SET program are met: </a:t>
            </a:r>
          </a:p>
          <a:p>
            <a:pPr lvl="2"/>
            <a:r>
              <a:rPr lang="en-US" dirty="0"/>
              <a:t>Sessions lasting 30-60 minutes of therapeutic exercise-training</a:t>
            </a:r>
          </a:p>
          <a:p>
            <a:pPr lvl="2"/>
            <a:r>
              <a:rPr lang="en-US" dirty="0"/>
              <a:t>Performed In hospital outpatient setting (TOB 13X, 85X), or a physician’s office (place of service 11)</a:t>
            </a:r>
          </a:p>
          <a:p>
            <a:pPr lvl="2"/>
            <a:r>
              <a:rPr lang="en-US" dirty="0"/>
              <a:t>Delivered by qualified auxiliary personnel </a:t>
            </a:r>
          </a:p>
          <a:p>
            <a:pPr lvl="2"/>
            <a:r>
              <a:rPr lang="en-US" dirty="0"/>
              <a:t>Under direct physician supervision </a:t>
            </a:r>
          </a:p>
          <a:p>
            <a:pPr lvl="2"/>
            <a:r>
              <a:rPr lang="en-US" dirty="0"/>
              <a:t>Face-to-face with physician responsible for PAD treatment to obtain referral </a:t>
            </a:r>
          </a:p>
          <a:p>
            <a:pPr lvl="2"/>
            <a:endParaRPr lang="en-US" dirty="0"/>
          </a:p>
          <a:p>
            <a:pPr lvl="1"/>
            <a:endParaRPr lang="en-US" dirty="0"/>
          </a:p>
        </p:txBody>
      </p:sp>
      <p:sp>
        <p:nvSpPr>
          <p:cNvPr id="4" name="Footer Placeholder 4"/>
          <p:cNvSpPr txBox="1">
            <a:spLocks/>
          </p:cNvSpPr>
          <p:nvPr/>
        </p:nvSpPr>
        <p:spPr>
          <a:xfrm>
            <a:off x="0" y="6172200"/>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a:solidFill>
                  <a:schemeClr val="bg1">
                    <a:lumMod val="50000"/>
                  </a:schemeClr>
                </a:solidFill>
              </a:rPr>
              <a:t>Current Procedural Terminology (CPT) only copyright 2018 American Medical Association. All rights reserved.</a:t>
            </a:r>
          </a:p>
        </p:txBody>
      </p:sp>
    </p:spTree>
    <p:extLst>
      <p:ext uri="{BB962C8B-B14F-4D97-AF65-F5344CB8AC3E}">
        <p14:creationId xmlns:p14="http://schemas.microsoft.com/office/powerpoint/2010/main" val="463815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NCD 20.4 Implantable Cardiac Defibrillators (ICDs) </a:t>
            </a:r>
          </a:p>
        </p:txBody>
      </p:sp>
      <p:sp>
        <p:nvSpPr>
          <p:cNvPr id="3" name="Content Placeholder 2"/>
          <p:cNvSpPr>
            <a:spLocks noGrp="1"/>
          </p:cNvSpPr>
          <p:nvPr>
            <p:ph idx="1"/>
          </p:nvPr>
        </p:nvSpPr>
        <p:spPr/>
        <p:txBody>
          <a:bodyPr>
            <a:normAutofit fontScale="92500" lnSpcReduction="20000"/>
          </a:bodyPr>
          <a:lstStyle/>
          <a:p>
            <a:r>
              <a:rPr lang="en-US" dirty="0">
                <a:hlinkClick r:id="rId3"/>
              </a:rPr>
              <a:t>MM10865</a:t>
            </a:r>
            <a:r>
              <a:rPr lang="en-US" dirty="0"/>
              <a:t>:</a:t>
            </a:r>
          </a:p>
          <a:p>
            <a:pPr lvl="1"/>
            <a:r>
              <a:rPr lang="en-US" dirty="0"/>
              <a:t>Effective: February 15, 2018</a:t>
            </a:r>
          </a:p>
          <a:p>
            <a:pPr lvl="1"/>
            <a:r>
              <a:rPr lang="en-US" dirty="0"/>
              <a:t>Implementation: March 26, 2019</a:t>
            </a:r>
          </a:p>
          <a:p>
            <a:r>
              <a:rPr lang="en-US" dirty="0"/>
              <a:t>Key Points:</a:t>
            </a:r>
          </a:p>
          <a:p>
            <a:pPr lvl="1"/>
            <a:r>
              <a:rPr lang="en-US" dirty="0"/>
              <a:t>Claims no longer require any trial-related coding</a:t>
            </a:r>
          </a:p>
          <a:p>
            <a:pPr lvl="1"/>
            <a:r>
              <a:rPr lang="en-US" dirty="0"/>
              <a:t>CMS will cover ICDs for the following patient indications:</a:t>
            </a:r>
          </a:p>
          <a:p>
            <a:pPr lvl="2"/>
            <a:r>
              <a:rPr lang="en-US" dirty="0"/>
              <a:t>Personal history of sustained VT or cardiac arrest due to VF</a:t>
            </a:r>
          </a:p>
          <a:p>
            <a:pPr lvl="2"/>
            <a:r>
              <a:rPr lang="en-US" dirty="0"/>
              <a:t>Prior MI and a measured LVEF ≤ 0.30 </a:t>
            </a:r>
          </a:p>
          <a:p>
            <a:pPr lvl="2"/>
            <a:r>
              <a:rPr lang="en-US" dirty="0"/>
              <a:t>Have severe ischemic dilated cardiomyopathy but no personal history of sustained VT or cardiac arrest due to VF, and have NYHA Class II or III heart failure, LVEF &lt; 35%</a:t>
            </a:r>
          </a:p>
          <a:p>
            <a:pPr lvl="2"/>
            <a:r>
              <a:rPr lang="en-US" dirty="0"/>
              <a:t>Have severe non-ischemic dilated cardiomyopathy but no personal history of cardiac arrest or sustained VT, NYHA Class II or III heart failure, LVEF &lt; 35%, and been on optimal medical therapy for at least 3 months</a:t>
            </a:r>
          </a:p>
          <a:p>
            <a:pPr lvl="2"/>
            <a:r>
              <a:rPr lang="en-US" dirty="0"/>
              <a:t>Documented familial, or genetic disorders with a high risk of life-threatening tachyarrhythmias (sustained VT or VF), to include, but not limited to, long QT syndrome or hypertrophic cardiomyopathy </a:t>
            </a:r>
          </a:p>
          <a:p>
            <a:pPr lvl="2"/>
            <a:r>
              <a:rPr lang="en-US" dirty="0"/>
              <a:t>Patients with an existing ICD may receive an ICD replacement if it is required due to the end of battery life, ERI, or device/lead malfunction </a:t>
            </a:r>
          </a:p>
          <a:p>
            <a:pPr lvl="2"/>
            <a:endParaRPr lang="en-US" dirty="0"/>
          </a:p>
          <a:p>
            <a:pPr lvl="2"/>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1698969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Outpatient Services Payment: Beneficiaries Who Are Inpatients of Other Facilities - Reminder </a:t>
            </a:r>
          </a:p>
        </p:txBody>
      </p:sp>
      <p:sp>
        <p:nvSpPr>
          <p:cNvPr id="3" name="Content Placeholder 2"/>
          <p:cNvSpPr>
            <a:spLocks noGrp="1"/>
          </p:cNvSpPr>
          <p:nvPr>
            <p:ph idx="1"/>
          </p:nvPr>
        </p:nvSpPr>
        <p:spPr/>
        <p:txBody>
          <a:bodyPr/>
          <a:lstStyle/>
          <a:p>
            <a:r>
              <a:rPr lang="en-US" sz="1600" dirty="0"/>
              <a:t>Recent OIG report determined that Medicare inappropriately paid ACHs for outpatient services provided to beneficiaries who were inpatients of other facilities, including LTCH, IRF, IPF, and CAH: </a:t>
            </a:r>
          </a:p>
          <a:p>
            <a:pPr lvl="1"/>
            <a:r>
              <a:rPr lang="en-US" sz="1400" dirty="0"/>
              <a:t>As a result, beneficiaries were unnecessarily charged outpatient deductibles and coinsurance payments</a:t>
            </a:r>
          </a:p>
          <a:p>
            <a:r>
              <a:rPr lang="en-US" sz="1600" dirty="0"/>
              <a:t>All items and non-physician services provided during a Medicare Part A inpatient stay must be provided directly by the inpatient hospital or under arrangements with the inpatient hospital and another provider</a:t>
            </a:r>
          </a:p>
          <a:p>
            <a:r>
              <a:rPr lang="en-US" sz="1600" dirty="0"/>
              <a:t>References: </a:t>
            </a:r>
          </a:p>
          <a:p>
            <a:pPr lvl="1"/>
            <a:r>
              <a:rPr lang="en-US" sz="1400" dirty="0">
                <a:hlinkClick r:id="rId3"/>
              </a:rPr>
              <a:t>Medicare Inappropriately Paid Acute-Care Hospitals for Outpatient Services They Provided To Beneficiaries Who Were Inpatients of Other Facilities </a:t>
            </a:r>
            <a:r>
              <a:rPr lang="en-US" sz="1400" dirty="0"/>
              <a:t>OIG Report, September 2017. </a:t>
            </a:r>
          </a:p>
          <a:p>
            <a:pPr lvl="1"/>
            <a:r>
              <a:rPr lang="en-US" sz="1400" dirty="0">
                <a:hlinkClick r:id="rId4"/>
              </a:rPr>
              <a:t>MLN Matters Special Edition Article SE170133 Medicare Does Not Pay Acute-Care Hospitals for Outpatient Services They Provide to Beneficiaries in a Covered Part A Inpatient Stay at Other Facilities</a:t>
            </a:r>
            <a:endParaRPr lang="en-US" sz="1400" dirty="0"/>
          </a:p>
          <a:p>
            <a:pPr lvl="1"/>
            <a:r>
              <a:rPr lang="en-US" sz="1400" dirty="0">
                <a:hlinkClick r:id="rId5"/>
              </a:rPr>
              <a:t>Provider Compliance Tips for Ordering Hospital Outpatient Services Fact Sheet </a:t>
            </a:r>
            <a:endParaRPr lang="en-US" sz="1400" dirty="0"/>
          </a:p>
          <a:p>
            <a:pPr lvl="1"/>
            <a:r>
              <a:rPr lang="en-US" sz="1400" dirty="0">
                <a:hlinkClick r:id="rId6"/>
              </a:rPr>
              <a:t>Acute Care Hospital Inpatient Prospective Payment System Fact Sheet</a:t>
            </a:r>
            <a:r>
              <a:rPr lang="en-US" sz="1400" dirty="0"/>
              <a:t> Page 3 </a:t>
            </a:r>
          </a:p>
          <a:p>
            <a:pPr lvl="1"/>
            <a:r>
              <a:rPr lang="en-US" sz="1400" dirty="0">
                <a:hlinkClick r:id="rId7"/>
              </a:rPr>
              <a:t>Items and Services Not Covered Under Medicare Booklet</a:t>
            </a:r>
            <a:r>
              <a:rPr lang="en-US" sz="1400" dirty="0"/>
              <a:t> Page 12 </a:t>
            </a:r>
          </a:p>
          <a:p>
            <a:pPr lvl="1"/>
            <a:r>
              <a:rPr lang="en-US" sz="1400" dirty="0">
                <a:hlinkClick r:id="rId8"/>
              </a:rPr>
              <a:t>Medicare Claims Processing Manual, Pub. 100-04, Chapter 3 – Inpatient Hospital Billing , Section 10.4 “ Payment of Nonphysician Services for Inpatients”  </a:t>
            </a:r>
            <a:endParaRPr lang="en-US" sz="1400" dirty="0"/>
          </a:p>
        </p:txBody>
      </p:sp>
    </p:spTree>
    <p:extLst>
      <p:ext uri="{BB962C8B-B14F-4D97-AF65-F5344CB8AC3E}">
        <p14:creationId xmlns:p14="http://schemas.microsoft.com/office/powerpoint/2010/main" val="3791403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Price Transparency</a:t>
            </a:r>
          </a:p>
        </p:txBody>
      </p:sp>
      <p:sp>
        <p:nvSpPr>
          <p:cNvPr id="3" name="Content Placeholder 2"/>
          <p:cNvSpPr>
            <a:spLocks noGrp="1"/>
          </p:cNvSpPr>
          <p:nvPr>
            <p:ph idx="1"/>
          </p:nvPr>
        </p:nvSpPr>
        <p:spPr/>
        <p:txBody>
          <a:bodyPr/>
          <a:lstStyle/>
          <a:p>
            <a:r>
              <a:rPr lang="en-US" dirty="0"/>
              <a:t>Effective in 2019 CMS updated its guidelines to specifically require hospitals to make public a list of their standard charges</a:t>
            </a:r>
          </a:p>
          <a:p>
            <a:r>
              <a:rPr lang="en-US" dirty="0"/>
              <a:t>Encourage price transparency by improving public accessibility of charge information:</a:t>
            </a:r>
          </a:p>
          <a:p>
            <a:pPr lvl="1"/>
            <a:r>
              <a:rPr lang="en-US" dirty="0"/>
              <a:t>Post via the Internet in a machine readable format</a:t>
            </a:r>
          </a:p>
          <a:p>
            <a:pPr lvl="1"/>
            <a:r>
              <a:rPr lang="en-US" dirty="0"/>
              <a:t>Update this information at least annually, or more often as appropriate</a:t>
            </a:r>
          </a:p>
          <a:p>
            <a:r>
              <a:rPr lang="en-US" dirty="0"/>
              <a:t>References:</a:t>
            </a:r>
            <a:endParaRPr lang="en-US" dirty="0">
              <a:hlinkClick r:id="rId3"/>
            </a:endParaRPr>
          </a:p>
          <a:p>
            <a:pPr lvl="1"/>
            <a:r>
              <a:rPr lang="en-US" dirty="0">
                <a:hlinkClick r:id="rId4"/>
              </a:rPr>
              <a:t>CMS Finalizes Changes to Empower Patients and Reduce Administrative Burden</a:t>
            </a:r>
            <a:endParaRPr lang="en-US" dirty="0"/>
          </a:p>
          <a:p>
            <a:pPr lvl="1"/>
            <a:r>
              <a:rPr lang="en-US" dirty="0">
                <a:hlinkClick r:id="rId5"/>
              </a:rPr>
              <a:t>Fiscal Year (FY) 2019 Medicare Hospital Inpatient Prospective Payment System (IPPS) and Long-Term Acute Care Hospital (LTCH) Prospective Payment System Final Rule (CMS-1694-F) </a:t>
            </a:r>
            <a:endParaRPr lang="en-US" dirty="0">
              <a:hlinkClick r:id="" action="ppaction://noaction"/>
            </a:endParaRPr>
          </a:p>
          <a:p>
            <a:pPr lvl="1"/>
            <a:r>
              <a:rPr lang="en-US" dirty="0">
                <a:hlinkClick r:id="" action="ppaction://noaction"/>
              </a:rPr>
              <a:t>Frequently </a:t>
            </a:r>
            <a:r>
              <a:rPr lang="en-US" dirty="0">
                <a:hlinkClick r:id="rId3"/>
              </a:rPr>
              <a:t>Asked Questions Regarding Requirements for Hospitals To Make Public a List of Their Standard Charges via the Internet</a:t>
            </a:r>
            <a:endParaRPr lang="en-US" dirty="0"/>
          </a:p>
        </p:txBody>
      </p:sp>
    </p:spTree>
    <p:extLst>
      <p:ext uri="{BB962C8B-B14F-4D97-AF65-F5344CB8AC3E}">
        <p14:creationId xmlns:p14="http://schemas.microsoft.com/office/powerpoint/2010/main" val="76154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Medicare Part D Opioid Policies: Information for Prescribers</a:t>
            </a:r>
          </a:p>
        </p:txBody>
      </p:sp>
      <p:sp>
        <p:nvSpPr>
          <p:cNvPr id="3" name="Content Placeholder 2"/>
          <p:cNvSpPr>
            <a:spLocks noGrp="1"/>
          </p:cNvSpPr>
          <p:nvPr>
            <p:ph idx="1"/>
          </p:nvPr>
        </p:nvSpPr>
        <p:spPr/>
        <p:txBody>
          <a:bodyPr>
            <a:normAutofit fontScale="85000" lnSpcReduction="20000"/>
          </a:bodyPr>
          <a:lstStyle/>
          <a:p>
            <a:r>
              <a:rPr lang="en-US" dirty="0"/>
              <a:t>CMS implemented </a:t>
            </a:r>
            <a:r>
              <a:rPr lang="en-US" dirty="0">
                <a:hlinkClick r:id="rId3"/>
              </a:rPr>
              <a:t>new opioid policies</a:t>
            </a:r>
            <a:r>
              <a:rPr lang="en-US" dirty="0"/>
              <a:t> for Medicare drug plans on January 1, 2019, that include:</a:t>
            </a:r>
          </a:p>
          <a:p>
            <a:pPr lvl="1"/>
            <a:r>
              <a:rPr lang="en-US" dirty="0"/>
              <a:t>Improved safety alerts when patients fill opioid prescriptions at the pharmacy</a:t>
            </a:r>
          </a:p>
          <a:p>
            <a:pPr lvl="1"/>
            <a:r>
              <a:rPr lang="en-US" dirty="0"/>
              <a:t>Drug management programs for patients at-risk for misuse or abuse of opioids or other drugs </a:t>
            </a:r>
          </a:p>
          <a:p>
            <a:pPr lvl="1"/>
            <a:r>
              <a:rPr lang="en-US" dirty="0"/>
              <a:t>Posted new training materials, including slide decks and tip sheets for:</a:t>
            </a:r>
          </a:p>
          <a:p>
            <a:pPr lvl="2"/>
            <a:r>
              <a:rPr lang="en-US" dirty="0">
                <a:hlinkClick r:id="rId4"/>
              </a:rPr>
              <a:t>Prescribers</a:t>
            </a:r>
            <a:endParaRPr lang="en-US" dirty="0"/>
          </a:p>
          <a:p>
            <a:pPr lvl="2"/>
            <a:r>
              <a:rPr lang="en-US" dirty="0">
                <a:hlinkClick r:id="rId5"/>
              </a:rPr>
              <a:t>Pharmacists</a:t>
            </a:r>
            <a:endParaRPr lang="en-US" dirty="0"/>
          </a:p>
          <a:p>
            <a:pPr lvl="2"/>
            <a:r>
              <a:rPr lang="en-US" dirty="0">
                <a:hlinkClick r:id="rId6"/>
              </a:rPr>
              <a:t>Patients</a:t>
            </a:r>
            <a:endParaRPr lang="en-US" dirty="0"/>
          </a:p>
          <a:p>
            <a:r>
              <a:rPr lang="en-US" dirty="0">
                <a:hlinkClick r:id="rId7"/>
              </a:rPr>
              <a:t>MLN Matters Special Edition Article SE18016 A Prescriber’s Guide to the New Medicare Part D Opioid Overutilization Policies for 2019</a:t>
            </a:r>
          </a:p>
          <a:p>
            <a:r>
              <a:rPr lang="en-US" dirty="0"/>
              <a:t>Visit the </a:t>
            </a:r>
            <a:r>
              <a:rPr lang="en-US" dirty="0">
                <a:hlinkClick r:id="rId8"/>
              </a:rPr>
              <a:t>Reducing Opioid Misuse</a:t>
            </a:r>
            <a:r>
              <a:rPr lang="en-US" dirty="0"/>
              <a:t> webpage for more information on CMS’ overall strategy:</a:t>
            </a:r>
          </a:p>
          <a:p>
            <a:pPr lvl="1"/>
            <a:r>
              <a:rPr lang="en-US" dirty="0"/>
              <a:t>Prevention</a:t>
            </a:r>
          </a:p>
          <a:p>
            <a:pPr lvl="1"/>
            <a:r>
              <a:rPr lang="en-US" dirty="0"/>
              <a:t>Treatment</a:t>
            </a:r>
          </a:p>
          <a:p>
            <a:pPr lvl="1"/>
            <a:r>
              <a:rPr lang="en-US" dirty="0"/>
              <a:t>Data</a:t>
            </a:r>
          </a:p>
          <a:p>
            <a:r>
              <a:rPr lang="en-US" dirty="0"/>
              <a:t>Review of opioid use during the IPPE and is helpful in diagnosing and then treating as appropriate opioid disorders:</a:t>
            </a:r>
          </a:p>
          <a:p>
            <a:pPr lvl="1"/>
            <a:r>
              <a:rPr lang="en-US" dirty="0">
                <a:hlinkClick r:id="rId9"/>
              </a:rPr>
              <a:t>MLN Matters Special Edition Article SE18004 - Review of Opioid Use During the IPPE and AWV</a:t>
            </a:r>
            <a:r>
              <a:rPr lang="en-US" dirty="0"/>
              <a:t> </a:t>
            </a:r>
          </a:p>
          <a:p>
            <a:pPr lvl="1"/>
            <a:endParaRPr lang="en-US" dirty="0"/>
          </a:p>
          <a:p>
            <a:endParaRPr lang="en-US" dirty="0"/>
          </a:p>
        </p:txBody>
      </p:sp>
    </p:spTree>
    <p:extLst>
      <p:ext uri="{BB962C8B-B14F-4D97-AF65-F5344CB8AC3E}">
        <p14:creationId xmlns:p14="http://schemas.microsoft.com/office/powerpoint/2010/main" val="311155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fontScale="77500" lnSpcReduction="20000"/>
          </a:bodyPr>
          <a:lstStyle/>
          <a:p>
            <a:r>
              <a:rPr lang="en-US" dirty="0"/>
              <a:t>All Current Procedural Terminology (CPT) only are copyright 2019 American Medical Association (AMA). All rights reserved. CPT is a registered trademark of the American Medical Association. Applicable Federal Acquisition Regulation/ Defense Federal Acquisition Regulation (FARS/DFARS) Restrictions Apply to Government Use.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a:p>
            <a:r>
              <a:rPr lang="en-US" dirty="0"/>
              <a:t>The information enclosed was current at the time it was presented.  Medicare policy changes frequently; links to the source documents have been provided within the document for your reference. This presentation was prepared as a tool to assist providers and is not intended to grant rights or impose obligations.  </a:t>
            </a:r>
          </a:p>
          <a:p>
            <a:r>
              <a:rPr lang="en-US" dirty="0"/>
              <a:t>Although every reasonable effort has been made to assure the accuracy of the information within these pages, the ultimate responsibility for the correct submission of claims and response to any remittance advice lies with the provider of services.</a:t>
            </a:r>
          </a:p>
          <a:p>
            <a:r>
              <a:rPr lang="en-US" dirty="0"/>
              <a:t>Novitas Solutions’ employees, agents, and staff make no representation, warranty, or guarantee that this compilation of Medicare information is error-free and will bear no responsibility or liability for the results or consequences of the use of this guide.</a:t>
            </a:r>
          </a:p>
          <a:p>
            <a:r>
              <a:rPr lang="en-US" dirty="0"/>
              <a:t>This presentation is a general summary that explains certain aspects of the Medicare program, but is not a legal document. The official Medicare program provisions are contained in the relevant laws, regulations, and rulings.</a:t>
            </a:r>
          </a:p>
          <a:p>
            <a:r>
              <a:rPr lang="en-US" dirty="0"/>
              <a:t>Novitas Solutions does not permit videotaping or audio recording of training events.</a:t>
            </a:r>
          </a:p>
        </p:txBody>
      </p:sp>
    </p:spTree>
    <p:extLst>
      <p:ext uri="{BB962C8B-B14F-4D97-AF65-F5344CB8AC3E}">
        <p14:creationId xmlns:p14="http://schemas.microsoft.com/office/powerpoint/2010/main" val="322039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FISS Provider Practice Location Address</a:t>
            </a:r>
          </a:p>
        </p:txBody>
      </p:sp>
      <p:sp>
        <p:nvSpPr>
          <p:cNvPr id="3" name="Content Placeholder 2"/>
          <p:cNvSpPr>
            <a:spLocks noGrp="1"/>
          </p:cNvSpPr>
          <p:nvPr>
            <p:ph idx="1"/>
          </p:nvPr>
        </p:nvSpPr>
        <p:spPr/>
        <p:txBody>
          <a:bodyPr>
            <a:normAutofit/>
          </a:bodyPr>
          <a:lstStyle/>
          <a:p>
            <a:r>
              <a:rPr lang="en-US" dirty="0">
                <a:hlinkClick r:id="rId3"/>
              </a:rPr>
              <a:t>FISS </a:t>
            </a:r>
            <a:r>
              <a:rPr lang="en-US" dirty="0"/>
              <a:t>Claim Page 3 Provider Practice Location:</a:t>
            </a:r>
          </a:p>
          <a:p>
            <a:pPr lvl="1"/>
            <a:r>
              <a:rPr lang="en-US" dirty="0"/>
              <a:t>New claim page must include your practice location address when services billed are rendered in an off-campus, outpatient, or provider-based department of a hospital facility</a:t>
            </a:r>
          </a:p>
          <a:p>
            <a:pPr lvl="2"/>
            <a:r>
              <a:rPr lang="en-US" dirty="0"/>
              <a:t>Report the address </a:t>
            </a:r>
            <a:r>
              <a:rPr lang="en-US" b="1" dirty="0"/>
              <a:t>exactly</a:t>
            </a:r>
            <a:r>
              <a:rPr lang="en-US" dirty="0"/>
              <a:t> as it appears in PECOS</a:t>
            </a:r>
          </a:p>
          <a:p>
            <a:pPr lvl="2"/>
            <a:r>
              <a:rPr lang="en-US" dirty="0"/>
              <a:t>Upon implementation of the April 2019 quarterly release, claims that do not match exactly will RTP</a:t>
            </a:r>
          </a:p>
          <a:p>
            <a:pPr lvl="2"/>
            <a:r>
              <a:rPr lang="en-US" dirty="0"/>
              <a:t>Ensure that an accurate address for each hospital department practice location is present in PECOS</a:t>
            </a:r>
          </a:p>
          <a:p>
            <a:pPr lvl="3"/>
            <a:r>
              <a:rPr lang="en-US" dirty="0"/>
              <a:t>Providers who need to add a new or correct an existing practice location address will need to submit a new 855A enrollment application in PECOS</a:t>
            </a:r>
          </a:p>
          <a:p>
            <a:pPr lvl="1"/>
            <a:r>
              <a:rPr lang="en-US" dirty="0"/>
              <a:t>Refer to </a:t>
            </a:r>
            <a:r>
              <a:rPr lang="en-US" dirty="0">
                <a:hlinkClick r:id="rId4"/>
              </a:rPr>
              <a:t>MLN Special Edition Article SE18002 Billing Requirements for OPPS Providers with Multiple Service Locations </a:t>
            </a:r>
            <a:r>
              <a:rPr lang="en-US" dirty="0"/>
              <a:t> and </a:t>
            </a:r>
            <a:r>
              <a:rPr lang="en-US" dirty="0">
                <a:hlinkClick r:id="rId5"/>
              </a:rPr>
              <a:t>SE18023 Activation of Systemic Validation Edits for OPPS Providers with Multiple Service Locations</a:t>
            </a:r>
            <a:r>
              <a:rPr lang="en-US" dirty="0"/>
              <a:t> </a:t>
            </a:r>
          </a:p>
          <a:p>
            <a:pPr lvl="2"/>
            <a:endParaRPr lang="en-US" dirty="0"/>
          </a:p>
          <a:p>
            <a:endParaRPr lang="en-US" dirty="0"/>
          </a:p>
        </p:txBody>
      </p:sp>
    </p:spTree>
    <p:extLst>
      <p:ext uri="{BB962C8B-B14F-4D97-AF65-F5344CB8AC3E}">
        <p14:creationId xmlns:p14="http://schemas.microsoft.com/office/powerpoint/2010/main" val="237907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 Claim Page 3 Provider Practice Location Address</a:t>
            </a:r>
          </a:p>
        </p:txBody>
      </p:sp>
      <p:sp>
        <p:nvSpPr>
          <p:cNvPr id="5" name="Content Placeholder 4"/>
          <p:cNvSpPr>
            <a:spLocks noGrp="1"/>
          </p:cNvSpPr>
          <p:nvPr>
            <p:ph idx="1"/>
          </p:nvPr>
        </p:nvSpPr>
        <p:spPr>
          <a:xfrm>
            <a:off x="533400" y="1600200"/>
            <a:ext cx="8229600" cy="4724400"/>
          </a:xfrm>
        </p:spPr>
        <p:txBody>
          <a:bodyPr/>
          <a:lstStyle/>
          <a:p>
            <a:r>
              <a:rPr lang="en-US" sz="1600" dirty="0"/>
              <a:t>To access Claim Page 03, (MAP171F), from Claim Page 03 (MAP1719) press F11</a:t>
            </a:r>
          </a:p>
          <a:p>
            <a:r>
              <a:rPr lang="en-US" sz="1600" dirty="0"/>
              <a:t>Enter the provider practice location address in the fields provided on this page</a:t>
            </a:r>
          </a:p>
        </p:txBody>
      </p:sp>
      <p:pic>
        <p:nvPicPr>
          <p:cNvPr id="6" name="Picture 5" descr="FISS Provider practice location addr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463" y="2209800"/>
            <a:ext cx="6981738" cy="4268419"/>
          </a:xfrm>
          <a:prstGeom prst="rect">
            <a:avLst/>
          </a:prstGeom>
        </p:spPr>
      </p:pic>
    </p:spTree>
    <p:extLst>
      <p:ext uri="{BB962C8B-B14F-4D97-AF65-F5344CB8AC3E}">
        <p14:creationId xmlns:p14="http://schemas.microsoft.com/office/powerpoint/2010/main" val="883218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the Service Facility Location for an Off-Campus, Provider-Based Department of a Hospital</a:t>
            </a:r>
          </a:p>
        </p:txBody>
      </p:sp>
      <p:sp>
        <p:nvSpPr>
          <p:cNvPr id="3" name="Content Placeholder 2"/>
          <p:cNvSpPr>
            <a:spLocks noGrp="1"/>
          </p:cNvSpPr>
          <p:nvPr>
            <p:ph idx="1"/>
          </p:nvPr>
        </p:nvSpPr>
        <p:spPr/>
        <p:txBody>
          <a:bodyPr>
            <a:normAutofit fontScale="70000" lnSpcReduction="20000"/>
          </a:bodyPr>
          <a:lstStyle/>
          <a:p>
            <a:r>
              <a:rPr lang="en-US" dirty="0"/>
              <a:t>Claim level information:</a:t>
            </a:r>
          </a:p>
          <a:p>
            <a:pPr lvl="1"/>
            <a:r>
              <a:rPr lang="en-US" dirty="0"/>
              <a:t>When all the services rendered on the claim are from the billing provider address: </a:t>
            </a:r>
          </a:p>
          <a:p>
            <a:pPr lvl="2"/>
            <a:r>
              <a:rPr lang="en-US" dirty="0"/>
              <a:t>Report the billing provider address only in the billing provider loop 2010AA and not to report any service facility location in loop 2310E (or in DDE MAP 171F screen for DDE submitters)</a:t>
            </a:r>
          </a:p>
          <a:p>
            <a:pPr lvl="1"/>
            <a:r>
              <a:rPr lang="en-US" dirty="0"/>
              <a:t>When all the services rendered on the claim are from one campus of a multi-campus provider that report a billing provider address:</a:t>
            </a:r>
          </a:p>
          <a:p>
            <a:pPr lvl="2"/>
            <a:r>
              <a:rPr lang="en-US" dirty="0"/>
              <a:t>Report the campus address where the services were rendered in the service facility location in loop 2310E if the service facility address is different from the billing provider address loop 2010AA (or in DDE MAP 171F screen for DDE submitters) </a:t>
            </a:r>
          </a:p>
          <a:p>
            <a:pPr lvl="1"/>
            <a:r>
              <a:rPr lang="en-US" dirty="0"/>
              <a:t>When all the services rendered on the claim are from the same off-campus, outpatient, provider-based department of a hospital: </a:t>
            </a:r>
          </a:p>
          <a:p>
            <a:pPr lvl="2"/>
            <a:r>
              <a:rPr lang="en-US" dirty="0"/>
              <a:t>Report the off-campus, outpatient, provider-based department service facility address in the service facility provider loop 2310E (or in DDE MAP 171F screen for DDE submitters) </a:t>
            </a:r>
          </a:p>
          <a:p>
            <a:pPr lvl="1"/>
            <a:r>
              <a:rPr lang="en-US" dirty="0"/>
              <a:t>When there are services rendered on the claim from multiple locations: </a:t>
            </a:r>
          </a:p>
          <a:p>
            <a:pPr lvl="2"/>
            <a:r>
              <a:rPr lang="en-US" dirty="0"/>
              <a:t>If any services on the claim were rendered at the billing provider address:</a:t>
            </a:r>
          </a:p>
          <a:p>
            <a:pPr lvl="3"/>
            <a:r>
              <a:rPr lang="en-US" dirty="0"/>
              <a:t>Report the billing provider address only in the billing provider loop 2010AA and do not report the service facility location in loop 2310E (or in DDE MAP 171F screen for DDE submitters)</a:t>
            </a:r>
          </a:p>
          <a:p>
            <a:pPr lvl="2"/>
            <a:r>
              <a:rPr lang="en-US" dirty="0"/>
              <a:t>If no services on the claim were rendered at the billing provider address:</a:t>
            </a:r>
          </a:p>
          <a:p>
            <a:pPr lvl="3"/>
            <a:r>
              <a:rPr lang="en-US" dirty="0"/>
              <a:t>Report the service facility address in loop 2310E (or in DDE MAP 171F screen for DDE submitters) from the first registered encounter of the “From” date on the claim</a:t>
            </a:r>
          </a:p>
          <a:p>
            <a:r>
              <a:rPr lang="en-US" dirty="0"/>
              <a:t>Line level information:</a:t>
            </a:r>
          </a:p>
          <a:p>
            <a:pPr lvl="1"/>
            <a:r>
              <a:rPr lang="en-US" dirty="0"/>
              <a:t>Report modifier PO (Services, procedures and/or surgeries provided at off-campus provider-based outpatient departments) for all excepted items for services reported with a HCPCS furnished </a:t>
            </a:r>
          </a:p>
          <a:p>
            <a:pPr lvl="1"/>
            <a:r>
              <a:rPr lang="en-US" dirty="0"/>
              <a:t>Report modifier PN (Non-excepted service provided at an off-campus, outpatient, provider-based department of a hospital) for all non-excepted items and services</a:t>
            </a:r>
          </a:p>
          <a:p>
            <a:pPr lvl="2"/>
            <a:r>
              <a:rPr lang="en-US" dirty="0"/>
              <a:t>Triggers payment under the MPFS</a:t>
            </a:r>
          </a:p>
        </p:txBody>
      </p:sp>
    </p:spTree>
    <p:extLst>
      <p:ext uri="{BB962C8B-B14F-4D97-AF65-F5344CB8AC3E}">
        <p14:creationId xmlns:p14="http://schemas.microsoft.com/office/powerpoint/2010/main" val="239416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User CR: FISS to Add Additional Search Features to Provider Direct Data Entry (DDE) Screen</a:t>
            </a:r>
          </a:p>
        </p:txBody>
      </p:sp>
      <p:sp>
        <p:nvSpPr>
          <p:cNvPr id="3" name="Content Placeholder 2"/>
          <p:cNvSpPr>
            <a:spLocks noGrp="1"/>
          </p:cNvSpPr>
          <p:nvPr>
            <p:ph idx="1"/>
          </p:nvPr>
        </p:nvSpPr>
        <p:spPr/>
        <p:txBody>
          <a:bodyPr>
            <a:normAutofit/>
          </a:bodyPr>
          <a:lstStyle/>
          <a:p>
            <a:r>
              <a:rPr lang="en-US" dirty="0">
                <a:hlinkClick r:id="rId3"/>
              </a:rPr>
              <a:t>MM10542</a:t>
            </a:r>
            <a:r>
              <a:rPr lang="en-US" dirty="0"/>
              <a:t>:</a:t>
            </a:r>
          </a:p>
          <a:p>
            <a:pPr lvl="1"/>
            <a:r>
              <a:rPr lang="en-US" dirty="0"/>
              <a:t>Effective: January 1, 2019</a:t>
            </a:r>
          </a:p>
          <a:p>
            <a:pPr lvl="1"/>
            <a:r>
              <a:rPr lang="en-US" dirty="0"/>
              <a:t>Implementation: January 7, 2019</a:t>
            </a:r>
          </a:p>
          <a:p>
            <a:r>
              <a:rPr lang="en-US" dirty="0"/>
              <a:t>Key Points:</a:t>
            </a:r>
          </a:p>
          <a:p>
            <a:pPr lvl="1"/>
            <a:r>
              <a:rPr lang="en-US" dirty="0"/>
              <a:t>New feature will allow providers to find the claim associated with the AR and reconcile it back to their patient accounts:</a:t>
            </a:r>
          </a:p>
          <a:p>
            <a:pPr lvl="2"/>
            <a:r>
              <a:rPr lang="en-US" dirty="0"/>
              <a:t>Use the invoice number on the AR to find the DCN</a:t>
            </a:r>
          </a:p>
          <a:p>
            <a:pPr lvl="2"/>
            <a:r>
              <a:rPr lang="en-US" dirty="0"/>
              <a:t>Use the DCN to look up the claims </a:t>
            </a:r>
          </a:p>
          <a:p>
            <a:pPr lvl="2"/>
            <a:r>
              <a:rPr lang="en-US" dirty="0"/>
              <a:t>New screen will be “Invoice Number/DCN Translator"</a:t>
            </a:r>
          </a:p>
        </p:txBody>
      </p:sp>
    </p:spTree>
    <p:extLst>
      <p:ext uri="{BB962C8B-B14F-4D97-AF65-F5344CB8AC3E}">
        <p14:creationId xmlns:p14="http://schemas.microsoft.com/office/powerpoint/2010/main" val="2825088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 Invoice Number/DCN Translator</a:t>
            </a:r>
          </a:p>
        </p:txBody>
      </p:sp>
      <p:sp>
        <p:nvSpPr>
          <p:cNvPr id="3" name="Content Placeholder 2"/>
          <p:cNvSpPr>
            <a:spLocks noGrp="1"/>
          </p:cNvSpPr>
          <p:nvPr>
            <p:ph idx="1"/>
          </p:nvPr>
        </p:nvSpPr>
        <p:spPr/>
        <p:txBody>
          <a:bodyPr/>
          <a:lstStyle/>
          <a:p>
            <a:r>
              <a:rPr lang="en-US" dirty="0"/>
              <a:t>Menu option 88 on the Inquiry Menu in </a:t>
            </a:r>
            <a:r>
              <a:rPr lang="en-US" dirty="0">
                <a:hlinkClick r:id="rId3"/>
              </a:rPr>
              <a:t>FISS</a:t>
            </a:r>
            <a:endParaRPr lang="en-US" dirty="0"/>
          </a:p>
          <a:p>
            <a:r>
              <a:rPr lang="en-US" dirty="0"/>
              <a:t>Enter up to 5 DCNs on the left or 5 DCNs on the right</a:t>
            </a:r>
          </a:p>
        </p:txBody>
      </p:sp>
      <p:pic>
        <p:nvPicPr>
          <p:cNvPr id="4" name="Picture 3" descr="Invoic Number/DCN Translator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332703"/>
            <a:ext cx="6477000" cy="4178710"/>
          </a:xfrm>
          <a:prstGeom prst="rect">
            <a:avLst/>
          </a:prstGeom>
        </p:spPr>
      </p:pic>
    </p:spTree>
    <p:extLst>
      <p:ext uri="{BB962C8B-B14F-4D97-AF65-F5344CB8AC3E}">
        <p14:creationId xmlns:p14="http://schemas.microsoft.com/office/powerpoint/2010/main" val="2585938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FISS Recertification</a:t>
            </a:r>
          </a:p>
        </p:txBody>
      </p:sp>
      <p:sp>
        <p:nvSpPr>
          <p:cNvPr id="3" name="Content Placeholder 2"/>
          <p:cNvSpPr>
            <a:spLocks noGrp="1"/>
          </p:cNvSpPr>
          <p:nvPr>
            <p:ph idx="1"/>
          </p:nvPr>
        </p:nvSpPr>
        <p:spPr/>
        <p:txBody>
          <a:bodyPr/>
          <a:lstStyle/>
          <a:p>
            <a:r>
              <a:rPr lang="en-US" dirty="0"/>
              <a:t>CMS requires annual recertification of every user who has access to FISS</a:t>
            </a:r>
          </a:p>
          <a:p>
            <a:r>
              <a:rPr lang="en-US" dirty="0"/>
              <a:t>Users must be recertified by the authorized official (AO) or delegated official (DO) on file within 30 days of the date of the letter:</a:t>
            </a:r>
          </a:p>
          <a:p>
            <a:pPr lvl="1"/>
            <a:r>
              <a:rPr lang="en-US" dirty="0"/>
              <a:t>Letter mailed to the AO/DO listed on the provider’s CMS-855A</a:t>
            </a:r>
          </a:p>
          <a:p>
            <a:pPr lvl="1"/>
            <a:r>
              <a:rPr lang="en-US" dirty="0"/>
              <a:t>User’s access will be removed if letter is:</a:t>
            </a:r>
          </a:p>
          <a:p>
            <a:pPr lvl="2"/>
            <a:r>
              <a:rPr lang="en-US" dirty="0"/>
              <a:t>Incomplete</a:t>
            </a:r>
          </a:p>
          <a:p>
            <a:pPr lvl="2"/>
            <a:r>
              <a:rPr lang="en-US" dirty="0"/>
              <a:t>Inaccurate</a:t>
            </a:r>
          </a:p>
          <a:p>
            <a:pPr lvl="2"/>
            <a:r>
              <a:rPr lang="en-US" dirty="0"/>
              <a:t>Not returned by the due date</a:t>
            </a:r>
          </a:p>
          <a:p>
            <a:pPr lvl="1"/>
            <a:r>
              <a:rPr lang="en-US" dirty="0"/>
              <a:t>Completed recertification letters must be return to EDI via fax at 1-877-439-5479</a:t>
            </a:r>
          </a:p>
          <a:p>
            <a:r>
              <a:rPr lang="en-US" dirty="0"/>
              <a:t>For more information:</a:t>
            </a:r>
          </a:p>
          <a:p>
            <a:pPr lvl="1"/>
            <a:r>
              <a:rPr lang="en-US" dirty="0">
                <a:hlinkClick r:id="rId3"/>
              </a:rPr>
              <a:t>Novitas Solutions Annual Recertification of Part A FISS Users </a:t>
            </a:r>
            <a:endParaRPr lang="en-US" dirty="0"/>
          </a:p>
          <a:p>
            <a:pPr lvl="1"/>
            <a:endParaRPr lang="en-US" dirty="0"/>
          </a:p>
        </p:txBody>
      </p:sp>
    </p:spTree>
    <p:extLst>
      <p:ext uri="{BB962C8B-B14F-4D97-AF65-F5344CB8AC3E}">
        <p14:creationId xmlns:p14="http://schemas.microsoft.com/office/powerpoint/2010/main" val="3862284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5" dirty="0"/>
              <a:t>Important Dates For The New Medicare Card</a:t>
            </a:r>
            <a:endParaRPr lang="en-US" dirty="0"/>
          </a:p>
        </p:txBody>
      </p:sp>
      <p:sp>
        <p:nvSpPr>
          <p:cNvPr id="3" name="Content Placeholder 2"/>
          <p:cNvSpPr>
            <a:spLocks noGrp="1"/>
          </p:cNvSpPr>
          <p:nvPr>
            <p:ph idx="1"/>
          </p:nvPr>
        </p:nvSpPr>
        <p:spPr/>
        <p:txBody>
          <a:bodyPr/>
          <a:lstStyle/>
          <a:p>
            <a:pPr marL="355600">
              <a:buSzPct val="105000"/>
              <a:buFont typeface="Arial"/>
              <a:buChar char="•"/>
              <a:tabLst>
                <a:tab pos="354965" algn="l"/>
                <a:tab pos="355600" algn="l"/>
              </a:tabLst>
            </a:pPr>
            <a:r>
              <a:rPr lang="en-US" dirty="0"/>
              <a:t>CMS to remove Social Security Numbers (SSNs) from all Medicare cards by </a:t>
            </a:r>
            <a:r>
              <a:rPr lang="en-US" b="1" dirty="0"/>
              <a:t>April 2019</a:t>
            </a:r>
          </a:p>
          <a:p>
            <a:pPr marL="355600">
              <a:buSzPct val="105000"/>
              <a:buFont typeface="Arial"/>
              <a:buChar char="•"/>
              <a:tabLst>
                <a:tab pos="354965" algn="l"/>
                <a:tab pos="355600" algn="l"/>
              </a:tabLst>
            </a:pPr>
            <a:r>
              <a:rPr lang="en-US" dirty="0"/>
              <a:t>The transition period will </a:t>
            </a:r>
            <a:r>
              <a:rPr lang="en-US" spc="5" dirty="0"/>
              <a:t>run </a:t>
            </a:r>
            <a:r>
              <a:rPr lang="en-US" dirty="0"/>
              <a:t>from </a:t>
            </a:r>
            <a:r>
              <a:rPr lang="en-US" b="1" dirty="0"/>
              <a:t>April </a:t>
            </a:r>
            <a:r>
              <a:rPr lang="en-US" b="1" spc="5" dirty="0"/>
              <a:t>2018 </a:t>
            </a:r>
            <a:r>
              <a:rPr lang="en-US" b="1" dirty="0"/>
              <a:t>through </a:t>
            </a:r>
            <a:r>
              <a:rPr lang="en-US" b="1" spc="-5" dirty="0"/>
              <a:t>December </a:t>
            </a:r>
            <a:r>
              <a:rPr lang="en-US" b="1" spc="5" dirty="0"/>
              <a:t>31,</a:t>
            </a:r>
            <a:r>
              <a:rPr lang="en-US" b="1" spc="-340" dirty="0"/>
              <a:t>  </a:t>
            </a:r>
            <a:r>
              <a:rPr lang="en-US" b="1" spc="5" dirty="0"/>
              <a:t>2019</a:t>
            </a:r>
          </a:p>
          <a:p>
            <a:pPr marL="355600">
              <a:buSzPct val="105000"/>
              <a:buFont typeface="Arial"/>
              <a:buChar char="•"/>
              <a:tabLst>
                <a:tab pos="354965" algn="l"/>
                <a:tab pos="355600" algn="l"/>
              </a:tabLst>
            </a:pPr>
            <a:r>
              <a:rPr lang="en-US" b="1" dirty="0"/>
              <a:t>October </a:t>
            </a:r>
            <a:r>
              <a:rPr lang="en-US" b="1" spc="5" dirty="0"/>
              <a:t>2018 </a:t>
            </a:r>
            <a:r>
              <a:rPr lang="en-US" dirty="0"/>
              <a:t>through the end of the transition period, when a valid</a:t>
            </a:r>
            <a:r>
              <a:rPr lang="en-US" b="1" dirty="0"/>
              <a:t> </a:t>
            </a:r>
            <a:r>
              <a:rPr lang="en-US" dirty="0"/>
              <a:t>and active Medicare Number is </a:t>
            </a:r>
            <a:r>
              <a:rPr lang="en-US" spc="-5" dirty="0"/>
              <a:t>submitted </a:t>
            </a:r>
            <a:r>
              <a:rPr lang="en-US" dirty="0"/>
              <a:t>on Medicare </a:t>
            </a:r>
            <a:r>
              <a:rPr lang="en-US" spc="-5" dirty="0"/>
              <a:t>fee-for-service </a:t>
            </a:r>
            <a:r>
              <a:rPr lang="en-US" spc="-10" dirty="0"/>
              <a:t>claims</a:t>
            </a:r>
            <a:r>
              <a:rPr lang="en-US" spc="-90" dirty="0"/>
              <a:t> </a:t>
            </a:r>
            <a:r>
              <a:rPr lang="en-US" dirty="0"/>
              <a:t>both the Medicare Number and the MBI will be returned on the </a:t>
            </a:r>
            <a:r>
              <a:rPr lang="en-US" spc="-5" dirty="0"/>
              <a:t>remittance</a:t>
            </a:r>
            <a:r>
              <a:rPr lang="en-US" spc="-160" dirty="0"/>
              <a:t> </a:t>
            </a:r>
            <a:r>
              <a:rPr lang="en-US" dirty="0"/>
              <a:t>advice</a:t>
            </a:r>
          </a:p>
          <a:p>
            <a:r>
              <a:rPr lang="en-US" dirty="0"/>
              <a:t>Find more information on the New Medicare Card on the CMS website on the </a:t>
            </a:r>
            <a:r>
              <a:rPr lang="en-US" dirty="0">
                <a:hlinkClick r:id="rId3"/>
              </a:rPr>
              <a:t>New Medicare Card home page</a:t>
            </a:r>
            <a:r>
              <a:rPr lang="en-US" dirty="0"/>
              <a:t> and the </a:t>
            </a:r>
            <a:r>
              <a:rPr lang="en-US" dirty="0">
                <a:hlinkClick r:id="rId4"/>
              </a:rPr>
              <a:t>Providers page</a:t>
            </a:r>
            <a:endParaRPr lang="en-US" dirty="0"/>
          </a:p>
          <a:p>
            <a:endParaRPr lang="en-US" dirty="0"/>
          </a:p>
        </p:txBody>
      </p:sp>
    </p:spTree>
    <p:extLst>
      <p:ext uri="{BB962C8B-B14F-4D97-AF65-F5344CB8AC3E}">
        <p14:creationId xmlns:p14="http://schemas.microsoft.com/office/powerpoint/2010/main" val="3063349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Medicare Card</a:t>
            </a:r>
          </a:p>
        </p:txBody>
      </p:sp>
      <p:sp>
        <p:nvSpPr>
          <p:cNvPr id="9" name="Content Placeholder 8" descr="Frame around the new Medicare card. "/>
          <p:cNvSpPr>
            <a:spLocks noGrp="1"/>
          </p:cNvSpPr>
          <p:nvPr>
            <p:ph sz="half" idx="1"/>
          </p:nvPr>
        </p:nvSpPr>
        <p:spPr>
          <a:xfrm>
            <a:off x="457200" y="1676400"/>
            <a:ext cx="4038600" cy="4221163"/>
          </a:xfrm>
        </p:spPr>
        <p:txBody>
          <a:bodyPr/>
          <a:lstStyle/>
          <a:p>
            <a:r>
              <a:rPr lang="en-US" sz="2000" dirty="0"/>
              <a:t>New Medicare card</a:t>
            </a:r>
            <a:r>
              <a:rPr lang="en-US" dirty="0"/>
              <a:t>:</a:t>
            </a:r>
          </a:p>
          <a:p>
            <a:pPr lvl="1"/>
            <a:r>
              <a:rPr lang="en-US" sz="1600" dirty="0"/>
              <a:t>Health and Human Services (HHS) logo</a:t>
            </a:r>
          </a:p>
          <a:p>
            <a:pPr lvl="1"/>
            <a:r>
              <a:rPr lang="en-US" sz="1600" dirty="0"/>
              <a:t>Gender and signature line removed</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a:p>
            <a:endParaRPr lang="en-US" dirty="0"/>
          </a:p>
          <a:p>
            <a:endParaRPr lang="en-US" dirty="0"/>
          </a:p>
          <a:p>
            <a:endParaRPr lang="en-US" dirty="0"/>
          </a:p>
        </p:txBody>
      </p:sp>
      <p:sp>
        <p:nvSpPr>
          <p:cNvPr id="2" name="Content Placeholder 1"/>
          <p:cNvSpPr>
            <a:spLocks noGrp="1"/>
          </p:cNvSpPr>
          <p:nvPr>
            <p:ph sz="half" idx="2"/>
          </p:nvPr>
        </p:nvSpPr>
        <p:spPr>
          <a:xfrm>
            <a:off x="4648200" y="1752600"/>
            <a:ext cx="4038600" cy="4221163"/>
          </a:xfrm>
        </p:spPr>
        <p:txBody>
          <a:bodyPr/>
          <a:lstStyle/>
          <a:p>
            <a:r>
              <a:rPr lang="en-US" sz="2000" dirty="0"/>
              <a:t>Railroad Retirement MBI card:</a:t>
            </a:r>
          </a:p>
          <a:p>
            <a:pPr lvl="1"/>
            <a:r>
              <a:rPr lang="en-US" sz="1600" dirty="0"/>
              <a:t>Railroad Retirement Board logo will be the key identifier</a:t>
            </a:r>
          </a:p>
          <a:p>
            <a:pPr lvl="1"/>
            <a:r>
              <a:rPr lang="en-US" sz="1600" dirty="0"/>
              <a:t>Mailing will began June 2018</a:t>
            </a:r>
          </a:p>
          <a:p>
            <a:endParaRPr lang="en-US" dirty="0"/>
          </a:p>
        </p:txBody>
      </p:sp>
      <p:pic>
        <p:nvPicPr>
          <p:cNvPr id="11" name="Content Placeholder 1" descr="Picture of new Medicare card framed in black" title="MBI New Design"/>
          <p:cNvPicPr/>
          <p:nvPr/>
        </p:nvPicPr>
        <p:blipFill>
          <a:blip r:embed="rId3">
            <a:extLst>
              <a:ext uri="{28A0092B-C50C-407E-A947-70E740481C1C}">
                <a14:useLocalDpi xmlns:a14="http://schemas.microsoft.com/office/drawing/2010/main" val="0"/>
              </a:ext>
            </a:extLst>
          </a:blip>
          <a:stretch>
            <a:fillRect/>
          </a:stretch>
        </p:blipFill>
        <p:spPr bwMode="auto">
          <a:xfrm>
            <a:off x="533400" y="3487420"/>
            <a:ext cx="3654236" cy="2301240"/>
          </a:xfrm>
          <a:prstGeom prst="rect">
            <a:avLst/>
          </a:prstGeom>
          <a:noFill/>
          <a:ln w="38100" cmpd="sng">
            <a:solidFill>
              <a:srgbClr val="000000"/>
            </a:solidFill>
            <a:miter lim="800000"/>
            <a:headEnd/>
            <a:tailEnd/>
          </a:ln>
        </p:spPr>
      </p:pic>
      <p:pic>
        <p:nvPicPr>
          <p:cNvPr id="1026" name="Picture 2" descr="Screen shot of the Railroad Medicare card" title="New Railroad Medicare 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429000"/>
            <a:ext cx="3637859"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68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Novitasphere MBI Lookup </a:t>
            </a:r>
            <a:br>
              <a:rPr lang="en-US" dirty="0"/>
            </a:br>
            <a:endParaRPr lang="en-US" dirty="0"/>
          </a:p>
        </p:txBody>
      </p:sp>
      <p:sp>
        <p:nvSpPr>
          <p:cNvPr id="3" name="Content Placeholder 2"/>
          <p:cNvSpPr>
            <a:spLocks noGrp="1"/>
          </p:cNvSpPr>
          <p:nvPr>
            <p:ph idx="1"/>
          </p:nvPr>
        </p:nvSpPr>
        <p:spPr/>
        <p:txBody>
          <a:bodyPr/>
          <a:lstStyle/>
          <a:p>
            <a:r>
              <a:rPr lang="en-US" dirty="0"/>
              <a:t>MBI crosswalk tool in Novitasphere now available</a:t>
            </a:r>
          </a:p>
          <a:p>
            <a:endParaRPr lang="en-US" dirty="0"/>
          </a:p>
        </p:txBody>
      </p:sp>
      <p:pic>
        <p:nvPicPr>
          <p:cNvPr id="4" name="Content Placeholder 3" descr="MBI lookup screen" title="Novitasphere MBI Lookup"/>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 y="2488268"/>
            <a:ext cx="8229600" cy="360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37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MBI Lookup Results</a:t>
            </a:r>
          </a:p>
        </p:txBody>
      </p:sp>
      <p:sp>
        <p:nvSpPr>
          <p:cNvPr id="3" name="Content Placeholder 2"/>
          <p:cNvSpPr>
            <a:spLocks noGrp="1"/>
          </p:cNvSpPr>
          <p:nvPr>
            <p:ph idx="1"/>
          </p:nvPr>
        </p:nvSpPr>
        <p:spPr/>
        <p:txBody>
          <a:bodyPr/>
          <a:lstStyle/>
          <a:p>
            <a:r>
              <a:rPr lang="en-US" dirty="0"/>
              <a:t>MBI lookup results</a:t>
            </a:r>
          </a:p>
        </p:txBody>
      </p:sp>
      <p:pic>
        <p:nvPicPr>
          <p:cNvPr id="1026" name="Picture 2" descr="MBI Lookup tool in Novita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2133600"/>
            <a:ext cx="80962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03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Subscribe to Novitas eNews!</a:t>
            </a:r>
          </a:p>
        </p:txBody>
      </p:sp>
      <p:sp>
        <p:nvSpPr>
          <p:cNvPr id="5" name="Content Placeholder 4"/>
          <p:cNvSpPr>
            <a:spLocks noGrp="1"/>
          </p:cNvSpPr>
          <p:nvPr>
            <p:ph sz="half" idx="1"/>
          </p:nvPr>
        </p:nvSpPr>
        <p:spPr>
          <a:xfrm>
            <a:off x="241465" y="2667000"/>
            <a:ext cx="8458200" cy="2362200"/>
          </a:xfrm>
        </p:spPr>
        <p:txBody>
          <a:bodyPr/>
          <a:lstStyle/>
          <a:p>
            <a:r>
              <a:rPr lang="en-US" sz="2000" dirty="0"/>
              <a:t>Receive current updates via email directly from Novitas Solutions:</a:t>
            </a:r>
          </a:p>
          <a:p>
            <a:pPr lvl="1">
              <a:buFont typeface="Arial" panose="020B0604020202020204" pitchFamily="34" charset="0"/>
              <a:buChar char="•"/>
            </a:pPr>
            <a:r>
              <a:rPr lang="en-US" sz="1800" dirty="0"/>
              <a:t>Part A and Part B News </a:t>
            </a:r>
          </a:p>
          <a:p>
            <a:pPr lvl="1">
              <a:buFont typeface="Arial" panose="020B0604020202020204" pitchFamily="34" charset="0"/>
              <a:buChar char="•"/>
            </a:pPr>
            <a:r>
              <a:rPr lang="en-US" sz="1800" dirty="0"/>
              <a:t>Issued every Tuesday and Friday </a:t>
            </a:r>
          </a:p>
          <a:p>
            <a:pPr lvl="1">
              <a:buFont typeface="Arial" panose="020B0604020202020204" pitchFamily="34" charset="0"/>
              <a:buChar char="•"/>
            </a:pPr>
            <a:r>
              <a:rPr lang="en-US" sz="1800" dirty="0"/>
              <a:t>CMS MLN Connects issued Thursdays </a:t>
            </a:r>
          </a:p>
          <a:p>
            <a:pPr>
              <a:buFont typeface="Arial" panose="020B0604020202020204" pitchFamily="34" charset="0"/>
              <a:buChar char="•"/>
            </a:pPr>
            <a:r>
              <a:rPr lang="en-US" sz="2200" dirty="0"/>
              <a:t>Subscribing is quick and easy:</a:t>
            </a:r>
          </a:p>
          <a:p>
            <a:pPr lvl="1">
              <a:buFont typeface="Arial" panose="020B0604020202020204" pitchFamily="34" charset="0"/>
              <a:buChar char="•"/>
            </a:pPr>
            <a:r>
              <a:rPr lang="en-US" sz="1800" dirty="0"/>
              <a:t>Click the </a:t>
            </a:r>
            <a:r>
              <a:rPr lang="en-US" sz="1800" dirty="0">
                <a:hlinkClick r:id="rId3"/>
              </a:rPr>
              <a:t>Join E-Mail List </a:t>
            </a:r>
            <a:r>
              <a:rPr lang="en-US" sz="1800" dirty="0"/>
              <a:t>from our website tool bar </a:t>
            </a:r>
          </a:p>
          <a:p>
            <a:pPr marL="0" indent="0">
              <a:buNone/>
            </a:pPr>
            <a:endParaRPr lang="en-US" dirty="0"/>
          </a:p>
        </p:txBody>
      </p:sp>
      <p:pic>
        <p:nvPicPr>
          <p:cNvPr id="1026" name="Picture 2" descr="Image of the website's tool bar that includes the option for a provider/supplier to enroll in our email list serv by clicking on, &quot;Join Today&quot;. &#10;" title="Website Tool B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8447087"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637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MSP Diagnosis Codes Available in HETS and Novitasphere</a:t>
            </a:r>
          </a:p>
        </p:txBody>
      </p:sp>
      <p:sp>
        <p:nvSpPr>
          <p:cNvPr id="3" name="Content Placeholder 2"/>
          <p:cNvSpPr>
            <a:spLocks noGrp="1"/>
          </p:cNvSpPr>
          <p:nvPr>
            <p:ph idx="1"/>
          </p:nvPr>
        </p:nvSpPr>
        <p:spPr/>
        <p:txBody>
          <a:bodyPr/>
          <a:lstStyle/>
          <a:p>
            <a:r>
              <a:rPr lang="en-US" dirty="0"/>
              <a:t>HETS and Novitasphere will return MSP diagnosis codes when applicable:</a:t>
            </a:r>
          </a:p>
          <a:p>
            <a:pPr lvl="1"/>
            <a:r>
              <a:rPr lang="en-US" dirty="0"/>
              <a:t>MSP diagnosis codes primarily relate to treatment from an injury or illness resulting from and auto or other accident which:</a:t>
            </a:r>
          </a:p>
          <a:p>
            <a:pPr lvl="2"/>
            <a:r>
              <a:rPr lang="en-US" dirty="0"/>
              <a:t>Liability or no-fault insurance may pay</a:t>
            </a:r>
          </a:p>
          <a:p>
            <a:pPr lvl="2"/>
            <a:r>
              <a:rPr lang="en-US" dirty="0"/>
              <a:t>Another party is responsible for payment</a:t>
            </a:r>
          </a:p>
          <a:p>
            <a:pPr lvl="2"/>
            <a:r>
              <a:rPr lang="en-US" dirty="0"/>
              <a:t>Workers’ compensation benefits for a given condition</a:t>
            </a:r>
          </a:p>
          <a:p>
            <a:pPr lvl="1"/>
            <a:r>
              <a:rPr lang="en-US" dirty="0"/>
              <a:t>Helps you determine primary and secondary billing for patient services</a:t>
            </a:r>
          </a:p>
          <a:p>
            <a:pPr lvl="1"/>
            <a:r>
              <a:rPr lang="en-US" dirty="0"/>
              <a:t>These are ICD-10 diagnosis codes that are listed on the beneficiaries’ MSP file:</a:t>
            </a:r>
          </a:p>
          <a:p>
            <a:pPr lvl="2"/>
            <a:r>
              <a:rPr lang="en-US" dirty="0"/>
              <a:t>If the MSP file was set up with ICD-9 codes, these will not populate</a:t>
            </a:r>
          </a:p>
          <a:p>
            <a:r>
              <a:rPr lang="en-US" dirty="0"/>
              <a:t>References:</a:t>
            </a:r>
          </a:p>
          <a:p>
            <a:pPr lvl="1"/>
            <a:r>
              <a:rPr lang="en-US" dirty="0">
                <a:hlinkClick r:id="rId3"/>
              </a:rPr>
              <a:t>MLN Connects December 6, 2018</a:t>
            </a:r>
            <a:endParaRPr lang="en-US" dirty="0"/>
          </a:p>
          <a:p>
            <a:pPr lvl="1"/>
            <a:r>
              <a:rPr lang="en-US" dirty="0">
                <a:hlinkClick r:id="rId4"/>
              </a:rPr>
              <a:t>Novitasphere Portal Part A User Manual</a:t>
            </a:r>
            <a:endParaRPr lang="en-US" dirty="0"/>
          </a:p>
          <a:p>
            <a:endParaRPr lang="en-US" dirty="0"/>
          </a:p>
          <a:p>
            <a:pPr lvl="1"/>
            <a:endParaRPr lang="en-US" dirty="0"/>
          </a:p>
        </p:txBody>
      </p:sp>
    </p:spTree>
    <p:extLst>
      <p:ext uri="{BB962C8B-B14F-4D97-AF65-F5344CB8AC3E}">
        <p14:creationId xmlns:p14="http://schemas.microsoft.com/office/powerpoint/2010/main" val="492156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Novitasphere MSP Information</a:t>
            </a:r>
            <a:br>
              <a:rPr lang="en-US" dirty="0"/>
            </a:br>
            <a:endParaRPr lang="en-US" dirty="0"/>
          </a:p>
        </p:txBody>
      </p:sp>
      <p:pic>
        <p:nvPicPr>
          <p:cNvPr id="4" name="Content Placeholder 3" descr="MSP tab in Novitaspher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742" y="1752600"/>
            <a:ext cx="8816858" cy="4419600"/>
          </a:xfrm>
        </p:spPr>
      </p:pic>
    </p:spTree>
    <p:extLst>
      <p:ext uri="{BB962C8B-B14F-4D97-AF65-F5344CB8AC3E}">
        <p14:creationId xmlns:p14="http://schemas.microsoft.com/office/powerpoint/2010/main" val="2468563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HETS and Novitasphere Include Medicare Diabetes Prevention Program Information</a:t>
            </a:r>
          </a:p>
        </p:txBody>
      </p:sp>
      <p:sp>
        <p:nvSpPr>
          <p:cNvPr id="3" name="Content Placeholder 2"/>
          <p:cNvSpPr>
            <a:spLocks noGrp="1"/>
          </p:cNvSpPr>
          <p:nvPr>
            <p:ph idx="1"/>
          </p:nvPr>
        </p:nvSpPr>
        <p:spPr/>
        <p:txBody>
          <a:bodyPr/>
          <a:lstStyle/>
          <a:p>
            <a:r>
              <a:rPr lang="en-US" dirty="0"/>
              <a:t>Effective December 8, HETS will return Medicare Diabetes Prevention Program (MDPP):</a:t>
            </a:r>
          </a:p>
          <a:p>
            <a:pPr lvl="1"/>
            <a:r>
              <a:rPr lang="en-US" dirty="0"/>
              <a:t>Use this information to determine the next available (MDPP) services for you patients</a:t>
            </a:r>
          </a:p>
          <a:p>
            <a:pPr lvl="1"/>
            <a:r>
              <a:rPr lang="en-US" dirty="0"/>
              <a:t>HETS will not return MDPP if the Medicare Beneficiary is ineligible for MDPP</a:t>
            </a:r>
          </a:p>
          <a:p>
            <a:r>
              <a:rPr lang="en-US" dirty="0"/>
              <a:t> Reference:</a:t>
            </a:r>
          </a:p>
          <a:p>
            <a:pPr lvl="1"/>
            <a:r>
              <a:rPr lang="en-US" dirty="0">
                <a:hlinkClick r:id="rId2"/>
              </a:rPr>
              <a:t>MLN Connects December 13</a:t>
            </a:r>
            <a:endParaRPr lang="en-US" dirty="0"/>
          </a:p>
          <a:p>
            <a:pPr lvl="1"/>
            <a:r>
              <a:rPr lang="en-US" dirty="0">
                <a:hlinkClick r:id="rId3"/>
              </a:rPr>
              <a:t>Provider Specialty: Preventive Services Part A </a:t>
            </a:r>
            <a:endParaRPr lang="en-US" dirty="0"/>
          </a:p>
        </p:txBody>
      </p:sp>
    </p:spTree>
    <p:extLst>
      <p:ext uri="{BB962C8B-B14F-4D97-AF65-F5344CB8AC3E}">
        <p14:creationId xmlns:p14="http://schemas.microsoft.com/office/powerpoint/2010/main" val="1273259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Novitasphere – Preventive Services</a:t>
            </a:r>
          </a:p>
        </p:txBody>
      </p:sp>
      <p:pic>
        <p:nvPicPr>
          <p:cNvPr id="4" name="Content Placeholder 3" descr="MDPP in Novitaspher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91291"/>
            <a:ext cx="8229600" cy="4542217"/>
          </a:xfrm>
        </p:spPr>
      </p:pic>
    </p:spTree>
    <p:extLst>
      <p:ext uri="{BB962C8B-B14F-4D97-AF65-F5344CB8AC3E}">
        <p14:creationId xmlns:p14="http://schemas.microsoft.com/office/powerpoint/2010/main" val="952796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Preventative Services: </a:t>
            </a:r>
            <a:br>
              <a:rPr lang="en-US" dirty="0"/>
            </a:br>
            <a:r>
              <a:rPr lang="en-US" dirty="0"/>
              <a:t>Keeping Your Patients Healthy </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675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Discuss</a:t>
            </a:r>
            <a:r>
              <a:rPr lang="en-US" dirty="0">
                <a:solidFill>
                  <a:srgbClr val="FF0000"/>
                </a:solidFill>
              </a:rPr>
              <a:t> </a:t>
            </a:r>
            <a:r>
              <a:rPr lang="en-US" dirty="0"/>
              <a:t>Preventive Services With Your Patient</a:t>
            </a:r>
          </a:p>
        </p:txBody>
      </p:sp>
      <p:sp>
        <p:nvSpPr>
          <p:cNvPr id="5" name="Content Placeholder 4"/>
          <p:cNvSpPr>
            <a:spLocks noGrp="1"/>
          </p:cNvSpPr>
          <p:nvPr>
            <p:ph idx="1"/>
          </p:nvPr>
        </p:nvSpPr>
        <p:spPr/>
        <p:txBody>
          <a:bodyPr>
            <a:normAutofit fontScale="92500" lnSpcReduction="20000"/>
          </a:bodyPr>
          <a:lstStyle/>
          <a:p>
            <a:r>
              <a:rPr lang="en-US" dirty="0"/>
              <a:t>Definition:</a:t>
            </a:r>
          </a:p>
          <a:p>
            <a:pPr lvl="1"/>
            <a:r>
              <a:rPr lang="en-US" dirty="0"/>
              <a:t>Preventive services can be defined as patient counseling and screenings to prevent illness, disease, and other health-related problems </a:t>
            </a:r>
          </a:p>
          <a:p>
            <a:r>
              <a:rPr lang="en-US" dirty="0"/>
              <a:t>Purpose:</a:t>
            </a:r>
          </a:p>
          <a:p>
            <a:pPr lvl="1"/>
            <a:r>
              <a:rPr lang="en-US" dirty="0"/>
              <a:t>Providers play a crucial role  in promoting, providing, and educating Medicare patients about potentially life-saving preventive services and screenings</a:t>
            </a:r>
          </a:p>
          <a:p>
            <a:pPr lvl="1"/>
            <a:r>
              <a:rPr lang="en-US" dirty="0"/>
              <a:t>Encourage Medicare patients to take advantage of covered preventive services</a:t>
            </a:r>
          </a:p>
          <a:p>
            <a:pPr lvl="1"/>
            <a:r>
              <a:rPr lang="en-US" dirty="0"/>
              <a:t>Medicare covers many preventive services at little or no cost to patients</a:t>
            </a:r>
          </a:p>
          <a:p>
            <a:r>
              <a:rPr lang="en-US" dirty="0"/>
              <a:t>References:</a:t>
            </a:r>
          </a:p>
          <a:p>
            <a:pPr lvl="1"/>
            <a:r>
              <a:rPr lang="en-US" dirty="0">
                <a:hlinkClick r:id="rId3"/>
              </a:rPr>
              <a:t>CMS Preventive Services Page</a:t>
            </a:r>
            <a:endParaRPr lang="en-US" dirty="0"/>
          </a:p>
          <a:p>
            <a:pPr lvl="1"/>
            <a:r>
              <a:rPr lang="en-US" dirty="0">
                <a:hlinkClick r:id="rId4"/>
              </a:rPr>
              <a:t>CMS Preventive Services Video</a:t>
            </a:r>
            <a:endParaRPr lang="en-US" dirty="0"/>
          </a:p>
          <a:p>
            <a:pPr lvl="1"/>
            <a:r>
              <a:rPr lang="en-US" dirty="0">
                <a:hlinkClick r:id="rId5"/>
              </a:rPr>
              <a:t>Medicare Claim Processing Manual, Pub. 100-04, Chapter 18 – Preventive and Screening Services</a:t>
            </a:r>
            <a:endParaRPr lang="en-US" dirty="0"/>
          </a:p>
          <a:p>
            <a:pPr lvl="1"/>
            <a:r>
              <a:rPr lang="en-US" dirty="0">
                <a:hlinkClick r:id="rId6"/>
              </a:rPr>
              <a:t>Provider Resources on Preventive Services</a:t>
            </a:r>
            <a:endParaRPr lang="en-US" dirty="0">
              <a:hlinkClick r:id="rId7"/>
            </a:endParaRPr>
          </a:p>
          <a:p>
            <a:pPr lvl="1"/>
            <a:r>
              <a:rPr lang="en-US" dirty="0">
                <a:hlinkClick r:id="rId8"/>
              </a:rPr>
              <a:t>Your Guide to Medicare’s Preventive Services</a:t>
            </a:r>
            <a:r>
              <a:rPr lang="en-US" dirty="0"/>
              <a:t>:</a:t>
            </a:r>
          </a:p>
          <a:p>
            <a:pPr lvl="2"/>
            <a:r>
              <a:rPr lang="en-US" dirty="0"/>
              <a:t>A guide for beneficiaries</a:t>
            </a:r>
          </a:p>
        </p:txBody>
      </p:sp>
    </p:spTree>
    <p:extLst>
      <p:ext uri="{BB962C8B-B14F-4D97-AF65-F5344CB8AC3E}">
        <p14:creationId xmlns:p14="http://schemas.microsoft.com/office/powerpoint/2010/main" val="3678982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dirty="0"/>
            </a:br>
            <a:r>
              <a:rPr lang="en-US" sz="3600" dirty="0"/>
              <a:t>Preventive Services and Screenings Covered by Medicare</a:t>
            </a:r>
            <a:br>
              <a:rPr lang="en-US" b="1" dirty="0"/>
            </a:br>
            <a:endParaRPr lang="en-US" dirty="0"/>
          </a:p>
        </p:txBody>
      </p:sp>
      <p:sp>
        <p:nvSpPr>
          <p:cNvPr id="3" name="Content Placeholder 2"/>
          <p:cNvSpPr>
            <a:spLocks noGrp="1"/>
          </p:cNvSpPr>
          <p:nvPr>
            <p:ph sz="half" idx="1"/>
          </p:nvPr>
        </p:nvSpPr>
        <p:spPr>
          <a:xfrm>
            <a:off x="457200" y="1905000"/>
            <a:ext cx="4038600" cy="4495800"/>
          </a:xfrm>
        </p:spPr>
        <p:txBody>
          <a:bodyPr>
            <a:normAutofit fontScale="55000" lnSpcReduction="20000"/>
          </a:bodyPr>
          <a:lstStyle/>
          <a:p>
            <a:r>
              <a:rPr lang="en-US" sz="2900" dirty="0"/>
              <a:t>Alcohol Misuse Screening &amp; Counseling </a:t>
            </a:r>
          </a:p>
          <a:p>
            <a:r>
              <a:rPr lang="en-US" sz="2900" dirty="0"/>
              <a:t>Annual Wellness Visit </a:t>
            </a:r>
          </a:p>
          <a:p>
            <a:r>
              <a:rPr lang="en-US" sz="2900" dirty="0"/>
              <a:t>Bone Mass Measurements </a:t>
            </a:r>
          </a:p>
          <a:p>
            <a:r>
              <a:rPr lang="en-US" sz="2900" dirty="0"/>
              <a:t>Cardiovascular Disease Screening Tests </a:t>
            </a:r>
          </a:p>
          <a:p>
            <a:r>
              <a:rPr lang="en-US" sz="2900" dirty="0"/>
              <a:t>Colorectal Cancer Screening </a:t>
            </a:r>
          </a:p>
          <a:p>
            <a:r>
              <a:rPr lang="en-US" sz="2900" dirty="0"/>
              <a:t>Counseling to Prevent Tobacco Use </a:t>
            </a:r>
          </a:p>
          <a:p>
            <a:r>
              <a:rPr lang="en-US" sz="2900" dirty="0"/>
              <a:t>Depression Screening </a:t>
            </a:r>
          </a:p>
          <a:p>
            <a:r>
              <a:rPr lang="en-US" sz="2900" dirty="0"/>
              <a:t>Diabetes Screening  </a:t>
            </a:r>
          </a:p>
          <a:p>
            <a:r>
              <a:rPr lang="en-US" sz="2900" dirty="0"/>
              <a:t>Diabetes Self-Management Training </a:t>
            </a:r>
          </a:p>
          <a:p>
            <a:r>
              <a:rPr lang="en-US" sz="2900" dirty="0"/>
              <a:t>Glaucoma Screening </a:t>
            </a:r>
          </a:p>
          <a:p>
            <a:r>
              <a:rPr lang="en-US" sz="2900" dirty="0"/>
              <a:t>Hepatitis B Vaccine &amp; Administration </a:t>
            </a:r>
          </a:p>
          <a:p>
            <a:r>
              <a:rPr lang="en-US" sz="2900" dirty="0"/>
              <a:t>Hepatitis C Virus Screening </a:t>
            </a:r>
          </a:p>
          <a:p>
            <a:r>
              <a:rPr lang="en-US" sz="2900" dirty="0"/>
              <a:t>HIV Screening </a:t>
            </a:r>
          </a:p>
          <a:p>
            <a:r>
              <a:rPr lang="en-US" sz="2900" dirty="0"/>
              <a:t>Influenza Virus Vaccine &amp; Administration </a:t>
            </a:r>
          </a:p>
          <a:p>
            <a:endParaRPr lang="en-US" dirty="0"/>
          </a:p>
          <a:p>
            <a:endParaRPr lang="en-US" dirty="0"/>
          </a:p>
        </p:txBody>
      </p:sp>
      <p:sp>
        <p:nvSpPr>
          <p:cNvPr id="4" name="Content Placeholder 3"/>
          <p:cNvSpPr>
            <a:spLocks noGrp="1"/>
          </p:cNvSpPr>
          <p:nvPr>
            <p:ph sz="half" idx="2"/>
          </p:nvPr>
        </p:nvSpPr>
        <p:spPr>
          <a:xfrm>
            <a:off x="4648200" y="1905000"/>
            <a:ext cx="4038600" cy="4724400"/>
          </a:xfrm>
        </p:spPr>
        <p:txBody>
          <a:bodyPr>
            <a:normAutofit fontScale="55000" lnSpcReduction="20000"/>
          </a:bodyPr>
          <a:lstStyle/>
          <a:p>
            <a:r>
              <a:rPr lang="en-US" sz="2900" dirty="0"/>
              <a:t>Initial Preventive Physical Examination </a:t>
            </a:r>
          </a:p>
          <a:p>
            <a:r>
              <a:rPr lang="en-US" sz="2900" dirty="0"/>
              <a:t>Intensive Behavioral Therapy (IBT) for Cardiovascular Disease </a:t>
            </a:r>
          </a:p>
          <a:p>
            <a:r>
              <a:rPr lang="en-US" sz="2900" dirty="0"/>
              <a:t>Intensive Behavioral Therapy (IBT) for Obesity </a:t>
            </a:r>
          </a:p>
          <a:p>
            <a:r>
              <a:rPr lang="en-US" sz="2900" dirty="0"/>
              <a:t>Lung Cancer Screening </a:t>
            </a:r>
          </a:p>
          <a:p>
            <a:r>
              <a:rPr lang="en-US" sz="2900" dirty="0"/>
              <a:t>Medical Nutrition Therapy </a:t>
            </a:r>
          </a:p>
          <a:p>
            <a:r>
              <a:rPr lang="en-US" sz="2900" dirty="0"/>
              <a:t>Pneumococcal Vaccine &amp; Administration </a:t>
            </a:r>
          </a:p>
          <a:p>
            <a:r>
              <a:rPr lang="en-US" sz="2900" dirty="0"/>
              <a:t>Prostate Cancer Screening </a:t>
            </a:r>
          </a:p>
          <a:p>
            <a:r>
              <a:rPr lang="en-US" sz="2900" dirty="0"/>
              <a:t>Screening for Cervical Cancer </a:t>
            </a:r>
          </a:p>
          <a:p>
            <a:r>
              <a:rPr lang="en-US" sz="2900" dirty="0"/>
              <a:t>Screening for STIs and HIBC to Prevent STIs </a:t>
            </a:r>
          </a:p>
          <a:p>
            <a:r>
              <a:rPr lang="en-US" sz="2900" dirty="0"/>
              <a:t>Screening Mammography </a:t>
            </a:r>
          </a:p>
          <a:p>
            <a:r>
              <a:rPr lang="en-US" sz="2900" dirty="0"/>
              <a:t>Screening Pap Tests </a:t>
            </a:r>
          </a:p>
          <a:p>
            <a:r>
              <a:rPr lang="en-US" sz="2900" dirty="0"/>
              <a:t>Screening Pelvic Examinations </a:t>
            </a:r>
          </a:p>
          <a:p>
            <a:r>
              <a:rPr lang="en-US" sz="2900" dirty="0"/>
              <a:t>Ultrasound Screening for Abdominal  Aortic Aneurysm (AAA) </a:t>
            </a:r>
          </a:p>
          <a:p>
            <a:endParaRPr lang="en-US" sz="2900" dirty="0"/>
          </a:p>
          <a:p>
            <a:endParaRPr lang="en-US" dirty="0"/>
          </a:p>
        </p:txBody>
      </p:sp>
    </p:spTree>
    <p:extLst>
      <p:ext uri="{BB962C8B-B14F-4D97-AF65-F5344CB8AC3E}">
        <p14:creationId xmlns:p14="http://schemas.microsoft.com/office/powerpoint/2010/main" val="320535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Preventive Services Tool</a:t>
            </a:r>
          </a:p>
        </p:txBody>
      </p:sp>
      <p:sp>
        <p:nvSpPr>
          <p:cNvPr id="3" name="Content Placeholder 2"/>
          <p:cNvSpPr>
            <a:spLocks noGrp="1"/>
          </p:cNvSpPr>
          <p:nvPr>
            <p:ph idx="1"/>
          </p:nvPr>
        </p:nvSpPr>
        <p:spPr/>
        <p:txBody>
          <a:bodyPr/>
          <a:lstStyle/>
          <a:p>
            <a:r>
              <a:rPr lang="en-US" dirty="0">
                <a:hlinkClick r:id="rId3"/>
              </a:rPr>
              <a:t>Preventive Services Tool</a:t>
            </a:r>
            <a:endParaRPr lang="en-US" dirty="0"/>
          </a:p>
        </p:txBody>
      </p:sp>
      <p:pic>
        <p:nvPicPr>
          <p:cNvPr id="5" name="Picture 4" descr="preventive service ch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470" y="1981200"/>
            <a:ext cx="6552730" cy="4478120"/>
          </a:xfrm>
          <a:prstGeom prst="rect">
            <a:avLst/>
          </a:prstGeom>
        </p:spPr>
      </p:pic>
    </p:spTree>
    <p:extLst>
      <p:ext uri="{BB962C8B-B14F-4D97-AF65-F5344CB8AC3E}">
        <p14:creationId xmlns:p14="http://schemas.microsoft.com/office/powerpoint/2010/main" val="3127890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Novitasphere Preventive Services Tab </a:t>
            </a:r>
          </a:p>
        </p:txBody>
      </p:sp>
      <p:pic>
        <p:nvPicPr>
          <p:cNvPr id="3" name="Picture 2" descr="Preventive Service Ta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06237"/>
            <a:ext cx="8686800" cy="4794563"/>
          </a:xfrm>
          <a:prstGeom prst="rect">
            <a:avLst/>
          </a:prstGeom>
        </p:spPr>
      </p:pic>
    </p:spTree>
    <p:extLst>
      <p:ext uri="{BB962C8B-B14F-4D97-AF65-F5344CB8AC3E}">
        <p14:creationId xmlns:p14="http://schemas.microsoft.com/office/powerpoint/2010/main" val="3298352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Diabetes Prevention Program (MDPP) </a:t>
            </a:r>
          </a:p>
        </p:txBody>
      </p:sp>
      <p:sp>
        <p:nvSpPr>
          <p:cNvPr id="5" name="Content Placeholder 4"/>
          <p:cNvSpPr>
            <a:spLocks noGrp="1"/>
          </p:cNvSpPr>
          <p:nvPr>
            <p:ph idx="1"/>
          </p:nvPr>
        </p:nvSpPr>
        <p:spPr/>
        <p:txBody>
          <a:bodyPr/>
          <a:lstStyle/>
          <a:p>
            <a:r>
              <a:rPr lang="en-US" dirty="0"/>
              <a:t>Definition:</a:t>
            </a:r>
          </a:p>
          <a:p>
            <a:pPr lvl="1"/>
            <a:r>
              <a:rPr lang="en-US" dirty="0"/>
              <a:t>The MDPP is defined as an expanded model which includes an evidence-based set of services aimed to help prevent the onset of type 2 diabetes among Medicare beneficiaries with an indication of prediabetes</a:t>
            </a:r>
          </a:p>
          <a:p>
            <a:r>
              <a:rPr lang="en-US" dirty="0"/>
              <a:t>Purpose:</a:t>
            </a:r>
          </a:p>
          <a:p>
            <a:pPr lvl="1"/>
            <a:r>
              <a:rPr lang="en-US" dirty="0"/>
              <a:t>The primary goal of the expanded model is to help Medicare beneficiaries achieve at least five percent (5%) weight loss</a:t>
            </a:r>
          </a:p>
          <a:p>
            <a:pPr lvl="1"/>
            <a:r>
              <a:rPr lang="en-US" dirty="0"/>
              <a:t>Coverage of structured sessions with a coach, using a CDC-approved curriculum to provide training in dietary changes, increased physical activities, and weight loss strategies</a:t>
            </a:r>
          </a:p>
          <a:p>
            <a:pPr lvl="1"/>
            <a:endParaRPr lang="en-US" dirty="0"/>
          </a:p>
        </p:txBody>
      </p:sp>
    </p:spTree>
    <p:extLst>
      <p:ext uri="{BB962C8B-B14F-4D97-AF65-F5344CB8AC3E}">
        <p14:creationId xmlns:p14="http://schemas.microsoft.com/office/powerpoint/2010/main" val="17737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 Enrolled </a:t>
            </a:r>
          </a:p>
        </p:txBody>
      </p:sp>
      <p:sp>
        <p:nvSpPr>
          <p:cNvPr id="8" name="Content Placeholder 7"/>
          <p:cNvSpPr>
            <a:spLocks noGrp="1"/>
          </p:cNvSpPr>
          <p:nvPr>
            <p:ph idx="1"/>
          </p:nvPr>
        </p:nvSpPr>
        <p:spPr>
          <a:xfrm>
            <a:off x="457200" y="1600200"/>
            <a:ext cx="8229600" cy="2438400"/>
          </a:xfrm>
        </p:spPr>
        <p:txBody>
          <a:bodyPr/>
          <a:lstStyle/>
          <a:p>
            <a:r>
              <a:rPr lang="en-US" dirty="0"/>
              <a:t>A verification e-mail will be sent to you minutes after subscribing:</a:t>
            </a:r>
          </a:p>
          <a:p>
            <a:pPr lvl="1"/>
            <a:r>
              <a:rPr lang="en-US" dirty="0"/>
              <a:t>Click “Yes, subscribe me to the list” </a:t>
            </a:r>
          </a:p>
          <a:p>
            <a:r>
              <a:rPr lang="en-US" dirty="0"/>
              <a:t>Didn’t receive the verification or you stopped receiving eNews: </a:t>
            </a:r>
          </a:p>
          <a:p>
            <a:pPr lvl="1"/>
            <a:r>
              <a:rPr lang="en-US" dirty="0"/>
              <a:t>Your network firewall or spam filter is blocking us </a:t>
            </a:r>
          </a:p>
          <a:p>
            <a:pPr lvl="1"/>
            <a:r>
              <a:rPr lang="en-US" dirty="0"/>
              <a:t>Please alert your network IT personnel </a:t>
            </a:r>
          </a:p>
          <a:p>
            <a:pPr lvl="1"/>
            <a:r>
              <a:rPr lang="en-US" dirty="0"/>
              <a:t>Follow these simple steps to allow eNews: </a:t>
            </a:r>
          </a:p>
          <a:p>
            <a:pPr lvl="2"/>
            <a:r>
              <a:rPr lang="en-US" dirty="0">
                <a:hlinkClick r:id="rId3"/>
              </a:rPr>
              <a:t>https://mailchimp.com/about/ips/</a:t>
            </a:r>
            <a:r>
              <a:rPr lang="en-US" dirty="0"/>
              <a:t> </a:t>
            </a:r>
          </a:p>
          <a:p>
            <a:pPr marL="0" indent="0">
              <a:buNone/>
            </a:pPr>
            <a:endParaRPr lang="en-US" dirty="0"/>
          </a:p>
        </p:txBody>
      </p:sp>
      <p:pic>
        <p:nvPicPr>
          <p:cNvPr id="9" name="Picture 8" descr="Image of the email list serv confirmation that a user will receive when they enroll for email list serv messages. " title="Email Confirmation "/>
          <p:cNvPicPr/>
          <p:nvPr/>
        </p:nvPicPr>
        <p:blipFill rotWithShape="1">
          <a:blip r:embed="rId4">
            <a:extLst>
              <a:ext uri="{28A0092B-C50C-407E-A947-70E740481C1C}">
                <a14:useLocalDpi xmlns:a14="http://schemas.microsoft.com/office/drawing/2010/main" val="0"/>
              </a:ext>
            </a:extLst>
          </a:blip>
          <a:srcRect l="6250" t="9510" r="10577" b="11034"/>
          <a:stretch/>
        </p:blipFill>
        <p:spPr bwMode="auto">
          <a:xfrm>
            <a:off x="533400" y="4191000"/>
            <a:ext cx="3443841" cy="2057400"/>
          </a:xfrm>
          <a:prstGeom prst="rect">
            <a:avLst/>
          </a:prstGeom>
          <a:noFill/>
          <a:ln>
            <a:solidFill>
              <a:schemeClr val="accent5"/>
            </a:solidFill>
          </a:ln>
          <a:extLst>
            <a:ext uri="{53640926-AAD7-44D8-BBD7-CCE9431645EC}">
              <a14:shadowObscured xmlns:a14="http://schemas.microsoft.com/office/drawing/2010/main"/>
            </a:ext>
          </a:extLst>
        </p:spPr>
      </p:pic>
      <p:pic>
        <p:nvPicPr>
          <p:cNvPr id="11" name="Picture 2" descr="Image of laptop with firewall issue. " title="Firew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4190999"/>
            <a:ext cx="38100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654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for MDPP Services</a:t>
            </a:r>
          </a:p>
        </p:txBody>
      </p:sp>
      <p:sp>
        <p:nvSpPr>
          <p:cNvPr id="3" name="Content Placeholder 2"/>
          <p:cNvSpPr>
            <a:spLocks noGrp="1"/>
          </p:cNvSpPr>
          <p:nvPr>
            <p:ph idx="1"/>
          </p:nvPr>
        </p:nvSpPr>
        <p:spPr/>
        <p:txBody>
          <a:bodyPr/>
          <a:lstStyle/>
          <a:p>
            <a:r>
              <a:rPr lang="en-US" dirty="0"/>
              <a:t>Organizations who enroll as an MDPP supplier are paid performance-based payments through the CMS claims systems:</a:t>
            </a:r>
          </a:p>
          <a:p>
            <a:pPr lvl="1"/>
            <a:r>
              <a:rPr lang="en-US" dirty="0"/>
              <a:t>Medicare payments to suppliers will vary</a:t>
            </a:r>
          </a:p>
          <a:p>
            <a:pPr lvl="1"/>
            <a:r>
              <a:rPr lang="en-US" dirty="0"/>
              <a:t>Payments can be up to $670 per beneficiary over a two year-period, depending on the beneficiary’s attendance and weight loss</a:t>
            </a:r>
          </a:p>
          <a:p>
            <a:r>
              <a:rPr lang="en-US" dirty="0"/>
              <a:t>In order to submit claims for MDPP services, organizations must:</a:t>
            </a:r>
          </a:p>
          <a:p>
            <a:pPr lvl="1"/>
            <a:r>
              <a:rPr lang="en-US" dirty="0"/>
              <a:t>Meet all MDPP supplier requirements and standards, including preliminary or full CDC recognition</a:t>
            </a:r>
          </a:p>
          <a:p>
            <a:pPr lvl="1"/>
            <a:r>
              <a:rPr lang="en-US" dirty="0"/>
              <a:t>Have a separate Medicare enrollment as an MDPP supplier</a:t>
            </a:r>
          </a:p>
          <a:p>
            <a:r>
              <a:rPr lang="en-US" dirty="0"/>
              <a:t>For the payment structure, HCPCS G-codes, and billing information:</a:t>
            </a:r>
          </a:p>
          <a:p>
            <a:pPr lvl="1"/>
            <a:r>
              <a:rPr lang="en-US" dirty="0">
                <a:hlinkClick r:id="rId3"/>
              </a:rPr>
              <a:t>Billing and Claims Fact Sheet </a:t>
            </a:r>
            <a:endParaRPr lang="en-US" dirty="0"/>
          </a:p>
          <a:p>
            <a:pPr lvl="1"/>
            <a:r>
              <a:rPr lang="en-US" dirty="0">
                <a:hlinkClick r:id="rId4"/>
              </a:rPr>
              <a:t>Billing and Payment Quick Reference Guide </a:t>
            </a:r>
            <a:endParaRPr lang="en-US" dirty="0"/>
          </a:p>
          <a:p>
            <a:pPr lvl="1"/>
            <a:r>
              <a:rPr lang="en-US" dirty="0">
                <a:hlinkClick r:id="rId5"/>
              </a:rPr>
              <a:t>MLN Matters Article MM10970 - Updating Calendar Year (CY) 2019 Medicare Diabetes Prevention Program (MDPP) Payment Rates</a:t>
            </a:r>
            <a:endParaRPr lang="en-US" dirty="0"/>
          </a:p>
          <a:p>
            <a:endParaRPr lang="en-US" dirty="0"/>
          </a:p>
        </p:txBody>
      </p:sp>
    </p:spTree>
    <p:extLst>
      <p:ext uri="{BB962C8B-B14F-4D97-AF65-F5344CB8AC3E}">
        <p14:creationId xmlns:p14="http://schemas.microsoft.com/office/powerpoint/2010/main" val="3577584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Eligible Beneficiaries</a:t>
            </a:r>
          </a:p>
        </p:txBody>
      </p:sp>
      <p:sp>
        <p:nvSpPr>
          <p:cNvPr id="3" name="Content Placeholder 2"/>
          <p:cNvSpPr>
            <a:spLocks noGrp="1"/>
          </p:cNvSpPr>
          <p:nvPr>
            <p:ph idx="1"/>
          </p:nvPr>
        </p:nvSpPr>
        <p:spPr/>
        <p:txBody>
          <a:bodyPr/>
          <a:lstStyle/>
          <a:p>
            <a:r>
              <a:rPr lang="en-US" sz="1800" dirty="0"/>
              <a:t>Eligible beneficiaries are those who: </a:t>
            </a:r>
          </a:p>
          <a:p>
            <a:pPr lvl="1"/>
            <a:r>
              <a:rPr lang="en-US" dirty="0"/>
              <a:t>Are enrolled in Medicare Part B </a:t>
            </a:r>
          </a:p>
          <a:p>
            <a:pPr lvl="1"/>
            <a:r>
              <a:rPr lang="en-US" dirty="0"/>
              <a:t>Have a body mass index (BMI) of at least 25, or at least 23 if self-identified as Asian </a:t>
            </a:r>
          </a:p>
          <a:p>
            <a:r>
              <a:rPr lang="en-US" sz="1800" dirty="0"/>
              <a:t>Meet one of the following three blood test requirements within the 12 months of the first core session:</a:t>
            </a:r>
          </a:p>
          <a:p>
            <a:pPr lvl="1"/>
            <a:r>
              <a:rPr lang="en-US" dirty="0"/>
              <a:t>A hemoglobin A1c test with a value between 5.7 and 6.4 percent</a:t>
            </a:r>
          </a:p>
          <a:p>
            <a:pPr lvl="1"/>
            <a:r>
              <a:rPr lang="en-US" dirty="0"/>
              <a:t>A fasting plasma glucose of 110-125 mg/dl</a:t>
            </a:r>
          </a:p>
          <a:p>
            <a:pPr lvl="1"/>
            <a:r>
              <a:rPr lang="en-US" dirty="0"/>
              <a:t>A 2-hour plasma glucose of 140-199 mg/dl (oral glucose tolerance test) </a:t>
            </a:r>
          </a:p>
          <a:p>
            <a:r>
              <a:rPr lang="en-US" sz="1800" dirty="0"/>
              <a:t>Have no previous diagnosis of type 1 or type 2 diabetes (other than gestational diabetes) </a:t>
            </a:r>
          </a:p>
          <a:p>
            <a:r>
              <a:rPr lang="en-US" sz="1800" dirty="0"/>
              <a:t>Do not have end-stage renal disease (ESRD) </a:t>
            </a:r>
          </a:p>
          <a:p>
            <a:pPr marL="0" indent="0">
              <a:buNone/>
            </a:pPr>
            <a:r>
              <a:rPr lang="en-US" sz="1800" dirty="0"/>
              <a:t> </a:t>
            </a:r>
          </a:p>
          <a:p>
            <a:endParaRPr lang="en-US" dirty="0"/>
          </a:p>
        </p:txBody>
      </p:sp>
      <p:pic>
        <p:nvPicPr>
          <p:cNvPr id="1026" name="Picture 2" descr="Picture of the blood draw" title="Blood Dr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876800"/>
            <a:ext cx="2174098" cy="145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32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Benefit </a:t>
            </a:r>
          </a:p>
        </p:txBody>
      </p:sp>
      <p:sp>
        <p:nvSpPr>
          <p:cNvPr id="3" name="Content Placeholder 2"/>
          <p:cNvSpPr>
            <a:spLocks noGrp="1"/>
          </p:cNvSpPr>
          <p:nvPr>
            <p:ph idx="1"/>
          </p:nvPr>
        </p:nvSpPr>
        <p:spPr/>
        <p:txBody>
          <a:bodyPr/>
          <a:lstStyle/>
          <a:p>
            <a:r>
              <a:rPr lang="en-US" dirty="0"/>
              <a:t>The first year includes six months of weekly core sessions followed by six months of monthly maintenance sessions</a:t>
            </a:r>
          </a:p>
          <a:p>
            <a:r>
              <a:rPr lang="en-US" dirty="0"/>
              <a:t>The second year is contingent upon beneficiary performance and monthly maintenance sessions</a:t>
            </a:r>
          </a:p>
          <a:p>
            <a:r>
              <a:rPr lang="en-US" dirty="0"/>
              <a:t>MDPP suppliers must use a CDC-approved curriculum to guide sessions</a:t>
            </a:r>
          </a:p>
          <a:p>
            <a:r>
              <a:rPr lang="en-US" dirty="0"/>
              <a:t>Copayment is waived</a:t>
            </a:r>
          </a:p>
          <a:p>
            <a:r>
              <a:rPr lang="en-US" dirty="0"/>
              <a:t>No referral is required</a:t>
            </a:r>
          </a:p>
        </p:txBody>
      </p:sp>
      <p:pic>
        <p:nvPicPr>
          <p:cNvPr id="1026" name="Picture 2" descr="Picture of a beneficiary exercising" title="Picture of Beneficiar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324635"/>
            <a:ext cx="1600200" cy="199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761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Sessions</a:t>
            </a:r>
          </a:p>
        </p:txBody>
      </p:sp>
      <p:sp>
        <p:nvSpPr>
          <p:cNvPr id="3" name="Content Placeholder 2"/>
          <p:cNvSpPr>
            <a:spLocks noGrp="1"/>
          </p:cNvSpPr>
          <p:nvPr>
            <p:ph idx="1"/>
          </p:nvPr>
        </p:nvSpPr>
        <p:spPr/>
        <p:txBody>
          <a:bodyPr>
            <a:normAutofit fontScale="85000" lnSpcReduction="20000"/>
          </a:bodyPr>
          <a:lstStyle/>
          <a:p>
            <a:r>
              <a:rPr lang="en-US" dirty="0"/>
              <a:t>Months 0 to 6:</a:t>
            </a:r>
          </a:p>
          <a:p>
            <a:pPr lvl="1"/>
            <a:r>
              <a:rPr lang="en-US" dirty="0"/>
              <a:t>MDPP suppliers must offer a minimum of 16 sessions, offered at least one week apart</a:t>
            </a:r>
          </a:p>
          <a:p>
            <a:pPr lvl="1"/>
            <a:r>
              <a:rPr lang="en-US" dirty="0"/>
              <a:t>Sessions are available to eligible beneficiaries regardless of weight loss and attendance performance while on the program</a:t>
            </a:r>
          </a:p>
          <a:p>
            <a:pPr lvl="1"/>
            <a:r>
              <a:rPr lang="en-US" dirty="0"/>
              <a:t>MDPP suppliers must use a CDC-approved curriculum to guide sessions</a:t>
            </a:r>
          </a:p>
          <a:p>
            <a:pPr lvl="1"/>
            <a:r>
              <a:rPr lang="en-US" dirty="0"/>
              <a:t>Five percent weight loss is not required to receive payment</a:t>
            </a:r>
          </a:p>
          <a:p>
            <a:r>
              <a:rPr lang="en-US" dirty="0"/>
              <a:t>Months 7-12:</a:t>
            </a:r>
          </a:p>
          <a:p>
            <a:pPr lvl="1"/>
            <a:r>
              <a:rPr lang="en-US" dirty="0"/>
              <a:t>MDPP suppliers must offer a minimum of six monthly sessions during the second six months</a:t>
            </a:r>
          </a:p>
          <a:p>
            <a:pPr lvl="1"/>
            <a:r>
              <a:rPr lang="en-US" dirty="0"/>
              <a:t>Sessions are available to eligible beneficiaries regardless of weight loss and attendance performance while on the program</a:t>
            </a:r>
          </a:p>
          <a:p>
            <a:pPr lvl="1"/>
            <a:r>
              <a:rPr lang="en-US" dirty="0"/>
              <a:t>MDPP suppliers must use a CDC-approved curriculum to guide sessions</a:t>
            </a:r>
          </a:p>
          <a:p>
            <a:pPr lvl="1"/>
            <a:r>
              <a:rPr lang="en-US" dirty="0"/>
              <a:t>Payments are made in two three-month intervals</a:t>
            </a:r>
          </a:p>
          <a:p>
            <a:r>
              <a:rPr lang="en-US" dirty="0"/>
              <a:t>Months 13-24:</a:t>
            </a:r>
          </a:p>
          <a:p>
            <a:pPr lvl="1"/>
            <a:r>
              <a:rPr lang="en-US" dirty="0"/>
              <a:t>MDPP suppliers must offer monthly maintenance sessions</a:t>
            </a:r>
          </a:p>
          <a:p>
            <a:pPr lvl="1"/>
            <a:r>
              <a:rPr lang="en-US" dirty="0"/>
              <a:t>Eligible beneficiaries who achieve and maintain weight loss and attendance goals have coverage for three-month intervals of monthly maintenance sessions for up to one year</a:t>
            </a:r>
          </a:p>
          <a:p>
            <a:pPr lvl="1"/>
            <a:r>
              <a:rPr lang="en-US" dirty="0"/>
              <a:t>MDPP suppliers must use topics from a CDC-approved curriculum to guide sessions:</a:t>
            </a:r>
          </a:p>
          <a:p>
            <a:pPr lvl="1"/>
            <a:r>
              <a:rPr lang="en-US" dirty="0"/>
              <a:t>Payments are made in four three-month intervals and only if the beneficiary attends two ongoing maintenance sessions and achieves five percent  weight loss</a:t>
            </a:r>
          </a:p>
          <a:p>
            <a:pPr lvl="1"/>
            <a:endParaRPr lang="en-US" dirty="0"/>
          </a:p>
          <a:p>
            <a:endParaRPr lang="en-US" dirty="0"/>
          </a:p>
        </p:txBody>
      </p:sp>
    </p:spTree>
    <p:extLst>
      <p:ext uri="{BB962C8B-B14F-4D97-AF65-F5344CB8AC3E}">
        <p14:creationId xmlns:p14="http://schemas.microsoft.com/office/powerpoint/2010/main" val="3080131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MDPP Sessions Journey Map</a:t>
            </a:r>
          </a:p>
        </p:txBody>
      </p:sp>
      <p:sp>
        <p:nvSpPr>
          <p:cNvPr id="3" name="Content Placeholder 2"/>
          <p:cNvSpPr>
            <a:spLocks noGrp="1"/>
          </p:cNvSpPr>
          <p:nvPr>
            <p:ph idx="1"/>
          </p:nvPr>
        </p:nvSpPr>
        <p:spPr/>
        <p:txBody>
          <a:bodyPr/>
          <a:lstStyle/>
          <a:p>
            <a:r>
              <a:rPr lang="en-US" dirty="0">
                <a:hlinkClick r:id="rId3"/>
              </a:rPr>
              <a:t>MDPP Sessions Journey Map</a:t>
            </a:r>
            <a:endParaRPr lang="en-US" dirty="0"/>
          </a:p>
        </p:txBody>
      </p:sp>
      <p:pic>
        <p:nvPicPr>
          <p:cNvPr id="4" name="Picture 3" descr="MDPP Sessions Journey Ma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981200"/>
            <a:ext cx="6934200" cy="4460597"/>
          </a:xfrm>
          <a:prstGeom prst="rect">
            <a:avLst/>
          </a:prstGeom>
        </p:spPr>
      </p:pic>
    </p:spTree>
    <p:extLst>
      <p:ext uri="{BB962C8B-B14F-4D97-AF65-F5344CB8AC3E}">
        <p14:creationId xmlns:p14="http://schemas.microsoft.com/office/powerpoint/2010/main" val="2443421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Diabetes Prevention Program (MDPP) Enrollment </a:t>
            </a:r>
          </a:p>
        </p:txBody>
      </p:sp>
      <p:sp>
        <p:nvSpPr>
          <p:cNvPr id="3" name="Content Placeholder 2"/>
          <p:cNvSpPr>
            <a:spLocks noGrp="1"/>
          </p:cNvSpPr>
          <p:nvPr>
            <p:ph idx="1"/>
          </p:nvPr>
        </p:nvSpPr>
        <p:spPr/>
        <p:txBody>
          <a:bodyPr>
            <a:normAutofit lnSpcReduction="10000"/>
          </a:bodyPr>
          <a:lstStyle/>
          <a:p>
            <a:r>
              <a:rPr lang="en-US" dirty="0"/>
              <a:t>To enroll as an MDPP supplier, organizations must:</a:t>
            </a:r>
          </a:p>
          <a:p>
            <a:pPr lvl="1"/>
            <a:r>
              <a:rPr lang="en-US" dirty="0"/>
              <a:t>Have MDPP preliminary recognition or full CDC DPRP recognition</a:t>
            </a:r>
          </a:p>
          <a:p>
            <a:pPr lvl="1"/>
            <a:r>
              <a:rPr lang="en-US" dirty="0"/>
              <a:t>Have an active and valid tax-identification number (TIN) or national provider identifier (NPI)</a:t>
            </a:r>
          </a:p>
          <a:p>
            <a:pPr lvl="1"/>
            <a:r>
              <a:rPr lang="en-US" dirty="0"/>
              <a:t>Pass enrollment screening at the high categorical risk level</a:t>
            </a:r>
          </a:p>
          <a:p>
            <a:pPr lvl="1"/>
            <a:r>
              <a:rPr lang="en-US" dirty="0"/>
              <a:t>Submit a list of MDPP coaches on the MDPP enrollment application who will lead sessions, including full name, date of birth, social security number (SSN), and active and valid NPI and coach eligibility end date (if applicable)</a:t>
            </a:r>
          </a:p>
          <a:p>
            <a:pPr lvl="1"/>
            <a:r>
              <a:rPr lang="en-US" dirty="0"/>
              <a:t>Meet MDPP supplier standards and requirements, and other requirements of existing Medicare providers or suppliers</a:t>
            </a:r>
          </a:p>
          <a:p>
            <a:pPr lvl="1"/>
            <a:r>
              <a:rPr lang="en-US" dirty="0"/>
              <a:t>Once enrolled, revalidate enrollment every five years </a:t>
            </a:r>
          </a:p>
          <a:p>
            <a:r>
              <a:rPr lang="en-US" dirty="0"/>
              <a:t>Complete the </a:t>
            </a:r>
            <a:r>
              <a:rPr lang="en-US" dirty="0">
                <a:hlinkClick r:id="rId3"/>
              </a:rPr>
              <a:t>CMS20134</a:t>
            </a:r>
            <a:r>
              <a:rPr lang="en-US" dirty="0"/>
              <a:t> Application</a:t>
            </a:r>
          </a:p>
          <a:p>
            <a:r>
              <a:rPr lang="en-US" dirty="0"/>
              <a:t>MDPP Enrollment and Recognition Information: </a:t>
            </a:r>
          </a:p>
          <a:p>
            <a:pPr lvl="1"/>
            <a:r>
              <a:rPr lang="en-US" dirty="0">
                <a:hlinkClick r:id="rId4"/>
              </a:rPr>
              <a:t>Preparing to Enroll as an MDPP Supplier</a:t>
            </a:r>
            <a:endParaRPr lang="en-US" dirty="0"/>
          </a:p>
          <a:p>
            <a:pPr lvl="1"/>
            <a:r>
              <a:rPr lang="en-US" dirty="0">
                <a:hlinkClick r:id="rId5"/>
              </a:rPr>
              <a:t>Enrollment Checklist</a:t>
            </a:r>
            <a:endParaRPr lang="en-US" dirty="0"/>
          </a:p>
        </p:txBody>
      </p:sp>
    </p:spTree>
    <p:extLst>
      <p:ext uri="{BB962C8B-B14F-4D97-AF65-F5344CB8AC3E}">
        <p14:creationId xmlns:p14="http://schemas.microsoft.com/office/powerpoint/2010/main" val="3468950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MDPP References</a:t>
            </a:r>
          </a:p>
        </p:txBody>
      </p:sp>
      <p:sp>
        <p:nvSpPr>
          <p:cNvPr id="3" name="Content Placeholder 2"/>
          <p:cNvSpPr>
            <a:spLocks noGrp="1"/>
          </p:cNvSpPr>
          <p:nvPr>
            <p:ph idx="1"/>
          </p:nvPr>
        </p:nvSpPr>
        <p:spPr/>
        <p:txBody>
          <a:bodyPr/>
          <a:lstStyle/>
          <a:p>
            <a:r>
              <a:rPr lang="en-US" dirty="0"/>
              <a:t>Overview of the MDPP </a:t>
            </a:r>
            <a:r>
              <a:rPr lang="en-US" dirty="0">
                <a:hlinkClick r:id="rId3"/>
              </a:rPr>
              <a:t>Expanded Model Fact Sheet</a:t>
            </a:r>
            <a:endParaRPr lang="en-US" dirty="0"/>
          </a:p>
          <a:p>
            <a:r>
              <a:rPr lang="en-US" dirty="0"/>
              <a:t>CMS </a:t>
            </a:r>
            <a:r>
              <a:rPr lang="en-US" dirty="0">
                <a:hlinkClick r:id="rId4"/>
              </a:rPr>
              <a:t>MDPP Web Page </a:t>
            </a:r>
            <a:endParaRPr lang="en-US" dirty="0"/>
          </a:p>
          <a:p>
            <a:r>
              <a:rPr lang="en-US" dirty="0">
                <a:hlinkClick r:id="rId5"/>
              </a:rPr>
              <a:t>MLN Medicare Diabetes Prevention Program Calls</a:t>
            </a:r>
            <a:r>
              <a:rPr lang="en-US" dirty="0"/>
              <a:t>:</a:t>
            </a:r>
          </a:p>
          <a:p>
            <a:pPr lvl="1"/>
            <a:r>
              <a:rPr lang="en-US" dirty="0"/>
              <a:t>Find links to the presentations, audio recordings, and transcripts</a:t>
            </a:r>
          </a:p>
          <a:p>
            <a:r>
              <a:rPr lang="en-US" dirty="0">
                <a:hlinkClick r:id="rId6"/>
              </a:rPr>
              <a:t>Frequently Asked Questions</a:t>
            </a:r>
            <a:endParaRPr lang="en-US" dirty="0"/>
          </a:p>
          <a:p>
            <a:r>
              <a:rPr lang="en-US" dirty="0">
                <a:hlinkClick r:id="rId4"/>
              </a:rPr>
              <a:t>Listserv Signup</a:t>
            </a:r>
            <a:endParaRPr lang="en-US" dirty="0"/>
          </a:p>
          <a:p>
            <a:r>
              <a:rPr lang="en-US" dirty="0"/>
              <a:t>Email questions to: </a:t>
            </a:r>
            <a:r>
              <a:rPr lang="en-US" dirty="0">
                <a:hlinkClick r:id="rId7"/>
              </a:rPr>
              <a:t>mdpp@cms.hhs.gov</a:t>
            </a:r>
            <a:endParaRPr lang="en-US" dirty="0"/>
          </a:p>
          <a:p>
            <a:pPr lvl="1"/>
            <a:endParaRPr lang="en-US" dirty="0"/>
          </a:p>
        </p:txBody>
      </p:sp>
    </p:spTree>
    <p:extLst>
      <p:ext uri="{BB962C8B-B14F-4D97-AF65-F5344CB8AC3E}">
        <p14:creationId xmlns:p14="http://schemas.microsoft.com/office/powerpoint/2010/main" val="378235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March is National Colorectal Cancer Awareness Month</a:t>
            </a:r>
          </a:p>
        </p:txBody>
      </p:sp>
      <p:sp>
        <p:nvSpPr>
          <p:cNvPr id="23555" name="Content Placeholder 2"/>
          <p:cNvSpPr>
            <a:spLocks noGrp="1"/>
          </p:cNvSpPr>
          <p:nvPr>
            <p:ph idx="1"/>
          </p:nvPr>
        </p:nvSpPr>
        <p:spPr/>
        <p:txBody>
          <a:bodyPr>
            <a:normAutofit fontScale="92500" lnSpcReduction="20000"/>
          </a:bodyPr>
          <a:lstStyle/>
          <a:p>
            <a:r>
              <a:rPr lang="en-US" dirty="0"/>
              <a:t>Of cancers that affect both men and women, colorectal cancer is the second leading cause of cancer-related deaths </a:t>
            </a:r>
          </a:p>
          <a:p>
            <a:r>
              <a:rPr lang="en-US" dirty="0"/>
              <a:t>Recommend screening to help protect your patients</a:t>
            </a:r>
          </a:p>
          <a:p>
            <a:r>
              <a:rPr lang="en-US" dirty="0"/>
              <a:t>Screening can help find this cancer at an early stage, when treatment often leads to a cure</a:t>
            </a:r>
          </a:p>
          <a:p>
            <a:r>
              <a:rPr lang="en-US" dirty="0"/>
              <a:t>Colorectal cancer screening coverage:</a:t>
            </a:r>
          </a:p>
          <a:p>
            <a:pPr lvl="1"/>
            <a:r>
              <a:rPr lang="en-US" dirty="0"/>
              <a:t>Multitarget Stool (sDNA) test (81528):	</a:t>
            </a:r>
          </a:p>
          <a:p>
            <a:pPr lvl="2"/>
            <a:r>
              <a:rPr lang="en-US" dirty="0"/>
              <a:t>Aged 50 to 85 years</a:t>
            </a:r>
          </a:p>
          <a:p>
            <a:pPr lvl="2"/>
            <a:r>
              <a:rPr lang="en-US" dirty="0"/>
              <a:t>Asymptomatic</a:t>
            </a:r>
          </a:p>
          <a:p>
            <a:pPr lvl="2"/>
            <a:r>
              <a:rPr lang="en-US" dirty="0"/>
              <a:t>At average risk of developing colorectal cancer</a:t>
            </a:r>
          </a:p>
          <a:p>
            <a:pPr lvl="1"/>
            <a:r>
              <a:rPr lang="en-US" dirty="0"/>
              <a:t>Screening colonoscopies (G0105, G0121), fecal occult blood tests (82270, G0328), flexible sigmoidoscopies (G0104), and barium enemas (G0106, G0120):</a:t>
            </a:r>
          </a:p>
          <a:p>
            <a:pPr lvl="2"/>
            <a:r>
              <a:rPr lang="en-US" dirty="0"/>
              <a:t>Aged 50 and older who are at normal risk of developing colorectal cancer</a:t>
            </a:r>
          </a:p>
          <a:p>
            <a:pPr lvl="2"/>
            <a:r>
              <a:rPr lang="en-US" dirty="0"/>
              <a:t>At high risk of developing colorectal cancer</a:t>
            </a:r>
          </a:p>
          <a:p>
            <a:pPr lvl="1"/>
            <a:r>
              <a:rPr lang="en-US" dirty="0"/>
              <a:t>Deductible/coinsurance waived:</a:t>
            </a:r>
          </a:p>
          <a:p>
            <a:pPr lvl="2"/>
            <a:r>
              <a:rPr lang="en-US" dirty="0"/>
              <a:t>Exception: barium enema - coinsurance applies; deductible waived</a:t>
            </a:r>
          </a:p>
          <a:p>
            <a:pPr lvl="1"/>
            <a:r>
              <a:rPr lang="en-US" dirty="0">
                <a:hlinkClick r:id="rId3"/>
              </a:rPr>
              <a:t>NCD for Colorectal Cancer Screening Tests (210.3)</a:t>
            </a:r>
            <a:endParaRPr lang="en-US" dirty="0"/>
          </a:p>
          <a:p>
            <a:pPr marL="857250" lvl="2" indent="0">
              <a:buNone/>
            </a:pPr>
            <a:endParaRPr lang="en-US" dirty="0"/>
          </a:p>
          <a:p>
            <a:pPr lvl="1"/>
            <a:endParaRPr lang="en-US" dirty="0"/>
          </a:p>
        </p:txBody>
      </p:sp>
      <p:pic>
        <p:nvPicPr>
          <p:cNvPr id="6" name="Picture 5" descr="Doctor talking to male patie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7874" y="2667000"/>
            <a:ext cx="2286000" cy="1524762"/>
          </a:xfrm>
          <a:prstGeom prst="rect">
            <a:avLst/>
          </a:prstGeom>
        </p:spPr>
      </p:pic>
      <p:sp>
        <p:nvSpPr>
          <p:cNvPr id="5" name="Footer Placeholder 5"/>
          <p:cNvSpPr>
            <a:spLocks noGrp="1"/>
          </p:cNvSpPr>
          <p:nvPr>
            <p:ph type="ftr" sz="quarter" idx="4294967295"/>
          </p:nvPr>
        </p:nvSpPr>
        <p:spPr>
          <a:xfrm>
            <a:off x="76200" y="6172200"/>
            <a:ext cx="8915400" cy="288925"/>
          </a:xfrm>
          <a:prstGeom prst="rect">
            <a:avLst/>
          </a:prstGeom>
        </p:spPr>
        <p:txBody>
          <a:bodyPr/>
          <a:lstStyle/>
          <a:p>
            <a:pPr>
              <a:defRPr/>
            </a:pPr>
            <a:r>
              <a:rPr lang="en-US" sz="1200" dirty="0">
                <a:solidFill>
                  <a:prstClr val="black"/>
                </a:solidFill>
                <a:latin typeface="Arial" panose="020B0604020202020204" pitchFamily="34" charset="0"/>
                <a:cs typeface="Arial" panose="020B0604020202020204" pitchFamily="34" charset="0"/>
              </a:rPr>
              <a:t>              Current Procedural Terminology (CPT) only copyright 2018 American Medical Association. All rights reserved.</a:t>
            </a:r>
          </a:p>
        </p:txBody>
      </p:sp>
    </p:spTree>
    <p:extLst>
      <p:ext uri="{BB962C8B-B14F-4D97-AF65-F5344CB8AC3E}">
        <p14:creationId xmlns:p14="http://schemas.microsoft.com/office/powerpoint/2010/main" val="1386190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Guidelines – Not High Risk</a:t>
            </a:r>
          </a:p>
        </p:txBody>
      </p:sp>
      <p:sp>
        <p:nvSpPr>
          <p:cNvPr id="3" name="Content Placeholder 2"/>
          <p:cNvSpPr>
            <a:spLocks noGrp="1"/>
          </p:cNvSpPr>
          <p:nvPr>
            <p:ph idx="1"/>
          </p:nvPr>
        </p:nvSpPr>
        <p:spPr/>
        <p:txBody>
          <a:bodyPr>
            <a:normAutofit/>
          </a:bodyPr>
          <a:lstStyle/>
          <a:p>
            <a:r>
              <a:rPr lang="en-US" dirty="0"/>
              <a:t>Beneficiaries not meeting criteria for high risk:</a:t>
            </a:r>
          </a:p>
          <a:p>
            <a:pPr lvl="1"/>
            <a:r>
              <a:rPr lang="en-US" dirty="0"/>
              <a:t>Multitarget sDNA test: once every three years</a:t>
            </a:r>
          </a:p>
          <a:p>
            <a:pPr lvl="1"/>
            <a:r>
              <a:rPr lang="en-US" dirty="0"/>
              <a:t>Screening FOBT: once every 12 months</a:t>
            </a:r>
          </a:p>
          <a:p>
            <a:pPr lvl="1"/>
            <a:r>
              <a:rPr lang="en-US" dirty="0"/>
              <a:t>Screening flexible sigmoidoscopy: once every 48 months (unless the beneficiary does not meet the criteria for high risk of developing colorectal cancer and the beneficiary has had a screening colonoscopy within the preceding 10 years, in which case Medicare may cover a screening flexible sigmoidoscopy only after at least 119 months have passed following the month that the beneficiary received the screening colonoscopy)</a:t>
            </a:r>
          </a:p>
          <a:p>
            <a:pPr lvl="1"/>
            <a:r>
              <a:rPr lang="en-US" dirty="0"/>
              <a:t>Screening colonoscopy: once every 120 months (10 years), or 48 months after a previous sigmoidoscopy</a:t>
            </a:r>
          </a:p>
          <a:p>
            <a:pPr lvl="1"/>
            <a:r>
              <a:rPr lang="en-US" dirty="0"/>
              <a:t>Screening barium enema (when used instead of a flexible sigmoidoscopy or colonoscopy): once every 48 months</a:t>
            </a:r>
          </a:p>
          <a:p>
            <a:endParaRPr lang="en-US" dirty="0"/>
          </a:p>
        </p:txBody>
      </p:sp>
    </p:spTree>
    <p:extLst>
      <p:ext uri="{BB962C8B-B14F-4D97-AF65-F5344CB8AC3E}">
        <p14:creationId xmlns:p14="http://schemas.microsoft.com/office/powerpoint/2010/main" val="2444401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Guidelines –High Risk</a:t>
            </a:r>
          </a:p>
        </p:txBody>
      </p:sp>
      <p:sp>
        <p:nvSpPr>
          <p:cNvPr id="3" name="Content Placeholder 2"/>
          <p:cNvSpPr>
            <a:spLocks noGrp="1"/>
          </p:cNvSpPr>
          <p:nvPr>
            <p:ph idx="1"/>
          </p:nvPr>
        </p:nvSpPr>
        <p:spPr>
          <a:xfrm>
            <a:off x="466261" y="1664526"/>
            <a:ext cx="8229600" cy="4724400"/>
          </a:xfrm>
        </p:spPr>
        <p:txBody>
          <a:bodyPr/>
          <a:lstStyle/>
          <a:p>
            <a:r>
              <a:rPr lang="en-US" dirty="0"/>
              <a:t>Beneficiaries at high risk:</a:t>
            </a:r>
          </a:p>
          <a:p>
            <a:pPr lvl="1"/>
            <a:r>
              <a:rPr lang="en-US" dirty="0"/>
              <a:t>Screening FOBT: once every 12 months</a:t>
            </a:r>
          </a:p>
          <a:p>
            <a:pPr lvl="1"/>
            <a:r>
              <a:rPr lang="en-US" dirty="0"/>
              <a:t>Screening flexible sigmoidoscopy: once every 48 months</a:t>
            </a:r>
          </a:p>
          <a:p>
            <a:pPr lvl="1"/>
            <a:r>
              <a:rPr lang="en-US" dirty="0"/>
              <a:t>Screening colonoscopy: once every 24 months (unless a screening flexible sigmoidoscopy has been performed and then Medicare may cover a screening colonoscopy only after at least 47 months)</a:t>
            </a:r>
          </a:p>
          <a:p>
            <a:pPr lvl="1"/>
            <a:r>
              <a:rPr lang="en-US" dirty="0"/>
              <a:t>Screening barium enema (when used instead of a flexible sigmoidoscopy or colonoscopy): once every 24 months</a:t>
            </a:r>
          </a:p>
          <a:p>
            <a:endParaRPr lang="en-US" dirty="0"/>
          </a:p>
        </p:txBody>
      </p:sp>
      <p:pic>
        <p:nvPicPr>
          <p:cNvPr id="4" name="Picture 3" descr="colonoscop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191001"/>
            <a:ext cx="4132923" cy="2209800"/>
          </a:xfrm>
          <a:prstGeom prst="rect">
            <a:avLst/>
          </a:prstGeom>
        </p:spPr>
      </p:pic>
    </p:spTree>
    <p:extLst>
      <p:ext uri="{BB962C8B-B14F-4D97-AF65-F5344CB8AC3E}">
        <p14:creationId xmlns:p14="http://schemas.microsoft.com/office/powerpoint/2010/main" val="267255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 List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3125633"/>
              </p:ext>
            </p:extLst>
          </p:nvPr>
        </p:nvGraphicFramePr>
        <p:xfrm>
          <a:off x="457200" y="1554480"/>
          <a:ext cx="8229600" cy="47244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304800">
                <a:tc>
                  <a:txBody>
                    <a:bodyPr/>
                    <a:lstStyle/>
                    <a:p>
                      <a:r>
                        <a:rPr lang="en-US" sz="1800" dirty="0">
                          <a:latin typeface="Arial" panose="020B0604020202020204" pitchFamily="34" charset="0"/>
                          <a:cs typeface="Arial" panose="020B0604020202020204" pitchFamily="34" charset="0"/>
                        </a:rPr>
                        <a:t>Acronym</a:t>
                      </a:r>
                    </a:p>
                  </a:txBody>
                  <a:tcPr/>
                </a:tc>
                <a:tc>
                  <a:txBody>
                    <a:bodyPr/>
                    <a:lstStyle/>
                    <a:p>
                      <a:r>
                        <a:rPr lang="en-US" sz="1800" dirty="0">
                          <a:latin typeface="Arial" panose="020B0604020202020204" pitchFamily="34" charset="0"/>
                          <a:cs typeface="Arial" panose="020B0604020202020204" pitchFamily="34" charset="0"/>
                        </a:rPr>
                        <a:t>Definition</a:t>
                      </a:r>
                    </a:p>
                  </a:txBody>
                  <a:tcPr/>
                </a:tc>
                <a:extLst>
                  <a:ext uri="{0D108BD9-81ED-4DB2-BD59-A6C34878D82A}">
                    <a16:rowId xmlns:a16="http://schemas.microsoft.com/office/drawing/2014/main" val="10000"/>
                  </a:ext>
                </a:extLst>
              </a:tr>
              <a:tr h="274320">
                <a:tc>
                  <a:txBody>
                    <a:bodyPr/>
                    <a:lstStyle/>
                    <a:p>
                      <a:r>
                        <a:rPr lang="en-US" sz="1600" dirty="0">
                          <a:latin typeface="Arial" panose="020B0604020202020204" pitchFamily="34" charset="0"/>
                          <a:cs typeface="Arial" panose="020B0604020202020204" pitchFamily="34" charset="0"/>
                        </a:rPr>
                        <a:t>ACH</a:t>
                      </a:r>
                    </a:p>
                  </a:txBody>
                  <a:tcPr/>
                </a:tc>
                <a:tc>
                  <a:txBody>
                    <a:bodyPr/>
                    <a:lstStyle/>
                    <a:p>
                      <a:r>
                        <a:rPr lang="en-US" sz="1600" dirty="0">
                          <a:effectLst/>
                          <a:latin typeface="Arial" panose="020B0604020202020204" pitchFamily="34" charset="0"/>
                          <a:cs typeface="Arial" panose="020B0604020202020204" pitchFamily="34" charset="0"/>
                        </a:rPr>
                        <a:t>Acute</a:t>
                      </a:r>
                      <a:r>
                        <a:rPr lang="en-US" sz="1600" baseline="0" dirty="0">
                          <a:effectLst/>
                          <a:latin typeface="Arial" panose="020B0604020202020204" pitchFamily="34" charset="0"/>
                          <a:cs typeface="Arial" panose="020B0604020202020204" pitchFamily="34" charset="0"/>
                        </a:rPr>
                        <a:t> Care Hospital</a:t>
                      </a:r>
                      <a:endParaRPr lang="en-US" sz="160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43840">
                <a:tc>
                  <a:txBody>
                    <a:bodyPr/>
                    <a:lstStyle/>
                    <a:p>
                      <a:r>
                        <a:rPr lang="en-US" sz="1600" dirty="0">
                          <a:latin typeface="Arial" panose="020B0604020202020204" pitchFamily="34" charset="0"/>
                          <a:cs typeface="Arial" panose="020B0604020202020204" pitchFamily="34" charset="0"/>
                        </a:rPr>
                        <a:t>CAH</a:t>
                      </a:r>
                    </a:p>
                  </a:txBody>
                  <a:tcPr/>
                </a:tc>
                <a:tc>
                  <a:txBody>
                    <a:bodyPr/>
                    <a:lstStyle/>
                    <a:p>
                      <a:r>
                        <a:rPr lang="en-US" sz="1600" baseline="0" dirty="0">
                          <a:latin typeface="Arial" panose="020B0604020202020204" pitchFamily="34" charset="0"/>
                          <a:cs typeface="Arial" panose="020B0604020202020204" pitchFamily="34" charset="0"/>
                        </a:rPr>
                        <a:t>Critical Access Hospital</a:t>
                      </a:r>
                    </a:p>
                  </a:txBody>
                  <a:tcPr/>
                </a:tc>
                <a:extLst>
                  <a:ext uri="{0D108BD9-81ED-4DB2-BD59-A6C34878D82A}">
                    <a16:rowId xmlns:a16="http://schemas.microsoft.com/office/drawing/2014/main" val="10002"/>
                  </a:ext>
                </a:extLst>
              </a:tr>
              <a:tr h="213360">
                <a:tc>
                  <a:txBody>
                    <a:bodyPr/>
                    <a:lstStyle/>
                    <a:p>
                      <a:r>
                        <a:rPr lang="en-US" sz="1600" dirty="0">
                          <a:latin typeface="Arial" panose="020B0604020202020204" pitchFamily="34" charset="0"/>
                          <a:cs typeface="Arial" panose="020B0604020202020204" pitchFamily="34" charset="0"/>
                        </a:rPr>
                        <a:t>CMS</a:t>
                      </a:r>
                    </a:p>
                  </a:txBody>
                  <a:tcPr/>
                </a:tc>
                <a:tc>
                  <a:txBody>
                    <a:bodyPr/>
                    <a:lstStyle/>
                    <a:p>
                      <a:r>
                        <a:rPr lang="en-US" sz="1600" dirty="0">
                          <a:latin typeface="Arial" panose="020B0604020202020204" pitchFamily="34" charset="0"/>
                          <a:cs typeface="Arial" panose="020B0604020202020204" pitchFamily="34" charset="0"/>
                        </a:rPr>
                        <a:t>Centers for Medicare</a:t>
                      </a:r>
                      <a:r>
                        <a:rPr lang="en-US" sz="1600" baseline="0" dirty="0">
                          <a:latin typeface="Arial" panose="020B0604020202020204" pitchFamily="34" charset="0"/>
                          <a:cs typeface="Arial" panose="020B0604020202020204" pitchFamily="34" charset="0"/>
                        </a:rPr>
                        <a:t> &amp; Medicaid Services</a:t>
                      </a:r>
                    </a:p>
                  </a:txBody>
                  <a:tcPr/>
                </a:tc>
                <a:extLst>
                  <a:ext uri="{0D108BD9-81ED-4DB2-BD59-A6C34878D82A}">
                    <a16:rowId xmlns:a16="http://schemas.microsoft.com/office/drawing/2014/main" val="10003"/>
                  </a:ext>
                </a:extLst>
              </a:tr>
              <a:tr h="182880">
                <a:tc>
                  <a:txBody>
                    <a:bodyPr/>
                    <a:lstStyle/>
                    <a:p>
                      <a:r>
                        <a:rPr lang="en-US" sz="1600" dirty="0">
                          <a:latin typeface="Arial" panose="020B0604020202020204" pitchFamily="34" charset="0"/>
                          <a:cs typeface="Arial" panose="020B0604020202020204" pitchFamily="34" charset="0"/>
                        </a:rPr>
                        <a:t>EDI</a:t>
                      </a:r>
                    </a:p>
                  </a:txBody>
                  <a:tcPr/>
                </a:tc>
                <a:tc>
                  <a:txBody>
                    <a:bodyPr/>
                    <a:lstStyle/>
                    <a:p>
                      <a:r>
                        <a:rPr lang="en-US" sz="1600" dirty="0">
                          <a:latin typeface="Arial" panose="020B0604020202020204" pitchFamily="34" charset="0"/>
                          <a:cs typeface="Arial" panose="020B0604020202020204" pitchFamily="34" charset="0"/>
                        </a:rPr>
                        <a:t>Electronic</a:t>
                      </a:r>
                      <a:r>
                        <a:rPr lang="en-US" sz="1600" baseline="0" dirty="0">
                          <a:latin typeface="Arial" panose="020B0604020202020204" pitchFamily="34" charset="0"/>
                          <a:cs typeface="Arial" panose="020B0604020202020204" pitchFamily="34" charset="0"/>
                        </a:rPr>
                        <a:t> Data Interchange</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28600">
                <a:tc>
                  <a:txBody>
                    <a:bodyPr/>
                    <a:lstStyle/>
                    <a:p>
                      <a:r>
                        <a:rPr lang="en-US" sz="1600" dirty="0">
                          <a:latin typeface="Arial" panose="020B0604020202020204" pitchFamily="34" charset="0"/>
                          <a:cs typeface="Arial" panose="020B0604020202020204" pitchFamily="34" charset="0"/>
                        </a:rPr>
                        <a:t>FISS</a:t>
                      </a:r>
                    </a:p>
                  </a:txBody>
                  <a:tcPr/>
                </a:tc>
                <a:tc>
                  <a:txBody>
                    <a:bodyPr/>
                    <a:lstStyle/>
                    <a:p>
                      <a:r>
                        <a:rPr lang="en-US" sz="1600" dirty="0">
                          <a:latin typeface="Arial" panose="020B0604020202020204" pitchFamily="34" charset="0"/>
                          <a:cs typeface="Arial" panose="020B0604020202020204" pitchFamily="34" charset="0"/>
                        </a:rPr>
                        <a:t>Fiscal Intermediary Shared System</a:t>
                      </a:r>
                    </a:p>
                  </a:txBody>
                  <a:tcPr/>
                </a:tc>
                <a:extLst>
                  <a:ext uri="{0D108BD9-81ED-4DB2-BD59-A6C34878D82A}">
                    <a16:rowId xmlns:a16="http://schemas.microsoft.com/office/drawing/2014/main" val="10005"/>
                  </a:ext>
                </a:extLst>
              </a:tr>
              <a:tr h="198120">
                <a:tc>
                  <a:txBody>
                    <a:bodyPr/>
                    <a:lstStyle/>
                    <a:p>
                      <a:r>
                        <a:rPr lang="en-US" sz="1600" dirty="0">
                          <a:latin typeface="Arial" panose="020B0604020202020204" pitchFamily="34" charset="0"/>
                          <a:cs typeface="Arial" panose="020B0604020202020204" pitchFamily="34" charset="0"/>
                        </a:rPr>
                        <a:t>HIC</a:t>
                      </a:r>
                    </a:p>
                  </a:txBody>
                  <a:tcPr/>
                </a:tc>
                <a:tc>
                  <a:txBody>
                    <a:bodyPr/>
                    <a:lstStyle/>
                    <a:p>
                      <a:r>
                        <a:rPr lang="en-US" sz="1600" dirty="0">
                          <a:latin typeface="Arial" panose="020B0604020202020204" pitchFamily="34" charset="0"/>
                          <a:cs typeface="Arial" panose="020B0604020202020204" pitchFamily="34" charset="0"/>
                        </a:rPr>
                        <a:t>Health Insurance Claim</a:t>
                      </a:r>
                    </a:p>
                  </a:txBody>
                  <a:tcPr/>
                </a:tc>
                <a:extLst>
                  <a:ext uri="{0D108BD9-81ED-4DB2-BD59-A6C34878D82A}">
                    <a16:rowId xmlns:a16="http://schemas.microsoft.com/office/drawing/2014/main" val="10006"/>
                  </a:ext>
                </a:extLst>
              </a:tr>
              <a:tr h="167640">
                <a:tc>
                  <a:txBody>
                    <a:bodyPr/>
                    <a:lstStyle/>
                    <a:p>
                      <a:r>
                        <a:rPr lang="en-US" sz="1600" dirty="0">
                          <a:latin typeface="Arial" panose="020B0604020202020204" pitchFamily="34" charset="0"/>
                          <a:cs typeface="Arial" panose="020B0604020202020204" pitchFamily="34" charset="0"/>
                        </a:rPr>
                        <a:t>IPF</a:t>
                      </a:r>
                    </a:p>
                  </a:txBody>
                  <a:tcPr/>
                </a:tc>
                <a:tc>
                  <a:txBody>
                    <a:bodyPr/>
                    <a:lstStyle/>
                    <a:p>
                      <a:r>
                        <a:rPr lang="en-US" sz="1600" dirty="0">
                          <a:latin typeface="Arial" panose="020B0604020202020204" pitchFamily="34" charset="0"/>
                          <a:cs typeface="Arial" panose="020B0604020202020204" pitchFamily="34" charset="0"/>
                        </a:rPr>
                        <a:t>Inpatient</a:t>
                      </a:r>
                      <a:r>
                        <a:rPr lang="en-US" sz="1600" baseline="0" dirty="0">
                          <a:latin typeface="Arial" panose="020B0604020202020204" pitchFamily="34" charset="0"/>
                          <a:cs typeface="Arial" panose="020B0604020202020204" pitchFamily="34" charset="0"/>
                        </a:rPr>
                        <a:t> Psychiatric Facility</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289560">
                <a:tc>
                  <a:txBody>
                    <a:bodyPr/>
                    <a:lstStyle/>
                    <a:p>
                      <a:r>
                        <a:rPr lang="en-US" sz="1600" dirty="0">
                          <a:latin typeface="Arial" panose="020B0604020202020204" pitchFamily="34" charset="0"/>
                          <a:cs typeface="Arial" panose="020B0604020202020204" pitchFamily="34" charset="0"/>
                        </a:rPr>
                        <a:t>IRF</a:t>
                      </a:r>
                    </a:p>
                  </a:txBody>
                  <a:tcPr/>
                </a:tc>
                <a:tc>
                  <a:txBody>
                    <a:bodyPr/>
                    <a:lstStyle/>
                    <a:p>
                      <a:r>
                        <a:rPr lang="en-US" sz="1600" dirty="0">
                          <a:latin typeface="Arial" panose="020B0604020202020204" pitchFamily="34" charset="0"/>
                          <a:cs typeface="Arial" panose="020B0604020202020204" pitchFamily="34" charset="0"/>
                        </a:rPr>
                        <a:t>Inpatient Rehab Facility</a:t>
                      </a:r>
                    </a:p>
                  </a:txBody>
                  <a:tcPr/>
                </a:tc>
                <a:extLst>
                  <a:ext uri="{0D108BD9-81ED-4DB2-BD59-A6C34878D82A}">
                    <a16:rowId xmlns:a16="http://schemas.microsoft.com/office/drawing/2014/main" val="10008"/>
                  </a:ext>
                </a:extLst>
              </a:tr>
              <a:tr h="259080">
                <a:tc>
                  <a:txBody>
                    <a:bodyPr/>
                    <a:lstStyle/>
                    <a:p>
                      <a:r>
                        <a:rPr lang="en-US" sz="1600" dirty="0">
                          <a:latin typeface="Arial" panose="020B0604020202020204" pitchFamily="34" charset="0"/>
                          <a:cs typeface="Arial" panose="020B0604020202020204" pitchFamily="34" charset="0"/>
                        </a:rPr>
                        <a:t>LTCH</a:t>
                      </a:r>
                    </a:p>
                  </a:txBody>
                  <a:tcPr/>
                </a:tc>
                <a:tc>
                  <a:txBody>
                    <a:bodyPr/>
                    <a:lstStyle/>
                    <a:p>
                      <a:r>
                        <a:rPr lang="en-US" sz="1600" dirty="0">
                          <a:latin typeface="Arial" panose="020B0604020202020204" pitchFamily="34" charset="0"/>
                          <a:cs typeface="Arial" panose="020B0604020202020204" pitchFamily="34" charset="0"/>
                        </a:rPr>
                        <a:t>Long Term Care Hospital</a:t>
                      </a:r>
                    </a:p>
                  </a:txBody>
                  <a:tcPr/>
                </a:tc>
                <a:extLst>
                  <a:ext uri="{0D108BD9-81ED-4DB2-BD59-A6C34878D82A}">
                    <a16:rowId xmlns:a16="http://schemas.microsoft.com/office/drawing/2014/main" val="10009"/>
                  </a:ext>
                </a:extLst>
              </a:tr>
              <a:tr h="228600">
                <a:tc>
                  <a:txBody>
                    <a:bodyPr/>
                    <a:lstStyle/>
                    <a:p>
                      <a:r>
                        <a:rPr lang="en-US" sz="1600" dirty="0">
                          <a:latin typeface="Arial" panose="020B0604020202020204" pitchFamily="34" charset="0"/>
                          <a:cs typeface="Arial" panose="020B0604020202020204" pitchFamily="34" charset="0"/>
                        </a:rPr>
                        <a:t>MBI</a:t>
                      </a:r>
                    </a:p>
                  </a:txBody>
                  <a:tcPr/>
                </a:tc>
                <a:tc>
                  <a:txBody>
                    <a:bodyPr/>
                    <a:lstStyle/>
                    <a:p>
                      <a:r>
                        <a:rPr lang="en-US" sz="1600" dirty="0">
                          <a:latin typeface="Arial" panose="020B0604020202020204" pitchFamily="34" charset="0"/>
                          <a:cs typeface="Arial" panose="020B0604020202020204" pitchFamily="34" charset="0"/>
                        </a:rPr>
                        <a:t>Medicare Beneficiary Identifier </a:t>
                      </a:r>
                    </a:p>
                  </a:txBody>
                  <a:tcPr/>
                </a:tc>
                <a:extLst>
                  <a:ext uri="{0D108BD9-81ED-4DB2-BD59-A6C34878D82A}">
                    <a16:rowId xmlns:a16="http://schemas.microsoft.com/office/drawing/2014/main" val="10010"/>
                  </a:ext>
                </a:extLst>
              </a:tr>
              <a:tr h="198120">
                <a:tc>
                  <a:txBody>
                    <a:bodyPr/>
                    <a:lstStyle/>
                    <a:p>
                      <a:r>
                        <a:rPr lang="en-US" sz="1600" dirty="0">
                          <a:latin typeface="Arial" panose="020B0604020202020204" pitchFamily="34" charset="0"/>
                          <a:cs typeface="Arial" panose="020B0604020202020204" pitchFamily="34" charset="0"/>
                        </a:rPr>
                        <a:t>MID</a:t>
                      </a:r>
                    </a:p>
                  </a:txBody>
                  <a:tcPr/>
                </a:tc>
                <a:tc>
                  <a:txBody>
                    <a:bodyPr/>
                    <a:lstStyle/>
                    <a:p>
                      <a:r>
                        <a:rPr lang="en-US" sz="1600" dirty="0">
                          <a:latin typeface="Arial" panose="020B0604020202020204" pitchFamily="34" charset="0"/>
                          <a:cs typeface="Arial" panose="020B0604020202020204" pitchFamily="34" charset="0"/>
                        </a:rPr>
                        <a:t>Medicare</a:t>
                      </a:r>
                      <a:r>
                        <a:rPr lang="en-US" sz="1600" baseline="0" dirty="0">
                          <a:latin typeface="Arial" panose="020B0604020202020204" pitchFamily="34" charset="0"/>
                          <a:cs typeface="Arial" panose="020B0604020202020204" pitchFamily="34" charset="0"/>
                        </a:rPr>
                        <a:t> Identification Number</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r h="320040">
                <a:tc>
                  <a:txBody>
                    <a:bodyPr/>
                    <a:lstStyle/>
                    <a:p>
                      <a:r>
                        <a:rPr lang="en-US" sz="1600" dirty="0">
                          <a:latin typeface="Arial" panose="020B0604020202020204" pitchFamily="34" charset="0"/>
                          <a:cs typeface="Arial" panose="020B0604020202020204" pitchFamily="34" charset="0"/>
                        </a:rPr>
                        <a:t>OIG</a:t>
                      </a:r>
                    </a:p>
                  </a:txBody>
                  <a:tcPr/>
                </a:tc>
                <a:tc>
                  <a:txBody>
                    <a:bodyPr/>
                    <a:lstStyle/>
                    <a:p>
                      <a:r>
                        <a:rPr lang="en-US" sz="1600" dirty="0">
                          <a:latin typeface="Arial" panose="020B0604020202020204" pitchFamily="34" charset="0"/>
                          <a:cs typeface="Arial" panose="020B0604020202020204" pitchFamily="34" charset="0"/>
                        </a:rPr>
                        <a:t>Office of</a:t>
                      </a:r>
                      <a:r>
                        <a:rPr lang="en-US" sz="1600" baseline="0" dirty="0">
                          <a:latin typeface="Arial" panose="020B0604020202020204" pitchFamily="34" charset="0"/>
                          <a:cs typeface="Arial" panose="020B0604020202020204" pitchFamily="34" charset="0"/>
                        </a:rPr>
                        <a:t> Inspector General</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2"/>
                  </a:ext>
                </a:extLst>
              </a:tr>
              <a:tr h="289560">
                <a:tc>
                  <a:txBody>
                    <a:bodyPr/>
                    <a:lstStyle/>
                    <a:p>
                      <a:r>
                        <a:rPr lang="en-US" sz="1600" dirty="0">
                          <a:latin typeface="Arial" panose="020B0604020202020204" pitchFamily="34" charset="0"/>
                          <a:cs typeface="Arial" panose="020B0604020202020204" pitchFamily="34" charset="0"/>
                        </a:rPr>
                        <a:t>OPPS</a:t>
                      </a:r>
                    </a:p>
                  </a:txBody>
                  <a:tcPr/>
                </a:tc>
                <a:tc>
                  <a:txBody>
                    <a:bodyPr/>
                    <a:lstStyle/>
                    <a:p>
                      <a:r>
                        <a:rPr lang="en-US" sz="1600" dirty="0">
                          <a:latin typeface="Arial" panose="020B0604020202020204" pitchFamily="34" charset="0"/>
                          <a:cs typeface="Arial" panose="020B0604020202020204" pitchFamily="34" charset="0"/>
                        </a:rPr>
                        <a:t>Outpatient Prospective Payment System</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07191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Protect Your Patients from Influenza this Season</a:t>
            </a:r>
          </a:p>
        </p:txBody>
      </p:sp>
      <p:sp>
        <p:nvSpPr>
          <p:cNvPr id="5" name="Content Placeholder 4"/>
          <p:cNvSpPr>
            <a:spLocks noGrp="1"/>
          </p:cNvSpPr>
          <p:nvPr>
            <p:ph idx="1"/>
          </p:nvPr>
        </p:nvSpPr>
        <p:spPr>
          <a:xfrm>
            <a:off x="457200" y="1600200"/>
            <a:ext cx="8229600" cy="4953000"/>
          </a:xfrm>
        </p:spPr>
        <p:txBody>
          <a:bodyPr>
            <a:normAutofit fontScale="92500" lnSpcReduction="10000"/>
          </a:bodyPr>
          <a:lstStyle/>
          <a:p>
            <a:r>
              <a:rPr lang="en-US" dirty="0"/>
              <a:t>Serious health threat to people 65 and older, who are at high risk for hospitalization, complications, and even death from flu</a:t>
            </a:r>
          </a:p>
          <a:p>
            <a:r>
              <a:rPr lang="en-US" dirty="0"/>
              <a:t>CDC recommends everyone six months of age and older receive a flu vaccine each year</a:t>
            </a:r>
          </a:p>
          <a:p>
            <a:r>
              <a:rPr lang="en-US" dirty="0"/>
              <a:t>Typical flu season is late fall through early spring</a:t>
            </a:r>
          </a:p>
          <a:p>
            <a:r>
              <a:rPr lang="en-US" dirty="0"/>
              <a:t>Medicare coverage:</a:t>
            </a:r>
          </a:p>
          <a:p>
            <a:pPr lvl="1"/>
            <a:r>
              <a:rPr lang="en-US" dirty="0"/>
              <a:t>One flu vaccine and its administration each flu season:</a:t>
            </a:r>
          </a:p>
          <a:p>
            <a:pPr lvl="2"/>
            <a:r>
              <a:rPr lang="en-US" dirty="0"/>
              <a:t>Additional flu vaccines if medically necessary</a:t>
            </a:r>
          </a:p>
          <a:p>
            <a:pPr lvl="1"/>
            <a:r>
              <a:rPr lang="en-US" dirty="0"/>
              <a:t>Coinsurance and deductible waived</a:t>
            </a:r>
          </a:p>
          <a:p>
            <a:pPr lvl="1"/>
            <a:r>
              <a:rPr lang="en-US" dirty="0"/>
              <a:t>Assignment must be accepted</a:t>
            </a:r>
          </a:p>
          <a:p>
            <a:pPr lvl="1"/>
            <a:r>
              <a:rPr lang="en-US" dirty="0"/>
              <a:t>ICD-10 code – Z23</a:t>
            </a:r>
          </a:p>
          <a:p>
            <a:r>
              <a:rPr lang="en-US" dirty="0"/>
              <a:t>References:</a:t>
            </a:r>
          </a:p>
          <a:p>
            <a:pPr lvl="1"/>
            <a:r>
              <a:rPr lang="en-US" dirty="0">
                <a:hlinkClick r:id="rId3"/>
              </a:rPr>
              <a:t>2019 Flu Reimbursement</a:t>
            </a:r>
            <a:endParaRPr lang="en-US" dirty="0"/>
          </a:p>
          <a:p>
            <a:pPr lvl="1"/>
            <a:r>
              <a:rPr lang="en-US" dirty="0">
                <a:hlinkClick r:id="rId4"/>
              </a:rPr>
              <a:t>Centers for Disease Control and Prevention (CDC): Influenza (Flu)</a:t>
            </a:r>
            <a:endParaRPr lang="en-US" dirty="0"/>
          </a:p>
          <a:p>
            <a:pPr lvl="1"/>
            <a:r>
              <a:rPr lang="en-US" dirty="0">
                <a:hlinkClick r:id="rId5"/>
              </a:rPr>
              <a:t>CMS Influenza Virus Vaccine and Administration Quick Reference</a:t>
            </a:r>
            <a:endParaRPr lang="en-US" dirty="0"/>
          </a:p>
          <a:p>
            <a:pPr lvl="1"/>
            <a:r>
              <a:rPr lang="en-US" dirty="0">
                <a:hlinkClick r:id="rId6"/>
              </a:rPr>
              <a:t>MLN Matters Article MM10871 – “Quarterly Influenza Virus Vaccine Code Update – January 2019</a:t>
            </a:r>
            <a:r>
              <a:rPr lang="en-US" dirty="0"/>
              <a:t>”</a:t>
            </a:r>
          </a:p>
          <a:p>
            <a:endParaRPr lang="en-US" dirty="0"/>
          </a:p>
        </p:txBody>
      </p:sp>
      <p:pic>
        <p:nvPicPr>
          <p:cNvPr id="2" name="Picture 1" descr="picture of a vaccin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000" y="2819400"/>
            <a:ext cx="1512426" cy="2133600"/>
          </a:xfrm>
          <a:prstGeom prst="rect">
            <a:avLst/>
          </a:prstGeom>
        </p:spPr>
      </p:pic>
    </p:spTree>
    <p:extLst>
      <p:ext uri="{BB962C8B-B14F-4D97-AF65-F5344CB8AC3E}">
        <p14:creationId xmlns:p14="http://schemas.microsoft.com/office/powerpoint/2010/main" val="3185701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Novitas Initiatives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268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What is Novitasphere? </a:t>
            </a:r>
          </a:p>
        </p:txBody>
      </p:sp>
      <p:sp>
        <p:nvSpPr>
          <p:cNvPr id="11267" name="Content Placeholder 2"/>
          <p:cNvSpPr>
            <a:spLocks noGrp="1"/>
          </p:cNvSpPr>
          <p:nvPr>
            <p:ph idx="1"/>
          </p:nvPr>
        </p:nvSpPr>
        <p:spPr>
          <a:xfrm>
            <a:off x="457200" y="1524000"/>
            <a:ext cx="8229600" cy="4724400"/>
          </a:xfrm>
        </p:spPr>
        <p:txBody>
          <a:bodyPr/>
          <a:lstStyle/>
          <a:p>
            <a:r>
              <a:rPr lang="en-US" altLang="en-US" dirty="0">
                <a:latin typeface="Arial" charset="0"/>
                <a:cs typeface="Arial" charset="0"/>
              </a:rPr>
              <a:t>Definition:</a:t>
            </a:r>
          </a:p>
          <a:p>
            <a:pPr lvl="1"/>
            <a:r>
              <a:rPr lang="en-US" altLang="en-US" dirty="0">
                <a:latin typeface="Arial" charset="0"/>
                <a:cs typeface="Arial" charset="0"/>
              </a:rPr>
              <a:t>Free, secured web-based Portal </a:t>
            </a:r>
            <a:r>
              <a:rPr lang="en-US" dirty="0"/>
              <a:t>which allows enrolled users access to </a:t>
            </a:r>
            <a:r>
              <a:rPr lang="en-US" dirty="0">
                <a:hlinkClick r:id="rId3"/>
              </a:rPr>
              <a:t>time-saving features</a:t>
            </a:r>
            <a:endParaRPr lang="en-US" dirty="0"/>
          </a:p>
          <a:p>
            <a:r>
              <a:rPr lang="en-US" dirty="0"/>
              <a:t>Purpose:</a:t>
            </a:r>
          </a:p>
          <a:p>
            <a:pPr lvl="1"/>
            <a:r>
              <a:rPr lang="en-US" dirty="0"/>
              <a:t>Allows enrolled users access to Eligibility, MBI Lookup, Remittance Advice, Appeal Requests, Medical Review Records and more</a:t>
            </a:r>
          </a:p>
          <a:p>
            <a:pPr lvl="1"/>
            <a:r>
              <a:rPr lang="en-US" dirty="0"/>
              <a:t>Available to JH and JL Part A/B providers, billing services and clearinghouses</a:t>
            </a:r>
            <a:endParaRPr lang="en-US" altLang="en-US" strike="sngStrike" dirty="0">
              <a:latin typeface="Arial" charset="0"/>
              <a:cs typeface="Arial" charset="0"/>
            </a:endParaRPr>
          </a:p>
          <a:p>
            <a:pPr lvl="1"/>
            <a:r>
              <a:rPr lang="en-US" altLang="en-US" dirty="0">
                <a:latin typeface="Arial" charset="0"/>
                <a:cs typeface="Arial" charset="0"/>
              </a:rPr>
              <a:t>Live Chat feature</a:t>
            </a:r>
          </a:p>
          <a:p>
            <a:pPr lvl="2"/>
            <a:r>
              <a:rPr lang="en-US" altLang="en-US" dirty="0">
                <a:latin typeface="Arial" charset="0"/>
                <a:cs typeface="Arial" charset="0"/>
              </a:rPr>
              <a:t>Dedicated Help Desk: 1-855-880-8424</a:t>
            </a:r>
          </a:p>
          <a:p>
            <a:pPr lvl="2"/>
            <a:r>
              <a:rPr lang="en-US" altLang="en-US" dirty="0">
                <a:latin typeface="Arial" charset="0"/>
                <a:cs typeface="Arial" charset="0"/>
              </a:rPr>
              <a:t>Available from 8:00AM-5:00 PM ET</a:t>
            </a:r>
          </a:p>
          <a:p>
            <a:r>
              <a:rPr lang="en-US" dirty="0">
                <a:hlinkClick r:id="rId4"/>
              </a:rPr>
              <a:t>Novitasphere User Guides and Instructions </a:t>
            </a:r>
            <a:endParaRPr lang="en-US" dirty="0"/>
          </a:p>
          <a:p>
            <a:r>
              <a:rPr lang="en-US" altLang="en-US" dirty="0">
                <a:latin typeface="Arial" charset="0"/>
                <a:cs typeface="Arial" charset="0"/>
              </a:rPr>
              <a:t>For demonstrations and more information visit our </a:t>
            </a:r>
            <a:r>
              <a:rPr lang="en-US" dirty="0">
                <a:hlinkClick r:id="rId4"/>
              </a:rPr>
              <a:t>Novitasphere</a:t>
            </a:r>
            <a:r>
              <a:rPr lang="en-US" dirty="0"/>
              <a:t> webpage</a:t>
            </a:r>
            <a:r>
              <a:rPr lang="en-US" altLang="en-US" dirty="0">
                <a:latin typeface="Arial" charset="0"/>
                <a:cs typeface="Arial" charset="0"/>
              </a:rPr>
              <a:t>  </a:t>
            </a:r>
          </a:p>
          <a:p>
            <a:endParaRPr lang="en-US" altLang="en-US" dirty="0">
              <a:latin typeface="Arial" charset="0"/>
              <a:cs typeface="Arial" charset="0"/>
            </a:endParaRPr>
          </a:p>
        </p:txBody>
      </p:sp>
    </p:spTree>
    <p:extLst>
      <p:ext uri="{BB962C8B-B14F-4D97-AF65-F5344CB8AC3E}">
        <p14:creationId xmlns:p14="http://schemas.microsoft.com/office/powerpoint/2010/main" val="4161028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Navigation Bar</a:t>
            </a:r>
          </a:p>
        </p:txBody>
      </p:sp>
      <p:pic>
        <p:nvPicPr>
          <p:cNvPr id="2050" name="Picture 2" descr="Screen shot of the Novitasphere navigation bar for Part 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018" y="1600200"/>
            <a:ext cx="780396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975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Important: Novitasphere Log In Requirement Changes</a:t>
            </a:r>
          </a:p>
        </p:txBody>
      </p:sp>
      <p:sp>
        <p:nvSpPr>
          <p:cNvPr id="3" name="Content Placeholder 2"/>
          <p:cNvSpPr>
            <a:spLocks noGrp="1"/>
          </p:cNvSpPr>
          <p:nvPr>
            <p:ph idx="1"/>
          </p:nvPr>
        </p:nvSpPr>
        <p:spPr>
          <a:xfrm>
            <a:off x="457200" y="1524000"/>
            <a:ext cx="8229600" cy="4602163"/>
          </a:xfrm>
        </p:spPr>
        <p:txBody>
          <a:bodyPr/>
          <a:lstStyle/>
          <a:p>
            <a:r>
              <a:rPr lang="en-US" sz="2000" dirty="0"/>
              <a:t>CMS will be implementing a system security change that affects the Novitasphere log in requirements for maintaining access.</a:t>
            </a:r>
          </a:p>
          <a:p>
            <a:r>
              <a:rPr lang="en-US" sz="2000" b="1" dirty="0"/>
              <a:t>Effective September 1, 2018</a:t>
            </a:r>
            <a:r>
              <a:rPr lang="en-US" sz="2000" dirty="0"/>
              <a:t>, registered Novitasphere users must log into Novitasphere at </a:t>
            </a:r>
            <a:r>
              <a:rPr lang="en-US" sz="2000" u="sng" dirty="0">
                <a:hlinkClick r:id="rId3"/>
              </a:rPr>
              <a:t>https://www.novitasphere.com</a:t>
            </a:r>
            <a:r>
              <a:rPr lang="en-US" sz="2000" dirty="0"/>
              <a:t> </a:t>
            </a:r>
            <a:r>
              <a:rPr lang="en-US" sz="2000" b="1" dirty="0"/>
              <a:t>at least once every 30 days</a:t>
            </a:r>
            <a:r>
              <a:rPr lang="en-US" sz="2000" dirty="0"/>
              <a:t> to be considered active. </a:t>
            </a:r>
          </a:p>
          <a:p>
            <a:r>
              <a:rPr lang="en-US" sz="2000" dirty="0">
                <a:hlinkClick r:id="rId4"/>
              </a:rPr>
              <a:t>Upcoming Changes to Novitasphere Log In Requirements – Action Required </a:t>
            </a:r>
            <a:endParaRPr lang="en-US" sz="2000" dirty="0"/>
          </a:p>
        </p:txBody>
      </p:sp>
      <p:pic>
        <p:nvPicPr>
          <p:cNvPr id="5" name="Picture 4" descr="Screen shot of website portal access page" title="Important: Novitasphere Log In Requirement Chan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4343400"/>
            <a:ext cx="8915400" cy="1641475"/>
          </a:xfrm>
          <a:prstGeom prst="rect">
            <a:avLst/>
          </a:prstGeom>
        </p:spPr>
      </p:pic>
    </p:spTree>
    <p:extLst>
      <p:ext uri="{BB962C8B-B14F-4D97-AF65-F5344CB8AC3E}">
        <p14:creationId xmlns:p14="http://schemas.microsoft.com/office/powerpoint/2010/main" val="111451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CMS-838 Credit Balance Report</a:t>
            </a:r>
          </a:p>
        </p:txBody>
      </p:sp>
      <p:pic>
        <p:nvPicPr>
          <p:cNvPr id="1027" name="Picture 3" descr="CMS-838 Credit Balance Report screen in Novitaspher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663"/>
          <a:stretch/>
        </p:blipFill>
        <p:spPr bwMode="auto">
          <a:xfrm>
            <a:off x="463144" y="1588001"/>
            <a:ext cx="8217712" cy="4437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5204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Medicare Credit Balance Report Dates</a:t>
            </a:r>
          </a:p>
        </p:txBody>
      </p:sp>
      <p:sp>
        <p:nvSpPr>
          <p:cNvPr id="3" name="Content Placeholder 2"/>
          <p:cNvSpPr>
            <a:spLocks noGrp="1"/>
          </p:cNvSpPr>
          <p:nvPr>
            <p:ph idx="1"/>
          </p:nvPr>
        </p:nvSpPr>
        <p:spPr/>
        <p:txBody>
          <a:bodyPr/>
          <a:lstStyle/>
          <a:p>
            <a:pPr>
              <a:defRPr/>
            </a:pPr>
            <a:r>
              <a:rPr lang="en-US" dirty="0"/>
              <a:t>Due each quarter ending </a:t>
            </a:r>
          </a:p>
          <a:p>
            <a:pPr>
              <a:defRPr/>
            </a:pPr>
            <a:r>
              <a:rPr lang="en-US" dirty="0"/>
              <a:t>Medicare Credit Balance Report must be submitted within 30 days after the close of each calendar quarter</a:t>
            </a:r>
          </a:p>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71674270"/>
              </p:ext>
            </p:extLst>
          </p:nvPr>
        </p:nvGraphicFramePr>
        <p:xfrm>
          <a:off x="457200" y="3042920"/>
          <a:ext cx="8229600" cy="26720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Quarter End</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Medicare Credit Balance Report Due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Warning Letter Mailed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Placed on 100%</a:t>
                      </a:r>
                      <a:r>
                        <a:rPr lang="en-US" baseline="0" dirty="0">
                          <a:latin typeface="Arial" pitchFamily="34" charset="0"/>
                          <a:cs typeface="Arial" pitchFamily="34" charset="0"/>
                        </a:rPr>
                        <a:t> Payment</a:t>
                      </a:r>
                      <a:r>
                        <a:rPr lang="en-US" dirty="0">
                          <a:latin typeface="Arial" pitchFamily="34" charset="0"/>
                          <a:cs typeface="Arial" pitchFamily="34" charset="0"/>
                        </a:rPr>
                        <a:t> Withhold</a:t>
                      </a:r>
                    </a:p>
                    <a:p>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itchFamily="34" charset="0"/>
                          <a:cs typeface="Arial" pitchFamily="34" charset="0"/>
                        </a:rPr>
                        <a:t>March 31</a:t>
                      </a:r>
                      <a:endParaRPr lang="en-US"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April 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May 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June 03</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June 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July 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August 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September 03</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September 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October 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November</a:t>
                      </a:r>
                      <a:r>
                        <a:rPr lang="en-US" baseline="0" dirty="0">
                          <a:latin typeface="Arial" pitchFamily="34" charset="0"/>
                          <a:cs typeface="Arial" pitchFamily="34" charset="0"/>
                        </a:rPr>
                        <a:t> 15</a:t>
                      </a:r>
                      <a:endParaRPr lang="en-US"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December 03</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December 31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January 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February 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March 03</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40964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Hints for Successful Credit Balance Reporting</a:t>
            </a:r>
          </a:p>
        </p:txBody>
      </p:sp>
      <p:sp>
        <p:nvSpPr>
          <p:cNvPr id="3" name="Content Placeholder 2"/>
          <p:cNvSpPr>
            <a:spLocks noGrp="1"/>
          </p:cNvSpPr>
          <p:nvPr>
            <p:ph idx="1"/>
          </p:nvPr>
        </p:nvSpPr>
        <p:spPr/>
        <p:txBody>
          <a:bodyPr/>
          <a:lstStyle/>
          <a:p>
            <a:pPr lvl="0"/>
            <a:r>
              <a:rPr lang="en-US" dirty="0"/>
              <a:t>Providers must first attempt to make their own claim adjustments:</a:t>
            </a:r>
          </a:p>
          <a:p>
            <a:pPr lvl="1"/>
            <a:r>
              <a:rPr lang="en-US" dirty="0"/>
              <a:t>Submit adjustments as soon as you identify the credit balance once that particular quarter begins</a:t>
            </a:r>
          </a:p>
          <a:p>
            <a:r>
              <a:rPr lang="en-US" dirty="0"/>
              <a:t>Submit the correct version of the CMS-838 form:</a:t>
            </a:r>
          </a:p>
          <a:p>
            <a:pPr lvl="1"/>
            <a:r>
              <a:rPr lang="en-US" dirty="0"/>
              <a:t>Use of the electronic version is preferred, however paper copies are still acceptable</a:t>
            </a:r>
          </a:p>
          <a:p>
            <a:r>
              <a:rPr lang="en-US" dirty="0"/>
              <a:t>Complete the entire CMS-838 detail page when reporting credit balances</a:t>
            </a:r>
          </a:p>
          <a:p>
            <a:r>
              <a:rPr lang="en-US" dirty="0"/>
              <a:t>Ensure the provider number (PTAN) on the certification page matches the detail page </a:t>
            </a:r>
          </a:p>
          <a:p>
            <a:r>
              <a:rPr lang="en-US" dirty="0"/>
              <a:t>One refund check per Credit Balance Report</a:t>
            </a:r>
          </a:p>
          <a:p>
            <a:r>
              <a:rPr lang="en-US" dirty="0"/>
              <a:t>Review your Credit Balance Report to verify all data is correct and matching before you submit it</a:t>
            </a:r>
          </a:p>
          <a:p>
            <a:r>
              <a:rPr lang="en-US" dirty="0"/>
              <a:t>Visit our website for more details on </a:t>
            </a:r>
            <a:r>
              <a:rPr lang="en-US" dirty="0">
                <a:hlinkClick r:id="rId3"/>
              </a:rPr>
              <a:t>Credit Balance Reporting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265014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Person</a:t>
            </a:r>
          </a:p>
        </p:txBody>
      </p:sp>
      <p:sp>
        <p:nvSpPr>
          <p:cNvPr id="3" name="Content Placeholder 2"/>
          <p:cNvSpPr>
            <a:spLocks noGrp="1"/>
          </p:cNvSpPr>
          <p:nvPr>
            <p:ph idx="1"/>
          </p:nvPr>
        </p:nvSpPr>
        <p:spPr/>
        <p:txBody>
          <a:bodyPr/>
          <a:lstStyle/>
          <a:p>
            <a:r>
              <a:rPr lang="en-US" dirty="0"/>
              <a:t>Contact person should be a person who has knowledge of Credit Balance Report and should also know how to process claims:</a:t>
            </a:r>
          </a:p>
          <a:p>
            <a:pPr lvl="1"/>
            <a:r>
              <a:rPr lang="en-US" dirty="0"/>
              <a:t>Listed at the top of the Detail Page</a:t>
            </a:r>
          </a:p>
          <a:p>
            <a:r>
              <a:rPr lang="en-US" dirty="0"/>
              <a:t>Ensure the telephone number is correct</a:t>
            </a:r>
          </a:p>
          <a:p>
            <a:r>
              <a:rPr lang="en-US" dirty="0"/>
              <a:t>Only one attempt will be made to contact the provider regarding questions on the submitted report: </a:t>
            </a:r>
          </a:p>
          <a:p>
            <a:pPr lvl="1"/>
            <a:r>
              <a:rPr lang="en-US" dirty="0"/>
              <a:t>If the provider does not return the telephone call then Novitas will offset the amount reported on the credit balance report </a:t>
            </a:r>
          </a:p>
          <a:p>
            <a:pPr lvl="1"/>
            <a:r>
              <a:rPr lang="en-US" dirty="0"/>
              <a:t>The claim will not show an adjustment in FISS</a:t>
            </a:r>
          </a:p>
          <a:p>
            <a:endParaRPr lang="en-US" dirty="0"/>
          </a:p>
        </p:txBody>
      </p:sp>
    </p:spTree>
    <p:extLst>
      <p:ext uri="{BB962C8B-B14F-4D97-AF65-F5344CB8AC3E}">
        <p14:creationId xmlns:p14="http://schemas.microsoft.com/office/powerpoint/2010/main" val="1702701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Trending Inquiries Received in the Customer Contact Center</a:t>
            </a:r>
          </a:p>
        </p:txBody>
      </p:sp>
      <p:sp>
        <p:nvSpPr>
          <p:cNvPr id="3" name="Content Placeholder 2"/>
          <p:cNvSpPr>
            <a:spLocks noGrp="1"/>
          </p:cNvSpPr>
          <p:nvPr>
            <p:ph idx="1"/>
          </p:nvPr>
        </p:nvSpPr>
        <p:spPr/>
        <p:txBody>
          <a:bodyPr/>
          <a:lstStyle/>
          <a:p>
            <a:r>
              <a:rPr lang="en-US" dirty="0"/>
              <a:t>Trouble using IVR to obtain beneficiary eligibility or claim status using an MBI	?</a:t>
            </a:r>
          </a:p>
          <a:p>
            <a:pPr lvl="1"/>
            <a:r>
              <a:rPr lang="en-US" dirty="0"/>
              <a:t>When speaking an MBI in the IVR be sure to speak naturally, including normal pauses ever few characters</a:t>
            </a:r>
          </a:p>
          <a:p>
            <a:pPr lvl="1"/>
            <a:r>
              <a:rPr lang="en-US" dirty="0"/>
              <a:t>Convert a MBI to a number that can be keyed into the IVR using the  </a:t>
            </a:r>
            <a:r>
              <a:rPr lang="en-US" dirty="0">
                <a:hlinkClick r:id="rId3"/>
              </a:rPr>
              <a:t>IVR Alphanumeric Conversion Tool</a:t>
            </a:r>
            <a:r>
              <a:rPr lang="en-US" dirty="0"/>
              <a:t>:</a:t>
            </a:r>
          </a:p>
          <a:p>
            <a:pPr lvl="2"/>
            <a:r>
              <a:rPr lang="en-US" dirty="0"/>
              <a:t>Example: </a:t>
            </a:r>
          </a:p>
          <a:p>
            <a:pPr lvl="3"/>
            <a:r>
              <a:rPr lang="en-US" dirty="0"/>
              <a:t>MBI number EG-4TE-5MK-72  converted  1*32*414*81*325*61*5272</a:t>
            </a:r>
          </a:p>
          <a:p>
            <a:r>
              <a:rPr lang="en-US" dirty="0"/>
              <a:t>Consider using </a:t>
            </a:r>
            <a:r>
              <a:rPr lang="en-US" dirty="0">
                <a:hlinkClick r:id="rId4"/>
              </a:rPr>
              <a:t>Novitasphere</a:t>
            </a:r>
            <a:r>
              <a:rPr lang="en-US" dirty="0"/>
              <a:t> for most self service inquiries</a:t>
            </a:r>
          </a:p>
        </p:txBody>
      </p:sp>
    </p:spTree>
    <p:extLst>
      <p:ext uri="{BB962C8B-B14F-4D97-AF65-F5344CB8AC3E}">
        <p14:creationId xmlns:p14="http://schemas.microsoft.com/office/powerpoint/2010/main" val="29634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Today’s Presentation</a:t>
            </a:r>
          </a:p>
        </p:txBody>
      </p:sp>
      <p:sp>
        <p:nvSpPr>
          <p:cNvPr id="3" name="Content Placeholder 2"/>
          <p:cNvSpPr>
            <a:spLocks noGrp="1"/>
          </p:cNvSpPr>
          <p:nvPr>
            <p:ph idx="1"/>
          </p:nvPr>
        </p:nvSpPr>
        <p:spPr/>
        <p:txBody>
          <a:bodyPr/>
          <a:lstStyle/>
          <a:p>
            <a:r>
              <a:rPr lang="en-US" dirty="0"/>
              <a:t>Agenda:</a:t>
            </a:r>
          </a:p>
          <a:p>
            <a:pPr lvl="1"/>
            <a:r>
              <a:rPr lang="en-US" dirty="0"/>
              <a:t>Medicare Updates and Reminders</a:t>
            </a:r>
          </a:p>
          <a:p>
            <a:pPr lvl="1"/>
            <a:r>
              <a:rPr lang="en-US" dirty="0"/>
              <a:t>Keeping Your Patients Healthy</a:t>
            </a:r>
          </a:p>
          <a:p>
            <a:pPr lvl="1"/>
            <a:r>
              <a:rPr lang="en-US" dirty="0"/>
              <a:t>Novitas Initiatives</a:t>
            </a:r>
          </a:p>
          <a:p>
            <a:r>
              <a:rPr lang="en-US" dirty="0"/>
              <a:t>Objectives:</a:t>
            </a:r>
          </a:p>
          <a:p>
            <a:pPr lvl="1"/>
            <a:r>
              <a:rPr lang="en-US" dirty="0"/>
              <a:t>Identify and understand the current Medicare updates and reminders</a:t>
            </a:r>
          </a:p>
          <a:p>
            <a:pPr lvl="1"/>
            <a:r>
              <a:rPr lang="en-US" dirty="0"/>
              <a:t>Identify and utilize the educational resources and information</a:t>
            </a:r>
          </a:p>
          <a:p>
            <a:pPr lvl="1"/>
            <a:r>
              <a:rPr lang="en-US" dirty="0"/>
              <a:t>Explore the Medicare guidelines regarding outpatient services provided to an inpatient at another facility</a:t>
            </a:r>
          </a:p>
          <a:p>
            <a:pPr marL="457200" lvl="1" indent="0">
              <a:buNone/>
            </a:pPr>
            <a:endParaRPr lang="en-US" dirty="0"/>
          </a:p>
          <a:p>
            <a:pPr lvl="1"/>
            <a:endParaRPr lang="en-US" dirty="0"/>
          </a:p>
        </p:txBody>
      </p:sp>
    </p:spTree>
    <p:extLst>
      <p:ext uri="{BB962C8B-B14F-4D97-AF65-F5344CB8AC3E}">
        <p14:creationId xmlns:p14="http://schemas.microsoft.com/office/powerpoint/2010/main" val="958301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altLang="en-US" dirty="0"/>
              <a:t>New Novitas Learning Center (NLC)</a:t>
            </a:r>
          </a:p>
        </p:txBody>
      </p:sp>
      <p:sp>
        <p:nvSpPr>
          <p:cNvPr id="17411" name="Content Placeholder 3"/>
          <p:cNvSpPr>
            <a:spLocks noGrp="1"/>
          </p:cNvSpPr>
          <p:nvPr>
            <p:ph idx="1"/>
          </p:nvPr>
        </p:nvSpPr>
        <p:spPr/>
        <p:txBody>
          <a:bodyPr/>
          <a:lstStyle/>
          <a:p>
            <a:r>
              <a:rPr lang="en-US" altLang="en-US" dirty="0"/>
              <a:t>New Novitas Learning Center (NLC):</a:t>
            </a:r>
          </a:p>
          <a:p>
            <a:pPr lvl="1"/>
            <a:r>
              <a:rPr lang="en-US" dirty="0"/>
              <a:t>Improved look and feel and streamlined navigation</a:t>
            </a:r>
          </a:p>
          <a:p>
            <a:pPr lvl="1"/>
            <a:r>
              <a:rPr lang="en-US" dirty="0"/>
              <a:t>More sophisticated design:</a:t>
            </a:r>
          </a:p>
          <a:p>
            <a:pPr lvl="2"/>
            <a:r>
              <a:rPr lang="en-US" dirty="0"/>
              <a:t>Intuitive dashboard provides quick view of learning customized for the learner</a:t>
            </a:r>
          </a:p>
          <a:p>
            <a:pPr lvl="2"/>
            <a:r>
              <a:rPr lang="en-US" dirty="0"/>
              <a:t>Learn anywhere, anytime on any device</a:t>
            </a:r>
          </a:p>
          <a:p>
            <a:pPr lvl="2"/>
            <a:r>
              <a:rPr lang="en-US" dirty="0"/>
              <a:t>Improved content library</a:t>
            </a:r>
          </a:p>
          <a:p>
            <a:pPr lvl="1"/>
            <a:r>
              <a:rPr lang="en-US" dirty="0"/>
              <a:t>Take the lead in your own professional development when seeking and accessing Medicare training opportunities</a:t>
            </a:r>
          </a:p>
          <a:p>
            <a:pPr lvl="1"/>
            <a:endParaRPr lang="en-US" dirty="0"/>
          </a:p>
        </p:txBody>
      </p:sp>
      <p:pic>
        <p:nvPicPr>
          <p:cNvPr id="1026" name="Picture 1"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t="10967"/>
          <a:stretch/>
        </p:blipFill>
        <p:spPr bwMode="auto">
          <a:xfrm>
            <a:off x="838200" y="4438728"/>
            <a:ext cx="7620000" cy="19128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052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Novitas Learning Center</a:t>
            </a:r>
          </a:p>
        </p:txBody>
      </p:sp>
      <p:sp>
        <p:nvSpPr>
          <p:cNvPr id="3" name="Content Placeholder 2"/>
          <p:cNvSpPr>
            <a:spLocks noGrp="1"/>
          </p:cNvSpPr>
          <p:nvPr>
            <p:ph idx="1"/>
          </p:nvPr>
        </p:nvSpPr>
        <p:spPr/>
        <p:txBody>
          <a:bodyPr>
            <a:normAutofit lnSpcReduction="10000"/>
          </a:bodyPr>
          <a:lstStyle/>
          <a:p>
            <a:r>
              <a:rPr lang="en-US" dirty="0"/>
              <a:t>Novitas strives to continually improve the services and resources provided to our customers.  Our most recent innovation is the redesign of the Novitas Learning Center.  Effective January 1, 2019, Novitas Learning Center users will observe a few changes:</a:t>
            </a:r>
          </a:p>
          <a:p>
            <a:pPr lvl="1"/>
            <a:r>
              <a:rPr lang="en-US" dirty="0"/>
              <a:t>The username previously established to access a Novitas Learning Center account will be replaced by the user’s email address.</a:t>
            </a:r>
          </a:p>
          <a:p>
            <a:pPr lvl="1"/>
            <a:r>
              <a:rPr lang="en-US" dirty="0"/>
              <a:t>Existing users will log into their account using the email address associated with the user account in the Novitas Learning Center.</a:t>
            </a:r>
          </a:p>
          <a:p>
            <a:pPr lvl="1"/>
            <a:r>
              <a:rPr lang="en-US" dirty="0"/>
              <a:t>All users will be prompted to reset their passwords after the January 1, 2019, transition.</a:t>
            </a:r>
          </a:p>
          <a:p>
            <a:pPr lvl="2"/>
            <a:r>
              <a:rPr lang="en-US" dirty="0"/>
              <a:t>Users will only need to reset their password one time.</a:t>
            </a:r>
          </a:p>
          <a:p>
            <a:pPr lvl="1"/>
            <a:r>
              <a:rPr lang="en-US" dirty="0"/>
              <a:t>Historical learning information associated with the Novitas Learning Center account will be migrated to the new system for all completed courses.</a:t>
            </a:r>
          </a:p>
          <a:p>
            <a:pPr lvl="2"/>
            <a:r>
              <a:rPr lang="en-US" dirty="0"/>
              <a:t>If a course is still in progress at the time of the transition, it will not be moved to the new system.</a:t>
            </a:r>
          </a:p>
          <a:p>
            <a:pPr marL="0" indent="0">
              <a:buNone/>
            </a:pPr>
            <a:endParaRPr lang="en-US" dirty="0"/>
          </a:p>
          <a:p>
            <a:endParaRPr lang="en-US" dirty="0"/>
          </a:p>
        </p:txBody>
      </p:sp>
    </p:spTree>
    <p:extLst>
      <p:ext uri="{BB962C8B-B14F-4D97-AF65-F5344CB8AC3E}">
        <p14:creationId xmlns:p14="http://schemas.microsoft.com/office/powerpoint/2010/main" val="1722234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Identified the current Medicare updates and reminders</a:t>
            </a:r>
          </a:p>
          <a:p>
            <a:r>
              <a:rPr lang="en-US" dirty="0"/>
              <a:t>Provided educational resources and information</a:t>
            </a:r>
          </a:p>
          <a:p>
            <a:r>
              <a:rPr lang="en-US" dirty="0"/>
              <a:t>Explored the Medicare guidelines regarding outpatient services provided to an inpatient at another facility</a:t>
            </a:r>
          </a:p>
          <a:p>
            <a:endParaRPr lang="en-US" dirty="0"/>
          </a:p>
          <a:p>
            <a:endParaRPr lang="en-US" dirty="0"/>
          </a:p>
        </p:txBody>
      </p:sp>
    </p:spTree>
    <p:extLst>
      <p:ext uri="{BB962C8B-B14F-4D97-AF65-F5344CB8AC3E}">
        <p14:creationId xmlns:p14="http://schemas.microsoft.com/office/powerpoint/2010/main" val="141389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Attending</a:t>
            </a:r>
          </a:p>
        </p:txBody>
      </p:sp>
      <p:sp>
        <p:nvSpPr>
          <p:cNvPr id="3" name="Content Placeholder 2"/>
          <p:cNvSpPr>
            <a:spLocks noGrp="1"/>
          </p:cNvSpPr>
          <p:nvPr>
            <p:ph idx="1"/>
          </p:nvPr>
        </p:nvSpPr>
        <p:spPr/>
        <p:txBody>
          <a:bodyPr/>
          <a:lstStyle/>
          <a:p>
            <a:r>
              <a:rPr lang="en-US" dirty="0"/>
              <a:t>Contact Information:</a:t>
            </a:r>
          </a:p>
          <a:p>
            <a:pPr lvl="1"/>
            <a:r>
              <a:rPr lang="en-US" dirty="0"/>
              <a:t>Diane Hess</a:t>
            </a:r>
          </a:p>
          <a:p>
            <a:pPr marL="800100" lvl="2" indent="0">
              <a:buNone/>
            </a:pPr>
            <a:r>
              <a:rPr lang="en-US" dirty="0"/>
              <a:t>Education Specialist</a:t>
            </a:r>
          </a:p>
          <a:p>
            <a:pPr marL="800100" lvl="2" indent="0">
              <a:buNone/>
            </a:pPr>
            <a:r>
              <a:rPr lang="en-US" dirty="0">
                <a:hlinkClick r:id="rId3"/>
              </a:rPr>
              <a:t>Diane.Hess@novitas-solutions.com</a:t>
            </a:r>
            <a:r>
              <a:rPr lang="en-US" dirty="0"/>
              <a:t> </a:t>
            </a:r>
          </a:p>
          <a:p>
            <a:pPr marL="800100" lvl="2" indent="0">
              <a:buNone/>
            </a:pPr>
            <a:r>
              <a:rPr lang="en-US" dirty="0"/>
              <a:t>Phone: (717) 526-6520</a:t>
            </a:r>
            <a:br>
              <a:rPr lang="en-US" dirty="0"/>
            </a:br>
            <a:endParaRPr lang="en-US" dirty="0"/>
          </a:p>
          <a:p>
            <a:pPr lvl="1"/>
            <a:r>
              <a:rPr lang="en-US" dirty="0"/>
              <a:t>Stephanie Portzline</a:t>
            </a:r>
          </a:p>
          <a:p>
            <a:pPr marL="800100" lvl="2" indent="0">
              <a:buNone/>
            </a:pPr>
            <a:r>
              <a:rPr lang="en-US" dirty="0"/>
              <a:t>Manager, Provider Engagement</a:t>
            </a:r>
          </a:p>
          <a:p>
            <a:pPr marL="800100" lvl="2" indent="0">
              <a:buNone/>
            </a:pPr>
            <a:r>
              <a:rPr lang="en-US" dirty="0">
                <a:hlinkClick r:id="rId4"/>
              </a:rPr>
              <a:t>Stephanie.Portzline@novitas-solutions.com</a:t>
            </a:r>
            <a:endParaRPr lang="en-US" dirty="0"/>
          </a:p>
          <a:p>
            <a:pPr marL="800100" lvl="2" indent="0">
              <a:buNone/>
            </a:pPr>
            <a:r>
              <a:rPr lang="en-US" dirty="0"/>
              <a:t>Phone: (717) 526-6317</a:t>
            </a:r>
            <a:br>
              <a:rPr lang="en-US" dirty="0"/>
            </a:br>
            <a:endParaRPr lang="en-US" dirty="0"/>
          </a:p>
          <a:p>
            <a:pPr lvl="1"/>
            <a:r>
              <a:rPr lang="en-US" dirty="0"/>
              <a:t>Janice Mumma</a:t>
            </a:r>
          </a:p>
          <a:p>
            <a:pPr marL="800100" lvl="2" indent="0">
              <a:buNone/>
            </a:pPr>
            <a:r>
              <a:rPr lang="en-US" dirty="0"/>
              <a:t>Supervisor Provider Outreach and Education </a:t>
            </a:r>
          </a:p>
          <a:p>
            <a:pPr marL="800100" lvl="2" indent="0">
              <a:buNone/>
            </a:pPr>
            <a:r>
              <a:rPr lang="en-US" u="sng" dirty="0">
                <a:hlinkClick r:id="rId5"/>
              </a:rPr>
              <a:t>janice.mumma@novitas-solutions.com</a:t>
            </a:r>
            <a:endParaRPr lang="en-US" dirty="0"/>
          </a:p>
          <a:p>
            <a:pPr marL="800100" lvl="2" indent="0">
              <a:buNone/>
            </a:pPr>
            <a:r>
              <a:rPr lang="en-US" dirty="0"/>
              <a:t>717-526-6406</a:t>
            </a:r>
          </a:p>
          <a:p>
            <a:pPr marL="685800" lvl="1"/>
            <a:endParaRPr lang="en-US" dirty="0"/>
          </a:p>
        </p:txBody>
      </p:sp>
    </p:spTree>
    <p:extLst>
      <p:ext uri="{BB962C8B-B14F-4D97-AF65-F5344CB8AC3E}">
        <p14:creationId xmlns:p14="http://schemas.microsoft.com/office/powerpoint/2010/main" val="204600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Medicare Updates and Reminders</a:t>
            </a:r>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4294967295"/>
          </p:nvPr>
        </p:nvSpPr>
        <p:spPr>
          <a:xfrm>
            <a:off x="7010400" y="6096000"/>
            <a:ext cx="2133600" cy="365125"/>
          </a:xfrm>
          <a:prstGeom prst="rect">
            <a:avLst/>
          </a:prstGeom>
        </p:spPr>
        <p:txBody>
          <a:bodyPr/>
          <a:lstStyle/>
          <a:p>
            <a:fld id="{81A34A8C-2668-4FA3-8678-2726AAFED5FC}"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5586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Update to Medicare Deductible, Coinsurance and Premium Rates for 2019</a:t>
            </a:r>
          </a:p>
        </p:txBody>
      </p:sp>
      <p:sp>
        <p:nvSpPr>
          <p:cNvPr id="3" name="Content Placeholder 2"/>
          <p:cNvSpPr>
            <a:spLocks noGrp="1"/>
          </p:cNvSpPr>
          <p:nvPr>
            <p:ph idx="1"/>
          </p:nvPr>
        </p:nvSpPr>
        <p:spPr/>
        <p:txBody>
          <a:bodyPr/>
          <a:lstStyle/>
          <a:p>
            <a:r>
              <a:rPr lang="en-US" dirty="0">
                <a:hlinkClick r:id="rId3"/>
              </a:rPr>
              <a:t>MM11025</a:t>
            </a:r>
            <a:r>
              <a:rPr lang="en-US" dirty="0"/>
              <a:t>:</a:t>
            </a:r>
          </a:p>
          <a:p>
            <a:pPr lvl="1"/>
            <a:r>
              <a:rPr lang="en-US" dirty="0"/>
              <a:t>Effective Date:  January 1, 2019</a:t>
            </a:r>
          </a:p>
          <a:p>
            <a:pPr lvl="1"/>
            <a:r>
              <a:rPr lang="en-US" dirty="0"/>
              <a:t>Implementation Date:  January 7, 2019</a:t>
            </a:r>
          </a:p>
          <a:p>
            <a:r>
              <a:rPr lang="en-US" dirty="0"/>
              <a:t>Key Points:</a:t>
            </a:r>
          </a:p>
          <a:p>
            <a:pPr lvl="1"/>
            <a:r>
              <a:rPr lang="en-US" dirty="0"/>
              <a:t>2019 Part A – Hospital Insurance:</a:t>
            </a:r>
          </a:p>
          <a:p>
            <a:pPr lvl="2"/>
            <a:r>
              <a:rPr lang="en-US" dirty="0"/>
              <a:t>Deductible: $1,364.00 </a:t>
            </a:r>
          </a:p>
          <a:p>
            <a:pPr lvl="2"/>
            <a:r>
              <a:rPr lang="en-US" dirty="0"/>
              <a:t>Coinsurance:</a:t>
            </a:r>
          </a:p>
          <a:p>
            <a:pPr lvl="3"/>
            <a:r>
              <a:rPr lang="en-US" dirty="0"/>
              <a:t>$341.00 a day for 61st-90th day </a:t>
            </a:r>
          </a:p>
          <a:p>
            <a:pPr lvl="3"/>
            <a:r>
              <a:rPr lang="en-US" dirty="0"/>
              <a:t>$682.00 a day for 91st-150th day (lifetime reserve days) </a:t>
            </a:r>
          </a:p>
          <a:p>
            <a:pPr lvl="3"/>
            <a:r>
              <a:rPr lang="en-US" dirty="0"/>
              <a:t>$170.50 a day for 21st-100th day (Skilled Nursing Facility coinsurance)</a:t>
            </a:r>
          </a:p>
          <a:p>
            <a:pPr lvl="1"/>
            <a:r>
              <a:rPr lang="en-US" dirty="0"/>
              <a:t>2019 Part B –Medical Insurance:</a:t>
            </a:r>
          </a:p>
          <a:p>
            <a:pPr lvl="2"/>
            <a:r>
              <a:rPr lang="en-US" dirty="0"/>
              <a:t>Deductible: $185.00 a year</a:t>
            </a:r>
          </a:p>
          <a:p>
            <a:pPr lvl="2"/>
            <a:r>
              <a:rPr lang="en-US" dirty="0"/>
              <a:t>Coinsurance: 20 percent</a:t>
            </a:r>
          </a:p>
          <a:p>
            <a:r>
              <a:rPr lang="en-US" dirty="0"/>
              <a:t>Additional Reference:</a:t>
            </a:r>
          </a:p>
          <a:p>
            <a:pPr lvl="1"/>
            <a:r>
              <a:rPr lang="en-US" dirty="0">
                <a:hlinkClick r:id="rId4"/>
              </a:rPr>
              <a:t>2019 Medicare Parts A &amp; B Premiums and Deductibles Fact Sheet </a:t>
            </a:r>
            <a:endParaRPr lang="en-US" dirty="0"/>
          </a:p>
        </p:txBody>
      </p:sp>
    </p:spTree>
    <p:extLst>
      <p:ext uri="{BB962C8B-B14F-4D97-AF65-F5344CB8AC3E}">
        <p14:creationId xmlns:p14="http://schemas.microsoft.com/office/powerpoint/2010/main" val="63283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Therapy Cap Values for Calendar Year (CY) 2019</a:t>
            </a:r>
          </a:p>
        </p:txBody>
      </p:sp>
      <p:sp>
        <p:nvSpPr>
          <p:cNvPr id="3" name="Content Placeholder 2"/>
          <p:cNvSpPr>
            <a:spLocks noGrp="1"/>
          </p:cNvSpPr>
          <p:nvPr>
            <p:ph idx="1"/>
          </p:nvPr>
        </p:nvSpPr>
        <p:spPr/>
        <p:txBody>
          <a:bodyPr/>
          <a:lstStyle/>
          <a:p>
            <a:r>
              <a:rPr lang="en-US" dirty="0">
                <a:hlinkClick r:id="rId3"/>
              </a:rPr>
              <a:t>MM11055:</a:t>
            </a:r>
            <a:endParaRPr lang="en-US" dirty="0"/>
          </a:p>
          <a:p>
            <a:pPr lvl="1"/>
            <a:r>
              <a:rPr lang="en-US" dirty="0"/>
              <a:t>Effective: January 1, 2019</a:t>
            </a:r>
          </a:p>
          <a:p>
            <a:pPr lvl="1"/>
            <a:r>
              <a:rPr lang="en-US" dirty="0"/>
              <a:t>Implementation: January 7, 2019</a:t>
            </a:r>
          </a:p>
          <a:p>
            <a:r>
              <a:rPr lang="en-US" dirty="0"/>
              <a:t>Key Points:</a:t>
            </a:r>
          </a:p>
          <a:p>
            <a:pPr lvl="1"/>
            <a:r>
              <a:rPr lang="en-US" dirty="0"/>
              <a:t>Outpatient therapy limits (KX modifier threshold) for:</a:t>
            </a:r>
          </a:p>
          <a:p>
            <a:pPr lvl="2"/>
            <a:r>
              <a:rPr lang="en-US" dirty="0"/>
              <a:t>Physical Therapy (PT) and Speech-Language Pathology (SLP) combined is $2,040</a:t>
            </a:r>
          </a:p>
          <a:p>
            <a:pPr lvl="2"/>
            <a:r>
              <a:rPr lang="en-US" dirty="0"/>
              <a:t>Occupational Therapy (OT) is $2,040</a:t>
            </a:r>
          </a:p>
          <a:p>
            <a:pPr lvl="1"/>
            <a:r>
              <a:rPr lang="en-US" dirty="0"/>
              <a:t>Medical Review (MR) threshold amount :</a:t>
            </a:r>
          </a:p>
          <a:p>
            <a:pPr lvl="2"/>
            <a:r>
              <a:rPr lang="en-US" dirty="0"/>
              <a:t>PT and SLP services combined is $3,000</a:t>
            </a:r>
          </a:p>
          <a:p>
            <a:pPr lvl="2"/>
            <a:r>
              <a:rPr lang="en-US" dirty="0"/>
              <a:t>OT services is $3,000</a:t>
            </a:r>
          </a:p>
          <a:p>
            <a:r>
              <a:rPr lang="en-US" dirty="0"/>
              <a:t>Provider Specialty: Therapy </a:t>
            </a:r>
            <a:r>
              <a:rPr lang="en-US" dirty="0">
                <a:hlinkClick r:id="rId4"/>
              </a:rPr>
              <a:t>(JL) </a:t>
            </a:r>
            <a:endParaRPr lang="en-US" dirty="0"/>
          </a:p>
        </p:txBody>
      </p:sp>
    </p:spTree>
    <p:extLst>
      <p:ext uri="{BB962C8B-B14F-4D97-AF65-F5344CB8AC3E}">
        <p14:creationId xmlns:p14="http://schemas.microsoft.com/office/powerpoint/2010/main" val="275670688"/>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4C58B-8536-4CDC-A37F-ED8A1C18E847}">
  <ds:schemaRefs>
    <ds:schemaRef ds:uri="http://schemas.microsoft.com/office/2006/metadata/properties"/>
    <ds:schemaRef ds:uri="http://purl.org/dc/term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F052220-0918-49C6-B763-9BE1EE3604A3}">
  <ds:schemaRefs>
    <ds:schemaRef ds:uri="http://schemas.microsoft.com/sharepoint/v3/contenttype/forms"/>
  </ds:schemaRefs>
</ds:datastoreItem>
</file>

<file path=customXml/itemProps3.xml><?xml version="1.0" encoding="utf-8"?>
<ds:datastoreItem xmlns:ds="http://schemas.openxmlformats.org/officeDocument/2006/customXml" ds:itemID="{8CC86D93-9D8D-4832-9C45-36B3078C18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17093</TotalTime>
  <Words>5732</Words>
  <Application>Microsoft Office PowerPoint</Application>
  <PresentationFormat>On-screen Show (4:3)</PresentationFormat>
  <Paragraphs>612</Paragraphs>
  <Slides>63</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Courier New</vt:lpstr>
      <vt:lpstr>Times</vt:lpstr>
      <vt:lpstr>Times New Roman</vt:lpstr>
      <vt:lpstr>Wingdings</vt:lpstr>
      <vt:lpstr>Theme2</vt:lpstr>
      <vt:lpstr>Medicare Updates and What’s Trending for 2019</vt:lpstr>
      <vt:lpstr>Disclaimer</vt:lpstr>
      <vt:lpstr>Subscribe to Novitas eNews!</vt:lpstr>
      <vt:lpstr>Remain Enrolled </vt:lpstr>
      <vt:lpstr>Acronym List</vt:lpstr>
      <vt:lpstr>Today’s Presentation</vt:lpstr>
      <vt:lpstr>Medicare Updates and Reminders</vt:lpstr>
      <vt:lpstr>Update to Medicare Deductible, Coinsurance and Premium Rates for 2019</vt:lpstr>
      <vt:lpstr>Therapy Cap Values for Calendar Year (CY) 2019</vt:lpstr>
      <vt:lpstr>Removal of Functional Reporting Requirements for Therapy</vt:lpstr>
      <vt:lpstr>Total Knee Arthroplasty (TKA) Removal fro the Medicare Inpatient-Only (IPO) List and Application of the 2- Midnight Rule</vt:lpstr>
      <vt:lpstr>Revision of Definition of the Physician Supervision of Diagnostic Procedures, Clarification of DSMT Telehealth Services, and Establishing a Modifier for Expanding the Use of Telehealth for Individuals with Stroke</vt:lpstr>
      <vt:lpstr>New Modifier for Expanding the Use of Telehealth for Individuals with Stroke</vt:lpstr>
      <vt:lpstr>Update to Intensive Cardiac Rehabilitation (ICR) Programs</vt:lpstr>
      <vt:lpstr>Supervised Exercise Therapy (SET) for Symptomatic Peripheral Artery Disease (PAD) –  Clarification of Payment Rules </vt:lpstr>
      <vt:lpstr>NCD 20.4 Implantable Cardiac Defibrillators (ICDs) </vt:lpstr>
      <vt:lpstr>Outpatient Services Payment: Beneficiaries Who Are Inpatients of Other Facilities - Reminder </vt:lpstr>
      <vt:lpstr>Hospital Price Transparency</vt:lpstr>
      <vt:lpstr>2019 Medicare Part D Opioid Policies: Information for Prescribers</vt:lpstr>
      <vt:lpstr>FISS Provider Practice Location Address</vt:lpstr>
      <vt:lpstr>FISS Claim Page 3 Provider Practice Location Address</vt:lpstr>
      <vt:lpstr>Reporting the Service Facility Location for an Off-Campus, Provider-Based Department of a Hospital</vt:lpstr>
      <vt:lpstr>User CR: FISS to Add Additional Search Features to Provider Direct Data Entry (DDE) Screen</vt:lpstr>
      <vt:lpstr>FISS Invoice Number/DCN Translator</vt:lpstr>
      <vt:lpstr>Annual FISS Recertification</vt:lpstr>
      <vt:lpstr>Important Dates For The New Medicare Card</vt:lpstr>
      <vt:lpstr>New Medicare Card</vt:lpstr>
      <vt:lpstr>Novitasphere MBI Lookup  </vt:lpstr>
      <vt:lpstr>MBI Lookup Results</vt:lpstr>
      <vt:lpstr>MSP Diagnosis Codes Available in HETS and Novitasphere</vt:lpstr>
      <vt:lpstr>Novitasphere MSP Information </vt:lpstr>
      <vt:lpstr>HETS and Novitasphere Include Medicare Diabetes Prevention Program Information</vt:lpstr>
      <vt:lpstr>Novitasphere – Preventive Services</vt:lpstr>
      <vt:lpstr>Preventative Services:  Keeping Your Patients Healthy </vt:lpstr>
      <vt:lpstr>Discuss Preventive Services With Your Patient</vt:lpstr>
      <vt:lpstr> Preventive Services and Screenings Covered by Medicare </vt:lpstr>
      <vt:lpstr>Interactive Preventive Services Tool</vt:lpstr>
      <vt:lpstr>Novitasphere Preventive Services Tab </vt:lpstr>
      <vt:lpstr>Medicare Diabetes Prevention Program (MDPP) </vt:lpstr>
      <vt:lpstr>Payment for MDPP Services</vt:lpstr>
      <vt:lpstr>Eligible Beneficiaries</vt:lpstr>
      <vt:lpstr>Overview of the Benefit </vt:lpstr>
      <vt:lpstr>Core Sessions</vt:lpstr>
      <vt:lpstr>MDPP Sessions Journey Map</vt:lpstr>
      <vt:lpstr>Medicare Diabetes Prevention Program (MDPP) Enrollment </vt:lpstr>
      <vt:lpstr>MDPP References</vt:lpstr>
      <vt:lpstr>March is National Colorectal Cancer Awareness Month</vt:lpstr>
      <vt:lpstr>Frequency Guidelines – Not High Risk</vt:lpstr>
      <vt:lpstr>Frequency Guidelines –High Risk</vt:lpstr>
      <vt:lpstr>Protect Your Patients from Influenza this Season</vt:lpstr>
      <vt:lpstr>Novitas Initiatives</vt:lpstr>
      <vt:lpstr>What is Novitasphere? </vt:lpstr>
      <vt:lpstr>Part A Navigation Bar</vt:lpstr>
      <vt:lpstr>Important: Novitasphere Log In Requirement Changes</vt:lpstr>
      <vt:lpstr>CMS-838 Credit Balance Report</vt:lpstr>
      <vt:lpstr>Important Medicare Credit Balance Report Dates</vt:lpstr>
      <vt:lpstr>Helpful Hints for Successful Credit Balance Reporting</vt:lpstr>
      <vt:lpstr>Contact Person</vt:lpstr>
      <vt:lpstr>Trending Inquiries Received in the Customer Contact Center</vt:lpstr>
      <vt:lpstr>New Novitas Learning Center (NLC)</vt:lpstr>
      <vt:lpstr>New Novitas Learning Center</vt:lpstr>
      <vt:lpstr>Summary</vt:lpstr>
      <vt:lpstr>Thank You for Attending</vt:lpstr>
    </vt:vector>
  </TitlesOfParts>
  <Company>BCBSFL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Novitas Solutions Medicare Part (A, B)Presents:  Webinar Title</dc:title>
  <dc:creator>Rains, Nichole</dc:creator>
  <cp:lastModifiedBy>Sarah Miller</cp:lastModifiedBy>
  <cp:revision>849</cp:revision>
  <cp:lastPrinted>2019-03-01T17:03:42Z</cp:lastPrinted>
  <dcterms:created xsi:type="dcterms:W3CDTF">2014-01-31T14:04:37Z</dcterms:created>
  <dcterms:modified xsi:type="dcterms:W3CDTF">2022-07-18T18:39:33Z</dcterms:modified>
</cp:coreProperties>
</file>