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3" r:id="rId1"/>
  </p:sldMasterIdLst>
  <p:notesMasterIdLst>
    <p:notesMasterId r:id="rId29"/>
  </p:notesMasterIdLst>
  <p:sldIdLst>
    <p:sldId id="330" r:id="rId2"/>
    <p:sldId id="331" r:id="rId3"/>
    <p:sldId id="430" r:id="rId4"/>
    <p:sldId id="376" r:id="rId5"/>
    <p:sldId id="491" r:id="rId6"/>
    <p:sldId id="500" r:id="rId7"/>
    <p:sldId id="501" r:id="rId8"/>
    <p:sldId id="492" r:id="rId9"/>
    <p:sldId id="502" r:id="rId10"/>
    <p:sldId id="503" r:id="rId11"/>
    <p:sldId id="428" r:id="rId12"/>
    <p:sldId id="429" r:id="rId13"/>
    <p:sldId id="504" r:id="rId14"/>
    <p:sldId id="505" r:id="rId15"/>
    <p:sldId id="506" r:id="rId16"/>
    <p:sldId id="458" r:id="rId17"/>
    <p:sldId id="479" r:id="rId18"/>
    <p:sldId id="507" r:id="rId19"/>
    <p:sldId id="508" r:id="rId20"/>
    <p:sldId id="457" r:id="rId21"/>
    <p:sldId id="509" r:id="rId22"/>
    <p:sldId id="510" r:id="rId23"/>
    <p:sldId id="511" r:id="rId24"/>
    <p:sldId id="512" r:id="rId25"/>
    <p:sldId id="513" r:id="rId26"/>
    <p:sldId id="499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sakowski, Kathleen" initials="LK" lastIdx="2" clrIdx="0"/>
  <p:cmAuthor id="2" name="Cheesman, Peter" initials="CP" lastIdx="18" clrIdx="1"/>
  <p:cmAuthor id="3" name="Cheesman, Peter" initials="CP [2]" lastIdx="21" clrIdx="2"/>
  <p:cmAuthor id="4" name="Powers, Kathryn" initials="PK" lastIdx="40" clrIdx="3"/>
  <p:cmAuthor id="5" name="Wang, Steven" initials="WS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D5D5DC"/>
    <a:srgbClr val="44546A"/>
    <a:srgbClr val="A2958A"/>
    <a:srgbClr val="00B7E6"/>
    <a:srgbClr val="00AAD2"/>
    <a:srgbClr val="F3F3F4"/>
    <a:srgbClr val="7A7B7C"/>
    <a:srgbClr val="BDBEC0"/>
    <a:srgbClr val="005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71008-76A4-4BB8-B3A0-16399C00205F}" type="doc">
      <dgm:prSet loTypeId="urn:microsoft.com/office/officeart/2005/8/layout/h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E39F1-7AE8-40E6-A558-092B2BAF0654}">
      <dgm:prSet phldrT="[Text]"/>
      <dgm:spPr/>
      <dgm:t>
        <a:bodyPr/>
        <a:lstStyle/>
        <a:p>
          <a:r>
            <a:rPr lang="en-US" dirty="0"/>
            <a:t>837R Submission</a:t>
          </a:r>
        </a:p>
      </dgm:t>
    </dgm:pt>
    <dgm:pt modelId="{7C53A9EE-32CD-4CB4-9599-3CFF47744DDE}" type="parTrans" cxnId="{699F90AD-5990-4CF8-AE23-1854FD894A92}">
      <dgm:prSet/>
      <dgm:spPr/>
      <dgm:t>
        <a:bodyPr/>
        <a:lstStyle/>
        <a:p>
          <a:endParaRPr lang="en-US"/>
        </a:p>
      </dgm:t>
    </dgm:pt>
    <dgm:pt modelId="{9BE1E0D3-5678-41D7-B6D1-5DEB34C52A32}" type="sibTrans" cxnId="{699F90AD-5990-4CF8-AE23-1854FD894A92}">
      <dgm:prSet/>
      <dgm:spPr/>
      <dgm:t>
        <a:bodyPr/>
        <a:lstStyle/>
        <a:p>
          <a:endParaRPr lang="en-US"/>
        </a:p>
      </dgm:t>
    </dgm:pt>
    <dgm:pt modelId="{1A361920-5C53-41DC-AB75-E931422E86E3}">
      <dgm:prSet phldrT="[Text]" custT="1"/>
      <dgm:spPr/>
      <dgm:t>
        <a:bodyPr/>
        <a:lstStyle/>
        <a:p>
          <a:r>
            <a:rPr lang="en-US" sz="3200" dirty="0"/>
            <a:t>SFTP</a:t>
          </a:r>
        </a:p>
      </dgm:t>
    </dgm:pt>
    <dgm:pt modelId="{FBB0938D-3498-4301-8C24-70EE8A10DBEC}" type="parTrans" cxnId="{1DF3E7E0-F4FE-4C06-BFDF-C506692C7CF6}">
      <dgm:prSet/>
      <dgm:spPr/>
      <dgm:t>
        <a:bodyPr/>
        <a:lstStyle/>
        <a:p>
          <a:endParaRPr lang="en-US"/>
        </a:p>
      </dgm:t>
    </dgm:pt>
    <dgm:pt modelId="{0F6F035F-9489-4756-8323-04223EF00763}" type="sibTrans" cxnId="{1DF3E7E0-F4FE-4C06-BFDF-C506692C7CF6}">
      <dgm:prSet/>
      <dgm:spPr/>
      <dgm:t>
        <a:bodyPr/>
        <a:lstStyle/>
        <a:p>
          <a:endParaRPr lang="en-US"/>
        </a:p>
      </dgm:t>
    </dgm:pt>
    <dgm:pt modelId="{195239CD-6EAF-483A-8C24-DF4991093EA1}">
      <dgm:prSet phldrT="[Text]" custT="1"/>
      <dgm:spPr/>
      <dgm:t>
        <a:bodyPr/>
        <a:lstStyle/>
        <a:p>
          <a:r>
            <a:rPr lang="en-US" sz="3200" dirty="0"/>
            <a:t>Web UI</a:t>
          </a:r>
        </a:p>
      </dgm:t>
    </dgm:pt>
    <dgm:pt modelId="{1BE9361C-5B2E-4E54-ACE8-CEC67038A6D8}" type="parTrans" cxnId="{5F8BC824-B7CC-4351-A791-A75EFE9A7385}">
      <dgm:prSet/>
      <dgm:spPr/>
      <dgm:t>
        <a:bodyPr/>
        <a:lstStyle/>
        <a:p>
          <a:endParaRPr lang="en-US"/>
        </a:p>
      </dgm:t>
    </dgm:pt>
    <dgm:pt modelId="{13DA7EAA-E65F-4CF9-A2A3-59B2E47AB9C0}" type="sibTrans" cxnId="{5F8BC824-B7CC-4351-A791-A75EFE9A7385}">
      <dgm:prSet/>
      <dgm:spPr/>
      <dgm:t>
        <a:bodyPr/>
        <a:lstStyle/>
        <a:p>
          <a:endParaRPr lang="en-US"/>
        </a:p>
      </dgm:t>
    </dgm:pt>
    <dgm:pt modelId="{66D239DC-6921-4298-BF3A-A21B3E943DC5}">
      <dgm:prSet phldrT="[Text]"/>
      <dgm:spPr/>
      <dgm:t>
        <a:bodyPr/>
        <a:lstStyle/>
        <a:p>
          <a:r>
            <a:rPr lang="en-US" dirty="0"/>
            <a:t>File Format Check (999)</a:t>
          </a:r>
        </a:p>
      </dgm:t>
    </dgm:pt>
    <dgm:pt modelId="{CF4DAA58-E95F-4986-8EF6-F3A443967285}" type="parTrans" cxnId="{384CC72B-563E-4DA2-9D18-D53E02FBCA3E}">
      <dgm:prSet/>
      <dgm:spPr/>
      <dgm:t>
        <a:bodyPr/>
        <a:lstStyle/>
        <a:p>
          <a:endParaRPr lang="en-US"/>
        </a:p>
      </dgm:t>
    </dgm:pt>
    <dgm:pt modelId="{0762E019-2A13-49DA-B915-52A573E1F8A2}" type="sibTrans" cxnId="{384CC72B-563E-4DA2-9D18-D53E02FBCA3E}">
      <dgm:prSet/>
      <dgm:spPr/>
      <dgm:t>
        <a:bodyPr/>
        <a:lstStyle/>
        <a:p>
          <a:endParaRPr lang="en-US"/>
        </a:p>
      </dgm:t>
    </dgm:pt>
    <dgm:pt modelId="{9567C579-500B-4710-9093-9DFAA4C54FBD}">
      <dgm:prSet phldrT="[Text]" custT="1"/>
      <dgm:spPr/>
      <dgm:t>
        <a:bodyPr/>
        <a:lstStyle/>
        <a:p>
          <a:r>
            <a:rPr lang="en-US" sz="1900" dirty="0"/>
            <a:t>“999”Status”: Accepted/Rejected</a:t>
          </a:r>
        </a:p>
      </dgm:t>
    </dgm:pt>
    <dgm:pt modelId="{62CD41E1-899B-4B78-91F1-D234577E745B}" type="parTrans" cxnId="{D9930A1F-1F83-4F66-83F2-FD00418960A5}">
      <dgm:prSet/>
      <dgm:spPr/>
      <dgm:t>
        <a:bodyPr/>
        <a:lstStyle/>
        <a:p>
          <a:endParaRPr lang="en-US"/>
        </a:p>
      </dgm:t>
    </dgm:pt>
    <dgm:pt modelId="{983C9D85-6ED6-4CA1-B03F-687CE164AB77}" type="sibTrans" cxnId="{D9930A1F-1F83-4F66-83F2-FD00418960A5}">
      <dgm:prSet/>
      <dgm:spPr/>
      <dgm:t>
        <a:bodyPr/>
        <a:lstStyle/>
        <a:p>
          <a:endParaRPr lang="en-US"/>
        </a:p>
      </dgm:t>
    </dgm:pt>
    <dgm:pt modelId="{DFF9203F-1068-4894-92CD-B6EE575EA4AF}">
      <dgm:prSet phldrT="[Text]"/>
      <dgm:spPr/>
      <dgm:t>
        <a:bodyPr/>
        <a:lstStyle/>
        <a:p>
          <a:r>
            <a:rPr lang="en-US" dirty="0"/>
            <a:t>Claim Content Check (277)</a:t>
          </a:r>
        </a:p>
      </dgm:t>
    </dgm:pt>
    <dgm:pt modelId="{5FC0E1A6-A2A9-4C0F-B13A-E0475F188ED2}" type="parTrans" cxnId="{B4248F07-1E75-490E-88D1-5393BC72CC40}">
      <dgm:prSet/>
      <dgm:spPr/>
      <dgm:t>
        <a:bodyPr/>
        <a:lstStyle/>
        <a:p>
          <a:endParaRPr lang="en-US"/>
        </a:p>
      </dgm:t>
    </dgm:pt>
    <dgm:pt modelId="{E5C42B45-A43C-4F83-8D72-5AD6FB1B451E}" type="sibTrans" cxnId="{B4248F07-1E75-490E-88D1-5393BC72CC40}">
      <dgm:prSet/>
      <dgm:spPr/>
      <dgm:t>
        <a:bodyPr/>
        <a:lstStyle/>
        <a:p>
          <a:endParaRPr lang="en-US"/>
        </a:p>
      </dgm:t>
    </dgm:pt>
    <dgm:pt modelId="{844F883C-ECEC-47A6-89F0-D14B09AE87C1}">
      <dgm:prSet phldrT="[Text]"/>
      <dgm:spPr/>
      <dgm:t>
        <a:bodyPr/>
        <a:lstStyle/>
        <a:p>
          <a:r>
            <a:rPr lang="en-US" dirty="0"/>
            <a:t>Track progress in “Claim Response” page</a:t>
          </a:r>
        </a:p>
      </dgm:t>
    </dgm:pt>
    <dgm:pt modelId="{D868FC92-046D-4324-9703-B5765FD83E6F}" type="parTrans" cxnId="{78A6C526-7B63-46FD-965F-E4D0AB46434E}">
      <dgm:prSet/>
      <dgm:spPr/>
      <dgm:t>
        <a:bodyPr/>
        <a:lstStyle/>
        <a:p>
          <a:endParaRPr lang="en-US"/>
        </a:p>
      </dgm:t>
    </dgm:pt>
    <dgm:pt modelId="{6FCD9619-0D63-4FAA-A9B7-08773FC18122}" type="sibTrans" cxnId="{78A6C526-7B63-46FD-965F-E4D0AB46434E}">
      <dgm:prSet/>
      <dgm:spPr/>
      <dgm:t>
        <a:bodyPr/>
        <a:lstStyle/>
        <a:p>
          <a:endParaRPr lang="en-US"/>
        </a:p>
      </dgm:t>
    </dgm:pt>
    <dgm:pt modelId="{544A87B3-6B8C-43F1-9C17-AD1EA3E700DC}">
      <dgm:prSet phldrT="[Text]"/>
      <dgm:spPr/>
      <dgm:t>
        <a:bodyPr/>
        <a:lstStyle/>
        <a:p>
          <a:r>
            <a:rPr lang="en-US" dirty="0"/>
            <a:t>“File Status”: In Process/Completed</a:t>
          </a:r>
        </a:p>
      </dgm:t>
    </dgm:pt>
    <dgm:pt modelId="{F5EB2D9F-1705-4702-9F16-ECEBA597E82A}" type="parTrans" cxnId="{49C3CDB1-ECA2-4709-82FE-4127E7153522}">
      <dgm:prSet/>
      <dgm:spPr/>
      <dgm:t>
        <a:bodyPr/>
        <a:lstStyle/>
        <a:p>
          <a:endParaRPr lang="en-US"/>
        </a:p>
      </dgm:t>
    </dgm:pt>
    <dgm:pt modelId="{1CA09C9A-3302-45FA-9202-903E76A24008}" type="sibTrans" cxnId="{49C3CDB1-ECA2-4709-82FE-4127E7153522}">
      <dgm:prSet/>
      <dgm:spPr/>
      <dgm:t>
        <a:bodyPr/>
        <a:lstStyle/>
        <a:p>
          <a:endParaRPr lang="en-US"/>
        </a:p>
      </dgm:t>
    </dgm:pt>
    <dgm:pt modelId="{5461222F-F86F-4562-9A10-8FEC68D662FD}">
      <dgm:prSet phldrT="[Text]" custT="1"/>
      <dgm:spPr/>
      <dgm:t>
        <a:bodyPr/>
        <a:lstStyle/>
        <a:p>
          <a:r>
            <a:rPr lang="en-US" sz="1900" dirty="0"/>
            <a:t>Track progress in “Claim Response” page</a:t>
          </a:r>
        </a:p>
      </dgm:t>
    </dgm:pt>
    <dgm:pt modelId="{F78C82DF-6CB2-48B0-929E-841B2419F27F}" type="sibTrans" cxnId="{A801B770-A252-4387-9582-57DB6A10A830}">
      <dgm:prSet/>
      <dgm:spPr/>
      <dgm:t>
        <a:bodyPr/>
        <a:lstStyle/>
        <a:p>
          <a:endParaRPr lang="en-US"/>
        </a:p>
      </dgm:t>
    </dgm:pt>
    <dgm:pt modelId="{B5C5589D-3DE5-4B9C-91E4-440E8DF52E62}" type="parTrans" cxnId="{A801B770-A252-4387-9582-57DB6A10A830}">
      <dgm:prSet/>
      <dgm:spPr/>
      <dgm:t>
        <a:bodyPr/>
        <a:lstStyle/>
        <a:p>
          <a:endParaRPr lang="en-US"/>
        </a:p>
      </dgm:t>
    </dgm:pt>
    <dgm:pt modelId="{1D636E40-75A3-4D82-BC0A-81CA50111E00}">
      <dgm:prSet phldrT="[Text]" custT="1"/>
      <dgm:spPr/>
      <dgm:t>
        <a:bodyPr/>
        <a:lstStyle/>
        <a:p>
          <a:r>
            <a:rPr lang="en-US" sz="1900" b="1" u="sng" dirty="0"/>
            <a:t>Rejected files require resubmission</a:t>
          </a:r>
        </a:p>
      </dgm:t>
    </dgm:pt>
    <dgm:pt modelId="{7CAB1DE6-CFE3-4F1F-B1EF-58F1834886A8}" type="parTrans" cxnId="{7341A020-4253-40E9-A6F7-6472BA128CA8}">
      <dgm:prSet/>
      <dgm:spPr/>
      <dgm:t>
        <a:bodyPr/>
        <a:lstStyle/>
        <a:p>
          <a:endParaRPr lang="en-US"/>
        </a:p>
      </dgm:t>
    </dgm:pt>
    <dgm:pt modelId="{7302D975-B086-4B77-B619-28C8C783636A}" type="sibTrans" cxnId="{7341A020-4253-40E9-A6F7-6472BA128CA8}">
      <dgm:prSet/>
      <dgm:spPr/>
      <dgm:t>
        <a:bodyPr/>
        <a:lstStyle/>
        <a:p>
          <a:endParaRPr lang="en-US"/>
        </a:p>
      </dgm:t>
    </dgm:pt>
    <dgm:pt modelId="{2DA39A57-DC27-494D-B2B6-601D5F0AF3C9}">
      <dgm:prSet phldrT="[Text]"/>
      <dgm:spPr/>
      <dgm:t>
        <a:bodyPr/>
        <a:lstStyle/>
        <a:p>
          <a:r>
            <a:rPr lang="en-US" dirty="0"/>
            <a:t>Accepted claims move to data warehouse</a:t>
          </a:r>
        </a:p>
      </dgm:t>
    </dgm:pt>
    <dgm:pt modelId="{2E749375-0322-46C2-9F73-7342EA50B5DE}" type="parTrans" cxnId="{FFEB49CA-FAAB-4A49-B733-A48477B11C8C}">
      <dgm:prSet/>
      <dgm:spPr/>
      <dgm:t>
        <a:bodyPr/>
        <a:lstStyle/>
        <a:p>
          <a:endParaRPr lang="en-US"/>
        </a:p>
      </dgm:t>
    </dgm:pt>
    <dgm:pt modelId="{2B288F9C-E6C9-4ED7-BD6D-739EFA38F615}" type="sibTrans" cxnId="{FFEB49CA-FAAB-4A49-B733-A48477B11C8C}">
      <dgm:prSet/>
      <dgm:spPr/>
      <dgm:t>
        <a:bodyPr/>
        <a:lstStyle/>
        <a:p>
          <a:endParaRPr lang="en-US"/>
        </a:p>
      </dgm:t>
    </dgm:pt>
    <dgm:pt modelId="{9F94B8F1-40B9-4443-8F78-AC73E38E2973}">
      <dgm:prSet phldrT="[Text]"/>
      <dgm:spPr/>
      <dgm:t>
        <a:bodyPr/>
        <a:lstStyle/>
        <a:p>
          <a:r>
            <a:rPr lang="en-US" dirty="0"/>
            <a:t>Claims w/ errors require </a:t>
          </a:r>
          <a:r>
            <a:rPr lang="en-US" dirty="0" err="1"/>
            <a:t>revisionsand</a:t>
          </a:r>
          <a:r>
            <a:rPr lang="en-US" dirty="0"/>
            <a:t> resubmission through the “Claim Error” page</a:t>
          </a:r>
        </a:p>
      </dgm:t>
    </dgm:pt>
    <dgm:pt modelId="{9E8AAC34-0757-494E-A984-49D14BFAE020}" type="parTrans" cxnId="{BA88A511-7199-484D-B3C1-0471AADC27FA}">
      <dgm:prSet/>
      <dgm:spPr/>
      <dgm:t>
        <a:bodyPr/>
        <a:lstStyle/>
        <a:p>
          <a:endParaRPr lang="en-US"/>
        </a:p>
      </dgm:t>
    </dgm:pt>
    <dgm:pt modelId="{70BF3729-7597-4177-AECC-41BB8E4BFC39}" type="sibTrans" cxnId="{BA88A511-7199-484D-B3C1-0471AADC27FA}">
      <dgm:prSet/>
      <dgm:spPr/>
      <dgm:t>
        <a:bodyPr/>
        <a:lstStyle/>
        <a:p>
          <a:endParaRPr lang="en-US"/>
        </a:p>
      </dgm:t>
    </dgm:pt>
    <dgm:pt modelId="{A777D88B-DBF4-46BB-A8CC-084F7D91FAF3}">
      <dgm:prSet phldrT="[Text]" custT="1"/>
      <dgm:spPr/>
      <dgm:t>
        <a:bodyPr/>
        <a:lstStyle/>
        <a:p>
          <a:endParaRPr lang="en-US" sz="3200" dirty="0"/>
        </a:p>
      </dgm:t>
    </dgm:pt>
    <dgm:pt modelId="{CFCD67EF-A324-4004-94E4-01B38BEAFD49}" type="parTrans" cxnId="{03CD89CE-5D3A-4EF5-B096-719B6A51E841}">
      <dgm:prSet/>
      <dgm:spPr/>
      <dgm:t>
        <a:bodyPr/>
        <a:lstStyle/>
        <a:p>
          <a:endParaRPr lang="en-US"/>
        </a:p>
      </dgm:t>
    </dgm:pt>
    <dgm:pt modelId="{27F06F33-0DDB-4088-8DD5-F4D97D901515}" type="sibTrans" cxnId="{03CD89CE-5D3A-4EF5-B096-719B6A51E841}">
      <dgm:prSet/>
      <dgm:spPr/>
      <dgm:t>
        <a:bodyPr/>
        <a:lstStyle/>
        <a:p>
          <a:endParaRPr lang="en-US"/>
        </a:p>
      </dgm:t>
    </dgm:pt>
    <dgm:pt modelId="{4F53C7D8-711F-4A71-AB4B-1A4E67D52DDC}" type="pres">
      <dgm:prSet presAssocID="{9B971008-76A4-4BB8-B3A0-16399C00205F}" presName="Name0" presStyleCnt="0">
        <dgm:presLayoutVars>
          <dgm:dir/>
          <dgm:animLvl val="lvl"/>
          <dgm:resizeHandles val="exact"/>
        </dgm:presLayoutVars>
      </dgm:prSet>
      <dgm:spPr/>
    </dgm:pt>
    <dgm:pt modelId="{10089645-CA0B-4DC8-B92B-9218C65CFE77}" type="pres">
      <dgm:prSet presAssocID="{9B971008-76A4-4BB8-B3A0-16399C00205F}" presName="tSp" presStyleCnt="0"/>
      <dgm:spPr/>
    </dgm:pt>
    <dgm:pt modelId="{AF2209A0-7FE2-45AE-BDB2-7401D8998028}" type="pres">
      <dgm:prSet presAssocID="{9B971008-76A4-4BB8-B3A0-16399C00205F}" presName="bSp" presStyleCnt="0"/>
      <dgm:spPr/>
    </dgm:pt>
    <dgm:pt modelId="{DC976A18-0884-42AC-8128-78B43D178F8E}" type="pres">
      <dgm:prSet presAssocID="{9B971008-76A4-4BB8-B3A0-16399C00205F}" presName="process" presStyleCnt="0"/>
      <dgm:spPr/>
    </dgm:pt>
    <dgm:pt modelId="{48FFD8AE-1936-4D35-BD22-62CEB18811F1}" type="pres">
      <dgm:prSet presAssocID="{846E39F1-7AE8-40E6-A558-092B2BAF0654}" presName="composite1" presStyleCnt="0"/>
      <dgm:spPr/>
    </dgm:pt>
    <dgm:pt modelId="{F22D00BB-397E-48ED-8EA8-84644E87434B}" type="pres">
      <dgm:prSet presAssocID="{846E39F1-7AE8-40E6-A558-092B2BAF0654}" presName="dummyNode1" presStyleLbl="node1" presStyleIdx="0" presStyleCnt="3"/>
      <dgm:spPr/>
    </dgm:pt>
    <dgm:pt modelId="{98EE1BCD-EF59-4624-9D9E-1267FC4CC632}" type="pres">
      <dgm:prSet presAssocID="{846E39F1-7AE8-40E6-A558-092B2BAF0654}" presName="childNode1" presStyleLbl="bgAcc1" presStyleIdx="0" presStyleCnt="3">
        <dgm:presLayoutVars>
          <dgm:bulletEnabled val="1"/>
        </dgm:presLayoutVars>
      </dgm:prSet>
      <dgm:spPr/>
    </dgm:pt>
    <dgm:pt modelId="{FF1071D8-7C57-4262-9681-0AA88A4B8D5D}" type="pres">
      <dgm:prSet presAssocID="{846E39F1-7AE8-40E6-A558-092B2BAF0654}" presName="childNode1tx" presStyleLbl="bgAcc1" presStyleIdx="0" presStyleCnt="3">
        <dgm:presLayoutVars>
          <dgm:bulletEnabled val="1"/>
        </dgm:presLayoutVars>
      </dgm:prSet>
      <dgm:spPr/>
    </dgm:pt>
    <dgm:pt modelId="{9AEE20C3-5090-4C68-B86E-8D0AABCFDFDD}" type="pres">
      <dgm:prSet presAssocID="{846E39F1-7AE8-40E6-A558-092B2BAF0654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BE49BDF-9F4B-4A4A-A760-B416FB93CB54}" type="pres">
      <dgm:prSet presAssocID="{846E39F1-7AE8-40E6-A558-092B2BAF0654}" presName="connSite1" presStyleCnt="0"/>
      <dgm:spPr/>
    </dgm:pt>
    <dgm:pt modelId="{1401BBEE-2058-48D7-99E5-B22415FA106C}" type="pres">
      <dgm:prSet presAssocID="{9BE1E0D3-5678-41D7-B6D1-5DEB34C52A32}" presName="Name9" presStyleLbl="sibTrans2D1" presStyleIdx="0" presStyleCnt="2"/>
      <dgm:spPr/>
    </dgm:pt>
    <dgm:pt modelId="{C15F9652-9BC4-4DAB-80DF-398E3373899A}" type="pres">
      <dgm:prSet presAssocID="{66D239DC-6921-4298-BF3A-A21B3E943DC5}" presName="composite2" presStyleCnt="0"/>
      <dgm:spPr/>
    </dgm:pt>
    <dgm:pt modelId="{213CE440-7553-4072-953F-D25B79AE3302}" type="pres">
      <dgm:prSet presAssocID="{66D239DC-6921-4298-BF3A-A21B3E943DC5}" presName="dummyNode2" presStyleLbl="node1" presStyleIdx="0" presStyleCnt="3"/>
      <dgm:spPr/>
    </dgm:pt>
    <dgm:pt modelId="{8F4D2D12-9DD8-48C0-9294-E8C923517970}" type="pres">
      <dgm:prSet presAssocID="{66D239DC-6921-4298-BF3A-A21B3E943DC5}" presName="childNode2" presStyleLbl="bgAcc1" presStyleIdx="1" presStyleCnt="3">
        <dgm:presLayoutVars>
          <dgm:bulletEnabled val="1"/>
        </dgm:presLayoutVars>
      </dgm:prSet>
      <dgm:spPr/>
    </dgm:pt>
    <dgm:pt modelId="{ADFAC7AC-CCB2-46F8-A02C-8C80A538C7D6}" type="pres">
      <dgm:prSet presAssocID="{66D239DC-6921-4298-BF3A-A21B3E943DC5}" presName="childNode2tx" presStyleLbl="bgAcc1" presStyleIdx="1" presStyleCnt="3">
        <dgm:presLayoutVars>
          <dgm:bulletEnabled val="1"/>
        </dgm:presLayoutVars>
      </dgm:prSet>
      <dgm:spPr/>
    </dgm:pt>
    <dgm:pt modelId="{6A1C0872-4806-44F4-92B5-B21C34A32852}" type="pres">
      <dgm:prSet presAssocID="{66D239DC-6921-4298-BF3A-A21B3E943DC5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2BBB6E4D-507A-4FCF-A0AC-5280C7745DDD}" type="pres">
      <dgm:prSet presAssocID="{66D239DC-6921-4298-BF3A-A21B3E943DC5}" presName="connSite2" presStyleCnt="0"/>
      <dgm:spPr/>
    </dgm:pt>
    <dgm:pt modelId="{2009AA75-7EE2-4DF5-AE32-C8FC9E85CCD9}" type="pres">
      <dgm:prSet presAssocID="{0762E019-2A13-49DA-B915-52A573E1F8A2}" presName="Name18" presStyleLbl="sibTrans2D1" presStyleIdx="1" presStyleCnt="2"/>
      <dgm:spPr/>
    </dgm:pt>
    <dgm:pt modelId="{C4B73A7C-528C-4DAB-B539-9F92BB2CF25D}" type="pres">
      <dgm:prSet presAssocID="{DFF9203F-1068-4894-92CD-B6EE575EA4AF}" presName="composite1" presStyleCnt="0"/>
      <dgm:spPr/>
    </dgm:pt>
    <dgm:pt modelId="{B3E39C5F-E6D4-4E3B-AD05-091B890A2DFD}" type="pres">
      <dgm:prSet presAssocID="{DFF9203F-1068-4894-92CD-B6EE575EA4AF}" presName="dummyNode1" presStyleLbl="node1" presStyleIdx="1" presStyleCnt="3"/>
      <dgm:spPr/>
    </dgm:pt>
    <dgm:pt modelId="{1B7C0313-80FB-4264-B282-B1EFD7D445E4}" type="pres">
      <dgm:prSet presAssocID="{DFF9203F-1068-4894-92CD-B6EE575EA4AF}" presName="childNode1" presStyleLbl="bgAcc1" presStyleIdx="2" presStyleCnt="3">
        <dgm:presLayoutVars>
          <dgm:bulletEnabled val="1"/>
        </dgm:presLayoutVars>
      </dgm:prSet>
      <dgm:spPr/>
    </dgm:pt>
    <dgm:pt modelId="{EC5016B1-43B8-4A15-B1A0-5B850B27E036}" type="pres">
      <dgm:prSet presAssocID="{DFF9203F-1068-4894-92CD-B6EE575EA4AF}" presName="childNode1tx" presStyleLbl="bgAcc1" presStyleIdx="2" presStyleCnt="3">
        <dgm:presLayoutVars>
          <dgm:bulletEnabled val="1"/>
        </dgm:presLayoutVars>
      </dgm:prSet>
      <dgm:spPr/>
    </dgm:pt>
    <dgm:pt modelId="{D10A23B8-306A-43DB-B207-50EE30303135}" type="pres">
      <dgm:prSet presAssocID="{DFF9203F-1068-4894-92CD-B6EE575EA4AF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CEFEE0C-55DF-4308-B7EA-A9E71C13A3B5}" type="pres">
      <dgm:prSet presAssocID="{DFF9203F-1068-4894-92CD-B6EE575EA4AF}" presName="connSite1" presStyleCnt="0"/>
      <dgm:spPr/>
    </dgm:pt>
  </dgm:ptLst>
  <dgm:cxnLst>
    <dgm:cxn modelId="{B4248F07-1E75-490E-88D1-5393BC72CC40}" srcId="{9B971008-76A4-4BB8-B3A0-16399C00205F}" destId="{DFF9203F-1068-4894-92CD-B6EE575EA4AF}" srcOrd="2" destOrd="0" parTransId="{5FC0E1A6-A2A9-4C0F-B13A-E0475F188ED2}" sibTransId="{E5C42B45-A43C-4F83-8D72-5AD6FB1B451E}"/>
    <dgm:cxn modelId="{CE5EA50D-A80F-4339-A5DD-44410691C86A}" type="presOf" srcId="{9F94B8F1-40B9-4443-8F78-AC73E38E2973}" destId="{EC5016B1-43B8-4A15-B1A0-5B850B27E036}" srcOrd="1" destOrd="3" presId="urn:microsoft.com/office/officeart/2005/8/layout/hProcess4"/>
    <dgm:cxn modelId="{BA88A511-7199-484D-B3C1-0471AADC27FA}" srcId="{DFF9203F-1068-4894-92CD-B6EE575EA4AF}" destId="{9F94B8F1-40B9-4443-8F78-AC73E38E2973}" srcOrd="3" destOrd="0" parTransId="{9E8AAC34-0757-494E-A984-49D14BFAE020}" sibTransId="{70BF3729-7597-4177-AECC-41BB8E4BFC39}"/>
    <dgm:cxn modelId="{E5743517-E9DE-4249-83E9-001DE6A39322}" type="presOf" srcId="{A777D88B-DBF4-46BB-A8CC-084F7D91FAF3}" destId="{98EE1BCD-EF59-4624-9D9E-1267FC4CC632}" srcOrd="0" destOrd="1" presId="urn:microsoft.com/office/officeart/2005/8/layout/hProcess4"/>
    <dgm:cxn modelId="{D9930A1F-1F83-4F66-83F2-FD00418960A5}" srcId="{66D239DC-6921-4298-BF3A-A21B3E943DC5}" destId="{9567C579-500B-4710-9093-9DFAA4C54FBD}" srcOrd="1" destOrd="0" parTransId="{62CD41E1-899B-4B78-91F1-D234577E745B}" sibTransId="{983C9D85-6ED6-4CA1-B03F-687CE164AB77}"/>
    <dgm:cxn modelId="{7341A020-4253-40E9-A6F7-6472BA128CA8}" srcId="{66D239DC-6921-4298-BF3A-A21B3E943DC5}" destId="{1D636E40-75A3-4D82-BC0A-81CA50111E00}" srcOrd="2" destOrd="0" parTransId="{7CAB1DE6-CFE3-4F1F-B1EF-58F1834886A8}" sibTransId="{7302D975-B086-4B77-B619-28C8C783636A}"/>
    <dgm:cxn modelId="{5F8BC824-B7CC-4351-A791-A75EFE9A7385}" srcId="{846E39F1-7AE8-40E6-A558-092B2BAF0654}" destId="{195239CD-6EAF-483A-8C24-DF4991093EA1}" srcOrd="2" destOrd="0" parTransId="{1BE9361C-5B2E-4E54-ACE8-CEC67038A6D8}" sibTransId="{13DA7EAA-E65F-4CF9-A2A3-59B2E47AB9C0}"/>
    <dgm:cxn modelId="{9E132B25-00B8-4DEA-B80C-ECB939CA0F81}" type="presOf" srcId="{5461222F-F86F-4562-9A10-8FEC68D662FD}" destId="{8F4D2D12-9DD8-48C0-9294-E8C923517970}" srcOrd="0" destOrd="0" presId="urn:microsoft.com/office/officeart/2005/8/layout/hProcess4"/>
    <dgm:cxn modelId="{78A6C526-7B63-46FD-965F-E4D0AB46434E}" srcId="{DFF9203F-1068-4894-92CD-B6EE575EA4AF}" destId="{844F883C-ECEC-47A6-89F0-D14B09AE87C1}" srcOrd="0" destOrd="0" parTransId="{D868FC92-046D-4324-9703-B5765FD83E6F}" sibTransId="{6FCD9619-0D63-4FAA-A9B7-08773FC18122}"/>
    <dgm:cxn modelId="{B0DBBF27-77B6-423F-8A2B-761F9BA1CAE5}" type="presOf" srcId="{9BE1E0D3-5678-41D7-B6D1-5DEB34C52A32}" destId="{1401BBEE-2058-48D7-99E5-B22415FA106C}" srcOrd="0" destOrd="0" presId="urn:microsoft.com/office/officeart/2005/8/layout/hProcess4"/>
    <dgm:cxn modelId="{384CC72B-563E-4DA2-9D18-D53E02FBCA3E}" srcId="{9B971008-76A4-4BB8-B3A0-16399C00205F}" destId="{66D239DC-6921-4298-BF3A-A21B3E943DC5}" srcOrd="1" destOrd="0" parTransId="{CF4DAA58-E95F-4986-8EF6-F3A443967285}" sibTransId="{0762E019-2A13-49DA-B915-52A573E1F8A2}"/>
    <dgm:cxn modelId="{3FC7352E-7449-4CCD-AE1A-E8E888320614}" type="presOf" srcId="{844F883C-ECEC-47A6-89F0-D14B09AE87C1}" destId="{EC5016B1-43B8-4A15-B1A0-5B850B27E036}" srcOrd="1" destOrd="0" presId="urn:microsoft.com/office/officeart/2005/8/layout/hProcess4"/>
    <dgm:cxn modelId="{928DD945-0601-4749-A28F-1EF485D14DDD}" type="presOf" srcId="{9567C579-500B-4710-9093-9DFAA4C54FBD}" destId="{ADFAC7AC-CCB2-46F8-A02C-8C80A538C7D6}" srcOrd="1" destOrd="1" presId="urn:microsoft.com/office/officeart/2005/8/layout/hProcess4"/>
    <dgm:cxn modelId="{A801B770-A252-4387-9582-57DB6A10A830}" srcId="{66D239DC-6921-4298-BF3A-A21B3E943DC5}" destId="{5461222F-F86F-4562-9A10-8FEC68D662FD}" srcOrd="0" destOrd="0" parTransId="{B5C5589D-3DE5-4B9C-91E4-440E8DF52E62}" sibTransId="{F78C82DF-6CB2-48B0-929E-841B2419F27F}"/>
    <dgm:cxn modelId="{C5C2C952-4E71-4D1E-A151-633C932856E1}" type="presOf" srcId="{2DA39A57-DC27-494D-B2B6-601D5F0AF3C9}" destId="{EC5016B1-43B8-4A15-B1A0-5B850B27E036}" srcOrd="1" destOrd="2" presId="urn:microsoft.com/office/officeart/2005/8/layout/hProcess4"/>
    <dgm:cxn modelId="{84284978-14CA-454D-BBF1-43430CE99C79}" type="presOf" srcId="{A777D88B-DBF4-46BB-A8CC-084F7D91FAF3}" destId="{FF1071D8-7C57-4262-9681-0AA88A4B8D5D}" srcOrd="1" destOrd="1" presId="urn:microsoft.com/office/officeart/2005/8/layout/hProcess4"/>
    <dgm:cxn modelId="{81825F89-6D65-42A5-8B54-A9AD399AE72F}" type="presOf" srcId="{195239CD-6EAF-483A-8C24-DF4991093EA1}" destId="{98EE1BCD-EF59-4624-9D9E-1267FC4CC632}" srcOrd="0" destOrd="2" presId="urn:microsoft.com/office/officeart/2005/8/layout/hProcess4"/>
    <dgm:cxn modelId="{BB5B868E-D22D-4456-9C02-4BC8582ECFD1}" type="presOf" srcId="{1D636E40-75A3-4D82-BC0A-81CA50111E00}" destId="{8F4D2D12-9DD8-48C0-9294-E8C923517970}" srcOrd="0" destOrd="2" presId="urn:microsoft.com/office/officeart/2005/8/layout/hProcess4"/>
    <dgm:cxn modelId="{1CBB7491-F2F1-4969-8A76-D0EFF9F85518}" type="presOf" srcId="{DFF9203F-1068-4894-92CD-B6EE575EA4AF}" destId="{D10A23B8-306A-43DB-B207-50EE30303135}" srcOrd="0" destOrd="0" presId="urn:microsoft.com/office/officeart/2005/8/layout/hProcess4"/>
    <dgm:cxn modelId="{E1B7A893-DFAA-4DF0-B796-20CD98AF5672}" type="presOf" srcId="{1D636E40-75A3-4D82-BC0A-81CA50111E00}" destId="{ADFAC7AC-CCB2-46F8-A02C-8C80A538C7D6}" srcOrd="1" destOrd="2" presId="urn:microsoft.com/office/officeart/2005/8/layout/hProcess4"/>
    <dgm:cxn modelId="{419B8496-2BF6-4895-AA69-7EBBD4FAEA91}" type="presOf" srcId="{844F883C-ECEC-47A6-89F0-D14B09AE87C1}" destId="{1B7C0313-80FB-4264-B282-B1EFD7D445E4}" srcOrd="0" destOrd="0" presId="urn:microsoft.com/office/officeart/2005/8/layout/hProcess4"/>
    <dgm:cxn modelId="{CA40369A-61B4-4FFF-B821-4FCF3D2E5599}" type="presOf" srcId="{195239CD-6EAF-483A-8C24-DF4991093EA1}" destId="{FF1071D8-7C57-4262-9681-0AA88A4B8D5D}" srcOrd="1" destOrd="2" presId="urn:microsoft.com/office/officeart/2005/8/layout/hProcess4"/>
    <dgm:cxn modelId="{0B2FA2AA-3147-4B0F-A113-D439876E5F30}" type="presOf" srcId="{544A87B3-6B8C-43F1-9C17-AD1EA3E700DC}" destId="{EC5016B1-43B8-4A15-B1A0-5B850B27E036}" srcOrd="1" destOrd="1" presId="urn:microsoft.com/office/officeart/2005/8/layout/hProcess4"/>
    <dgm:cxn modelId="{699F90AD-5990-4CF8-AE23-1854FD894A92}" srcId="{9B971008-76A4-4BB8-B3A0-16399C00205F}" destId="{846E39F1-7AE8-40E6-A558-092B2BAF0654}" srcOrd="0" destOrd="0" parTransId="{7C53A9EE-32CD-4CB4-9599-3CFF47744DDE}" sibTransId="{9BE1E0D3-5678-41D7-B6D1-5DEB34C52A32}"/>
    <dgm:cxn modelId="{8A55E8AD-F275-4405-BA78-58A190556AC3}" type="presOf" srcId="{9F94B8F1-40B9-4443-8F78-AC73E38E2973}" destId="{1B7C0313-80FB-4264-B282-B1EFD7D445E4}" srcOrd="0" destOrd="3" presId="urn:microsoft.com/office/officeart/2005/8/layout/hProcess4"/>
    <dgm:cxn modelId="{49C3CDB1-ECA2-4709-82FE-4127E7153522}" srcId="{DFF9203F-1068-4894-92CD-B6EE575EA4AF}" destId="{544A87B3-6B8C-43F1-9C17-AD1EA3E700DC}" srcOrd="1" destOrd="0" parTransId="{F5EB2D9F-1705-4702-9F16-ECEBA597E82A}" sibTransId="{1CA09C9A-3302-45FA-9202-903E76A24008}"/>
    <dgm:cxn modelId="{B5E749B4-0C13-4046-90A6-FC026AA0DDEF}" type="presOf" srcId="{846E39F1-7AE8-40E6-A558-092B2BAF0654}" destId="{9AEE20C3-5090-4C68-B86E-8D0AABCFDFDD}" srcOrd="0" destOrd="0" presId="urn:microsoft.com/office/officeart/2005/8/layout/hProcess4"/>
    <dgm:cxn modelId="{C670EFBA-4262-440B-BDF5-EBE21E64D1B1}" type="presOf" srcId="{1A361920-5C53-41DC-AB75-E931422E86E3}" destId="{98EE1BCD-EF59-4624-9D9E-1267FC4CC632}" srcOrd="0" destOrd="0" presId="urn:microsoft.com/office/officeart/2005/8/layout/hProcess4"/>
    <dgm:cxn modelId="{A1614EBC-7190-41D2-BCE1-3DFC6238E531}" type="presOf" srcId="{9B971008-76A4-4BB8-B3A0-16399C00205F}" destId="{4F53C7D8-711F-4A71-AB4B-1A4E67D52DDC}" srcOrd="0" destOrd="0" presId="urn:microsoft.com/office/officeart/2005/8/layout/hProcess4"/>
    <dgm:cxn modelId="{66B9F2C3-E4D7-47C1-8660-8111E8979F11}" type="presOf" srcId="{2DA39A57-DC27-494D-B2B6-601D5F0AF3C9}" destId="{1B7C0313-80FB-4264-B282-B1EFD7D445E4}" srcOrd="0" destOrd="2" presId="urn:microsoft.com/office/officeart/2005/8/layout/hProcess4"/>
    <dgm:cxn modelId="{FFEB49CA-FAAB-4A49-B733-A48477B11C8C}" srcId="{DFF9203F-1068-4894-92CD-B6EE575EA4AF}" destId="{2DA39A57-DC27-494D-B2B6-601D5F0AF3C9}" srcOrd="2" destOrd="0" parTransId="{2E749375-0322-46C2-9F73-7342EA50B5DE}" sibTransId="{2B288F9C-E6C9-4ED7-BD6D-739EFA38F615}"/>
    <dgm:cxn modelId="{03CD89CE-5D3A-4EF5-B096-719B6A51E841}" srcId="{846E39F1-7AE8-40E6-A558-092B2BAF0654}" destId="{A777D88B-DBF4-46BB-A8CC-084F7D91FAF3}" srcOrd="1" destOrd="0" parTransId="{CFCD67EF-A324-4004-94E4-01B38BEAFD49}" sibTransId="{27F06F33-0DDB-4088-8DD5-F4D97D901515}"/>
    <dgm:cxn modelId="{8A6317D9-E28D-4431-A58F-87A2DAF379A9}" type="presOf" srcId="{9567C579-500B-4710-9093-9DFAA4C54FBD}" destId="{8F4D2D12-9DD8-48C0-9294-E8C923517970}" srcOrd="0" destOrd="1" presId="urn:microsoft.com/office/officeart/2005/8/layout/hProcess4"/>
    <dgm:cxn modelId="{B12A24DC-89BF-4533-952D-867D5DD29DCE}" type="presOf" srcId="{0762E019-2A13-49DA-B915-52A573E1F8A2}" destId="{2009AA75-7EE2-4DF5-AE32-C8FC9E85CCD9}" srcOrd="0" destOrd="0" presId="urn:microsoft.com/office/officeart/2005/8/layout/hProcess4"/>
    <dgm:cxn modelId="{3610D1DE-B67C-4BEE-B126-C04CAC07F5BE}" type="presOf" srcId="{66D239DC-6921-4298-BF3A-A21B3E943DC5}" destId="{6A1C0872-4806-44F4-92B5-B21C34A32852}" srcOrd="0" destOrd="0" presId="urn:microsoft.com/office/officeart/2005/8/layout/hProcess4"/>
    <dgm:cxn modelId="{1DF3E7E0-F4FE-4C06-BFDF-C506692C7CF6}" srcId="{846E39F1-7AE8-40E6-A558-092B2BAF0654}" destId="{1A361920-5C53-41DC-AB75-E931422E86E3}" srcOrd="0" destOrd="0" parTransId="{FBB0938D-3498-4301-8C24-70EE8A10DBEC}" sibTransId="{0F6F035F-9489-4756-8323-04223EF00763}"/>
    <dgm:cxn modelId="{DCA0C1E9-AC82-4BEF-9904-B920071B1061}" type="presOf" srcId="{544A87B3-6B8C-43F1-9C17-AD1EA3E700DC}" destId="{1B7C0313-80FB-4264-B282-B1EFD7D445E4}" srcOrd="0" destOrd="1" presId="urn:microsoft.com/office/officeart/2005/8/layout/hProcess4"/>
    <dgm:cxn modelId="{F23237F0-6640-401D-8AAF-6FAA97432730}" type="presOf" srcId="{1A361920-5C53-41DC-AB75-E931422E86E3}" destId="{FF1071D8-7C57-4262-9681-0AA88A4B8D5D}" srcOrd="1" destOrd="0" presId="urn:microsoft.com/office/officeart/2005/8/layout/hProcess4"/>
    <dgm:cxn modelId="{26DAC0F9-90CB-485F-A826-DB9A6AACCAE2}" type="presOf" srcId="{5461222F-F86F-4562-9A10-8FEC68D662FD}" destId="{ADFAC7AC-CCB2-46F8-A02C-8C80A538C7D6}" srcOrd="1" destOrd="0" presId="urn:microsoft.com/office/officeart/2005/8/layout/hProcess4"/>
    <dgm:cxn modelId="{516CFC32-F8BA-4282-B81F-101B9E0753CA}" type="presParOf" srcId="{4F53C7D8-711F-4A71-AB4B-1A4E67D52DDC}" destId="{10089645-CA0B-4DC8-B92B-9218C65CFE77}" srcOrd="0" destOrd="0" presId="urn:microsoft.com/office/officeart/2005/8/layout/hProcess4"/>
    <dgm:cxn modelId="{E1B75B2D-13A5-4147-A26B-0403B423D501}" type="presParOf" srcId="{4F53C7D8-711F-4A71-AB4B-1A4E67D52DDC}" destId="{AF2209A0-7FE2-45AE-BDB2-7401D8998028}" srcOrd="1" destOrd="0" presId="urn:microsoft.com/office/officeart/2005/8/layout/hProcess4"/>
    <dgm:cxn modelId="{C4A0A8F1-3423-4145-BA8C-64B9956F4B4A}" type="presParOf" srcId="{4F53C7D8-711F-4A71-AB4B-1A4E67D52DDC}" destId="{DC976A18-0884-42AC-8128-78B43D178F8E}" srcOrd="2" destOrd="0" presId="urn:microsoft.com/office/officeart/2005/8/layout/hProcess4"/>
    <dgm:cxn modelId="{12BE97C8-37CA-4144-8957-CA2EDA3EAD6E}" type="presParOf" srcId="{DC976A18-0884-42AC-8128-78B43D178F8E}" destId="{48FFD8AE-1936-4D35-BD22-62CEB18811F1}" srcOrd="0" destOrd="0" presId="urn:microsoft.com/office/officeart/2005/8/layout/hProcess4"/>
    <dgm:cxn modelId="{6C5279FE-D82A-45AA-9380-F5D629795FE0}" type="presParOf" srcId="{48FFD8AE-1936-4D35-BD22-62CEB18811F1}" destId="{F22D00BB-397E-48ED-8EA8-84644E87434B}" srcOrd="0" destOrd="0" presId="urn:microsoft.com/office/officeart/2005/8/layout/hProcess4"/>
    <dgm:cxn modelId="{53FB87C5-F927-41FF-B125-D7CFF8326710}" type="presParOf" srcId="{48FFD8AE-1936-4D35-BD22-62CEB18811F1}" destId="{98EE1BCD-EF59-4624-9D9E-1267FC4CC632}" srcOrd="1" destOrd="0" presId="urn:microsoft.com/office/officeart/2005/8/layout/hProcess4"/>
    <dgm:cxn modelId="{CB48D2BD-A5C2-416A-BEE9-7CFD4F4A50CD}" type="presParOf" srcId="{48FFD8AE-1936-4D35-BD22-62CEB18811F1}" destId="{FF1071D8-7C57-4262-9681-0AA88A4B8D5D}" srcOrd="2" destOrd="0" presId="urn:microsoft.com/office/officeart/2005/8/layout/hProcess4"/>
    <dgm:cxn modelId="{06C591C3-406A-402C-B11F-5025CAB588B6}" type="presParOf" srcId="{48FFD8AE-1936-4D35-BD22-62CEB18811F1}" destId="{9AEE20C3-5090-4C68-B86E-8D0AABCFDFDD}" srcOrd="3" destOrd="0" presId="urn:microsoft.com/office/officeart/2005/8/layout/hProcess4"/>
    <dgm:cxn modelId="{E1294D86-1204-47D4-A866-7BD7250CA398}" type="presParOf" srcId="{48FFD8AE-1936-4D35-BD22-62CEB18811F1}" destId="{9BE49BDF-9F4B-4A4A-A760-B416FB93CB54}" srcOrd="4" destOrd="0" presId="urn:microsoft.com/office/officeart/2005/8/layout/hProcess4"/>
    <dgm:cxn modelId="{63AF6A86-35C9-401C-B73E-8B741226ADE8}" type="presParOf" srcId="{DC976A18-0884-42AC-8128-78B43D178F8E}" destId="{1401BBEE-2058-48D7-99E5-B22415FA106C}" srcOrd="1" destOrd="0" presId="urn:microsoft.com/office/officeart/2005/8/layout/hProcess4"/>
    <dgm:cxn modelId="{65912775-831D-47BB-A6DE-BB525A953BA0}" type="presParOf" srcId="{DC976A18-0884-42AC-8128-78B43D178F8E}" destId="{C15F9652-9BC4-4DAB-80DF-398E3373899A}" srcOrd="2" destOrd="0" presId="urn:microsoft.com/office/officeart/2005/8/layout/hProcess4"/>
    <dgm:cxn modelId="{E1CC3971-3B1D-4608-B75D-C84A6B89396B}" type="presParOf" srcId="{C15F9652-9BC4-4DAB-80DF-398E3373899A}" destId="{213CE440-7553-4072-953F-D25B79AE3302}" srcOrd="0" destOrd="0" presId="urn:microsoft.com/office/officeart/2005/8/layout/hProcess4"/>
    <dgm:cxn modelId="{18A945AA-B7BE-4A8B-BABF-B0E726A81F45}" type="presParOf" srcId="{C15F9652-9BC4-4DAB-80DF-398E3373899A}" destId="{8F4D2D12-9DD8-48C0-9294-E8C923517970}" srcOrd="1" destOrd="0" presId="urn:microsoft.com/office/officeart/2005/8/layout/hProcess4"/>
    <dgm:cxn modelId="{57A81DED-5BCB-4C71-9A74-F8044BABE995}" type="presParOf" srcId="{C15F9652-9BC4-4DAB-80DF-398E3373899A}" destId="{ADFAC7AC-CCB2-46F8-A02C-8C80A538C7D6}" srcOrd="2" destOrd="0" presId="urn:microsoft.com/office/officeart/2005/8/layout/hProcess4"/>
    <dgm:cxn modelId="{F08606F0-018D-4461-8FC4-8836068FD659}" type="presParOf" srcId="{C15F9652-9BC4-4DAB-80DF-398E3373899A}" destId="{6A1C0872-4806-44F4-92B5-B21C34A32852}" srcOrd="3" destOrd="0" presId="urn:microsoft.com/office/officeart/2005/8/layout/hProcess4"/>
    <dgm:cxn modelId="{18D30607-0E9E-4B29-B742-9D5BAAB0AF56}" type="presParOf" srcId="{C15F9652-9BC4-4DAB-80DF-398E3373899A}" destId="{2BBB6E4D-507A-4FCF-A0AC-5280C7745DDD}" srcOrd="4" destOrd="0" presId="urn:microsoft.com/office/officeart/2005/8/layout/hProcess4"/>
    <dgm:cxn modelId="{4B4A2E67-1FE9-4D74-AF3E-5F5458E3A87F}" type="presParOf" srcId="{DC976A18-0884-42AC-8128-78B43D178F8E}" destId="{2009AA75-7EE2-4DF5-AE32-C8FC9E85CCD9}" srcOrd="3" destOrd="0" presId="urn:microsoft.com/office/officeart/2005/8/layout/hProcess4"/>
    <dgm:cxn modelId="{6D60E059-CD98-4645-9113-8536E03E3697}" type="presParOf" srcId="{DC976A18-0884-42AC-8128-78B43D178F8E}" destId="{C4B73A7C-528C-4DAB-B539-9F92BB2CF25D}" srcOrd="4" destOrd="0" presId="urn:microsoft.com/office/officeart/2005/8/layout/hProcess4"/>
    <dgm:cxn modelId="{6F3C8FAD-906B-4661-B6AF-31DC63BC5F76}" type="presParOf" srcId="{C4B73A7C-528C-4DAB-B539-9F92BB2CF25D}" destId="{B3E39C5F-E6D4-4E3B-AD05-091B890A2DFD}" srcOrd="0" destOrd="0" presId="urn:microsoft.com/office/officeart/2005/8/layout/hProcess4"/>
    <dgm:cxn modelId="{43313FFC-B25E-4FD1-80E8-6FA25AA8D0F8}" type="presParOf" srcId="{C4B73A7C-528C-4DAB-B539-9F92BB2CF25D}" destId="{1B7C0313-80FB-4264-B282-B1EFD7D445E4}" srcOrd="1" destOrd="0" presId="urn:microsoft.com/office/officeart/2005/8/layout/hProcess4"/>
    <dgm:cxn modelId="{26C3EFA7-F24C-4CCD-9B60-A289A885316C}" type="presParOf" srcId="{C4B73A7C-528C-4DAB-B539-9F92BB2CF25D}" destId="{EC5016B1-43B8-4A15-B1A0-5B850B27E036}" srcOrd="2" destOrd="0" presId="urn:microsoft.com/office/officeart/2005/8/layout/hProcess4"/>
    <dgm:cxn modelId="{30495A63-2E16-4713-B56A-358D5A989EEE}" type="presParOf" srcId="{C4B73A7C-528C-4DAB-B539-9F92BB2CF25D}" destId="{D10A23B8-306A-43DB-B207-50EE30303135}" srcOrd="3" destOrd="0" presId="urn:microsoft.com/office/officeart/2005/8/layout/hProcess4"/>
    <dgm:cxn modelId="{39106017-4BFC-4515-B5CE-87DF9E853F7E}" type="presParOf" srcId="{C4B73A7C-528C-4DAB-B539-9F92BB2CF25D}" destId="{7CEFEE0C-55DF-4308-B7EA-A9E71C13A3B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4F4A10-A87E-40F7-AB94-76AB0538B8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2F19E9-CC8C-45B4-B6F8-392869C1C6BF}">
      <dgm:prSet phldrT="[Text]"/>
      <dgm:spPr/>
      <dgm:t>
        <a:bodyPr/>
        <a:lstStyle/>
        <a:p>
          <a:r>
            <a:rPr lang="en-US" dirty="0"/>
            <a:t>Load Summary Report</a:t>
          </a:r>
        </a:p>
      </dgm:t>
    </dgm:pt>
    <dgm:pt modelId="{A7D042D9-AA6E-4BAB-A531-28C6B26244A5}" type="parTrans" cxnId="{95B2A0A6-69E8-4193-AA52-40827CEFC210}">
      <dgm:prSet/>
      <dgm:spPr/>
      <dgm:t>
        <a:bodyPr/>
        <a:lstStyle/>
        <a:p>
          <a:endParaRPr lang="en-US"/>
        </a:p>
      </dgm:t>
    </dgm:pt>
    <dgm:pt modelId="{92395C38-F096-40BF-970E-544574B5967B}" type="sibTrans" cxnId="{95B2A0A6-69E8-4193-AA52-40827CEFC210}">
      <dgm:prSet/>
      <dgm:spPr/>
      <dgm:t>
        <a:bodyPr/>
        <a:lstStyle/>
        <a:p>
          <a:endParaRPr lang="en-US"/>
        </a:p>
      </dgm:t>
    </dgm:pt>
    <dgm:pt modelId="{E28315C1-C00B-45D2-9172-A540BD4A7125}">
      <dgm:prSet phldrT="[Text]"/>
      <dgm:spPr/>
      <dgm:t>
        <a:bodyPr/>
        <a:lstStyle/>
        <a:p>
          <a:r>
            <a:rPr lang="en-US" dirty="0"/>
            <a:t>837R file submission status</a:t>
          </a:r>
        </a:p>
      </dgm:t>
    </dgm:pt>
    <dgm:pt modelId="{15F9501E-1949-4CB7-A442-6EA5F58AB239}" type="parTrans" cxnId="{FC043F1B-4429-4CE6-91BD-D619F927A421}">
      <dgm:prSet/>
      <dgm:spPr/>
      <dgm:t>
        <a:bodyPr/>
        <a:lstStyle/>
        <a:p>
          <a:endParaRPr lang="en-US"/>
        </a:p>
      </dgm:t>
    </dgm:pt>
    <dgm:pt modelId="{43CA4A05-75D5-42AD-9AA0-8BAEC3B829F4}" type="sibTrans" cxnId="{FC043F1B-4429-4CE6-91BD-D619F927A421}">
      <dgm:prSet/>
      <dgm:spPr/>
      <dgm:t>
        <a:bodyPr/>
        <a:lstStyle/>
        <a:p>
          <a:endParaRPr lang="en-US"/>
        </a:p>
      </dgm:t>
    </dgm:pt>
    <dgm:pt modelId="{11E0097C-B74C-42C6-A886-D0805D769194}">
      <dgm:prSet phldrT="[Text]"/>
      <dgm:spPr/>
      <dgm:t>
        <a:bodyPr/>
        <a:lstStyle/>
        <a:p>
          <a:r>
            <a:rPr lang="en-US" dirty="0"/>
            <a:t>Claim count check by batch</a:t>
          </a:r>
        </a:p>
      </dgm:t>
    </dgm:pt>
    <dgm:pt modelId="{F8A9DA58-FCA7-4F38-B0B2-B07581759EF1}" type="parTrans" cxnId="{675240D6-7C94-4E27-8711-73AC284D8015}">
      <dgm:prSet/>
      <dgm:spPr/>
      <dgm:t>
        <a:bodyPr/>
        <a:lstStyle/>
        <a:p>
          <a:endParaRPr lang="en-US"/>
        </a:p>
      </dgm:t>
    </dgm:pt>
    <dgm:pt modelId="{DE4C3E20-6B2C-4FE7-BB50-418DD7651CA4}" type="sibTrans" cxnId="{675240D6-7C94-4E27-8711-73AC284D8015}">
      <dgm:prSet/>
      <dgm:spPr/>
      <dgm:t>
        <a:bodyPr/>
        <a:lstStyle/>
        <a:p>
          <a:endParaRPr lang="en-US"/>
        </a:p>
      </dgm:t>
    </dgm:pt>
    <dgm:pt modelId="{0A75CC8A-D1CC-4553-983E-43116AF70731}">
      <dgm:prSet phldrT="[Text]"/>
      <dgm:spPr/>
      <dgm:t>
        <a:bodyPr/>
        <a:lstStyle/>
        <a:p>
          <a:r>
            <a:rPr lang="en-US" dirty="0"/>
            <a:t>Load Detail Report</a:t>
          </a:r>
        </a:p>
      </dgm:t>
    </dgm:pt>
    <dgm:pt modelId="{97E7C36B-4A91-4AAD-B014-E47678EA016D}" type="parTrans" cxnId="{FC60715A-B5DF-4379-8D84-8E34ED180553}">
      <dgm:prSet/>
      <dgm:spPr/>
      <dgm:t>
        <a:bodyPr/>
        <a:lstStyle/>
        <a:p>
          <a:endParaRPr lang="en-US"/>
        </a:p>
      </dgm:t>
    </dgm:pt>
    <dgm:pt modelId="{7FE6D8D2-B933-4F78-A42D-A343BA189CE3}" type="sibTrans" cxnId="{FC60715A-B5DF-4379-8D84-8E34ED180553}">
      <dgm:prSet/>
      <dgm:spPr/>
      <dgm:t>
        <a:bodyPr/>
        <a:lstStyle/>
        <a:p>
          <a:endParaRPr lang="en-US"/>
        </a:p>
      </dgm:t>
    </dgm:pt>
    <dgm:pt modelId="{B257F85C-2935-48F9-A715-FBABD8160827}">
      <dgm:prSet phldrT="[Text]"/>
      <dgm:spPr/>
      <dgm:t>
        <a:bodyPr/>
        <a:lstStyle/>
        <a:p>
          <a:r>
            <a:rPr lang="en-US" dirty="0"/>
            <a:t>PCN/claim submission status</a:t>
          </a:r>
        </a:p>
      </dgm:t>
    </dgm:pt>
    <dgm:pt modelId="{648D550C-111A-477D-9ADA-D80BFC2D8E58}" type="parTrans" cxnId="{60E7D521-E5C3-43F5-9BEE-12E1CFF0C690}">
      <dgm:prSet/>
      <dgm:spPr/>
      <dgm:t>
        <a:bodyPr/>
        <a:lstStyle/>
        <a:p>
          <a:endParaRPr lang="en-US"/>
        </a:p>
      </dgm:t>
    </dgm:pt>
    <dgm:pt modelId="{57C06D32-19E8-4F1B-B673-BFBEBB35B86C}" type="sibTrans" cxnId="{60E7D521-E5C3-43F5-9BEE-12E1CFF0C690}">
      <dgm:prSet/>
      <dgm:spPr/>
      <dgm:t>
        <a:bodyPr/>
        <a:lstStyle/>
        <a:p>
          <a:endParaRPr lang="en-US"/>
        </a:p>
      </dgm:t>
    </dgm:pt>
    <dgm:pt modelId="{C8C6841A-31F1-4DC7-A4AF-545E5E119D4D}">
      <dgm:prSet phldrT="[Text]"/>
      <dgm:spPr/>
      <dgm:t>
        <a:bodyPr/>
        <a:lstStyle/>
        <a:p>
          <a:r>
            <a:rPr lang="en-US" dirty="0"/>
            <a:t>Claim count by PCN check</a:t>
          </a:r>
        </a:p>
      </dgm:t>
    </dgm:pt>
    <dgm:pt modelId="{9FB98E16-1F1C-46A2-A829-481AF2627663}" type="parTrans" cxnId="{24B2025E-B824-4DFE-A9F2-F5C660F31013}">
      <dgm:prSet/>
      <dgm:spPr/>
      <dgm:t>
        <a:bodyPr/>
        <a:lstStyle/>
        <a:p>
          <a:endParaRPr lang="en-US"/>
        </a:p>
      </dgm:t>
    </dgm:pt>
    <dgm:pt modelId="{ED01D7B4-E181-43A7-A481-77F2C4202F75}" type="sibTrans" cxnId="{24B2025E-B824-4DFE-A9F2-F5C660F31013}">
      <dgm:prSet/>
      <dgm:spPr/>
      <dgm:t>
        <a:bodyPr/>
        <a:lstStyle/>
        <a:p>
          <a:endParaRPr lang="en-US"/>
        </a:p>
      </dgm:t>
    </dgm:pt>
    <dgm:pt modelId="{07E2202F-1509-47EF-BFE7-1A7C843ED7A0}">
      <dgm:prSet phldrT="[Text]"/>
      <dgm:spPr/>
      <dgm:t>
        <a:bodyPr/>
        <a:lstStyle/>
        <a:p>
          <a:r>
            <a:rPr lang="en-US" dirty="0"/>
            <a:t>Claim Errors Report</a:t>
          </a:r>
        </a:p>
      </dgm:t>
    </dgm:pt>
    <dgm:pt modelId="{0D402C05-95F6-4FBD-8040-0BAA63051512}" type="parTrans" cxnId="{E76717F4-BA68-4DA0-B725-DC54B5856F25}">
      <dgm:prSet/>
      <dgm:spPr/>
      <dgm:t>
        <a:bodyPr/>
        <a:lstStyle/>
        <a:p>
          <a:endParaRPr lang="en-US"/>
        </a:p>
      </dgm:t>
    </dgm:pt>
    <dgm:pt modelId="{86FC818F-BBBB-4D54-B0A8-D7C00B7197E8}" type="sibTrans" cxnId="{E76717F4-BA68-4DA0-B725-DC54B5856F25}">
      <dgm:prSet/>
      <dgm:spPr/>
      <dgm:t>
        <a:bodyPr/>
        <a:lstStyle/>
        <a:p>
          <a:endParaRPr lang="en-US"/>
        </a:p>
      </dgm:t>
    </dgm:pt>
    <dgm:pt modelId="{23EFE14E-0F8B-419C-B2B2-3B653A156283}">
      <dgm:prSet phldrT="[Text]"/>
      <dgm:spPr/>
      <dgm:t>
        <a:bodyPr/>
        <a:lstStyle/>
        <a:p>
          <a:r>
            <a:rPr lang="en-US" dirty="0"/>
            <a:t>All claims with identified clinical errors</a:t>
          </a:r>
        </a:p>
      </dgm:t>
    </dgm:pt>
    <dgm:pt modelId="{DF47A0A1-D13C-442B-A17E-911E5FE2301E}" type="parTrans" cxnId="{89F78D80-D950-4747-8295-A8CC7723043D}">
      <dgm:prSet/>
      <dgm:spPr/>
      <dgm:t>
        <a:bodyPr/>
        <a:lstStyle/>
        <a:p>
          <a:endParaRPr lang="en-US"/>
        </a:p>
      </dgm:t>
    </dgm:pt>
    <dgm:pt modelId="{5ADAB403-4CFE-4430-8E30-4037DEC5627C}" type="sibTrans" cxnId="{89F78D80-D950-4747-8295-A8CC7723043D}">
      <dgm:prSet/>
      <dgm:spPr/>
      <dgm:t>
        <a:bodyPr/>
        <a:lstStyle/>
        <a:p>
          <a:endParaRPr lang="en-US"/>
        </a:p>
      </dgm:t>
    </dgm:pt>
    <dgm:pt modelId="{4BE1378D-1DDB-4281-A1BB-112FAEAC9CA3}">
      <dgm:prSet phldrT="[Text]"/>
      <dgm:spPr/>
      <dgm:t>
        <a:bodyPr/>
        <a:lstStyle/>
        <a:p>
          <a:r>
            <a:rPr lang="en-US" dirty="0"/>
            <a:t>Populated after a batch has been completed</a:t>
          </a:r>
        </a:p>
      </dgm:t>
    </dgm:pt>
    <dgm:pt modelId="{AF301EED-76BD-4F9C-B60B-589EF3DC3726}" type="parTrans" cxnId="{33BEFDC9-DB04-4375-8307-28E9A0F92B69}">
      <dgm:prSet/>
      <dgm:spPr/>
      <dgm:t>
        <a:bodyPr/>
        <a:lstStyle/>
        <a:p>
          <a:endParaRPr lang="en-US"/>
        </a:p>
      </dgm:t>
    </dgm:pt>
    <dgm:pt modelId="{1FF570F3-4BE9-42C3-BA32-25C6C4F5BDFF}" type="sibTrans" cxnId="{33BEFDC9-DB04-4375-8307-28E9A0F92B69}">
      <dgm:prSet/>
      <dgm:spPr/>
      <dgm:t>
        <a:bodyPr/>
        <a:lstStyle/>
        <a:p>
          <a:endParaRPr lang="en-US"/>
        </a:p>
      </dgm:t>
    </dgm:pt>
    <dgm:pt modelId="{384F3C35-D5B6-4D70-9835-7E789D68A14C}">
      <dgm:prSet phldrT="[Text]"/>
      <dgm:spPr/>
      <dgm:t>
        <a:bodyPr/>
        <a:lstStyle/>
        <a:p>
          <a:r>
            <a:rPr lang="en-US" dirty="0"/>
            <a:t>Accepted claims by batch</a:t>
          </a:r>
        </a:p>
      </dgm:t>
    </dgm:pt>
    <dgm:pt modelId="{E907790A-B9FA-4EC7-9BF7-34D604ABDFD5}" type="parTrans" cxnId="{3AD1214A-39C9-43E3-97BD-B5B7DC74F818}">
      <dgm:prSet/>
      <dgm:spPr/>
      <dgm:t>
        <a:bodyPr/>
        <a:lstStyle/>
        <a:p>
          <a:endParaRPr lang="en-US"/>
        </a:p>
      </dgm:t>
    </dgm:pt>
    <dgm:pt modelId="{FE08F60F-5B97-452C-B777-45658A7177BC}" type="sibTrans" cxnId="{3AD1214A-39C9-43E3-97BD-B5B7DC74F818}">
      <dgm:prSet/>
      <dgm:spPr/>
      <dgm:t>
        <a:bodyPr/>
        <a:lstStyle/>
        <a:p>
          <a:endParaRPr lang="en-US"/>
        </a:p>
      </dgm:t>
    </dgm:pt>
    <dgm:pt modelId="{F12A82C4-D540-411B-B06C-20F01B457560}">
      <dgm:prSet phldrT="[Text]"/>
      <dgm:spPr/>
      <dgm:t>
        <a:bodyPr/>
        <a:lstStyle/>
        <a:p>
          <a:r>
            <a:rPr lang="en-US" dirty="0"/>
            <a:t>Rejected claims by batch</a:t>
          </a:r>
        </a:p>
      </dgm:t>
    </dgm:pt>
    <dgm:pt modelId="{CAD23421-781E-4E45-A0B0-2C05FA86809A}" type="parTrans" cxnId="{C577216A-FC2A-483B-AA42-4FF8FBB05FE5}">
      <dgm:prSet/>
      <dgm:spPr/>
      <dgm:t>
        <a:bodyPr/>
        <a:lstStyle/>
        <a:p>
          <a:endParaRPr lang="en-US"/>
        </a:p>
      </dgm:t>
    </dgm:pt>
    <dgm:pt modelId="{E56F4D98-558E-474B-B890-0A2B6F459133}" type="sibTrans" cxnId="{C577216A-FC2A-483B-AA42-4FF8FBB05FE5}">
      <dgm:prSet/>
      <dgm:spPr/>
      <dgm:t>
        <a:bodyPr/>
        <a:lstStyle/>
        <a:p>
          <a:endParaRPr lang="en-US"/>
        </a:p>
      </dgm:t>
    </dgm:pt>
    <dgm:pt modelId="{565143A8-26EA-44FB-B6F2-F93795438449}">
      <dgm:prSet phldrT="[Text]"/>
      <dgm:spPr/>
      <dgm:t>
        <a:bodyPr/>
        <a:lstStyle/>
        <a:p>
          <a:r>
            <a:rPr lang="en-US" dirty="0"/>
            <a:t>Claim charge by PCN check</a:t>
          </a:r>
        </a:p>
      </dgm:t>
    </dgm:pt>
    <dgm:pt modelId="{605EE16D-7BA1-459F-AD6C-E06C24C5278B}" type="parTrans" cxnId="{E6D193EF-301E-4679-88FA-23FBC766EA1C}">
      <dgm:prSet/>
      <dgm:spPr/>
      <dgm:t>
        <a:bodyPr/>
        <a:lstStyle/>
        <a:p>
          <a:endParaRPr lang="en-US"/>
        </a:p>
      </dgm:t>
    </dgm:pt>
    <dgm:pt modelId="{5C7DC927-1ECF-4D27-ACA6-8E6958030450}" type="sibTrans" cxnId="{E6D193EF-301E-4679-88FA-23FBC766EA1C}">
      <dgm:prSet/>
      <dgm:spPr/>
      <dgm:t>
        <a:bodyPr/>
        <a:lstStyle/>
        <a:p>
          <a:endParaRPr lang="en-US"/>
        </a:p>
      </dgm:t>
    </dgm:pt>
    <dgm:pt modelId="{BB35D7D5-2088-4E87-A6AE-DA9F5658C126}" type="pres">
      <dgm:prSet presAssocID="{4A4F4A10-A87E-40F7-AB94-76AB0538B892}" presName="Name0" presStyleCnt="0">
        <dgm:presLayoutVars>
          <dgm:dir/>
          <dgm:animLvl val="lvl"/>
          <dgm:resizeHandles val="exact"/>
        </dgm:presLayoutVars>
      </dgm:prSet>
      <dgm:spPr/>
    </dgm:pt>
    <dgm:pt modelId="{2293E39C-20BC-4A4C-949F-961F93AFDFCB}" type="pres">
      <dgm:prSet presAssocID="{A12F19E9-CC8C-45B4-B6F8-392869C1C6BF}" presName="composite" presStyleCnt="0"/>
      <dgm:spPr/>
    </dgm:pt>
    <dgm:pt modelId="{260B5BBB-98A3-4CC8-AD67-AAA7FF8F847A}" type="pres">
      <dgm:prSet presAssocID="{A12F19E9-CC8C-45B4-B6F8-392869C1C6B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08639C3-C5A7-4C88-AD7A-5F818ABE32FA}" type="pres">
      <dgm:prSet presAssocID="{A12F19E9-CC8C-45B4-B6F8-392869C1C6BF}" presName="desTx" presStyleLbl="alignAccFollowNode1" presStyleIdx="0" presStyleCnt="3">
        <dgm:presLayoutVars>
          <dgm:bulletEnabled val="1"/>
        </dgm:presLayoutVars>
      </dgm:prSet>
      <dgm:spPr/>
    </dgm:pt>
    <dgm:pt modelId="{3E0EEAD6-D930-4DB7-9B36-9A68A96B4C02}" type="pres">
      <dgm:prSet presAssocID="{92395C38-F096-40BF-970E-544574B5967B}" presName="space" presStyleCnt="0"/>
      <dgm:spPr/>
    </dgm:pt>
    <dgm:pt modelId="{56E13F26-5123-4A7F-A706-1B280DC24C11}" type="pres">
      <dgm:prSet presAssocID="{0A75CC8A-D1CC-4553-983E-43116AF70731}" presName="composite" presStyleCnt="0"/>
      <dgm:spPr/>
    </dgm:pt>
    <dgm:pt modelId="{1A53FBB4-4D54-4055-995D-A89239604671}" type="pres">
      <dgm:prSet presAssocID="{0A75CC8A-D1CC-4553-983E-43116AF7073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4E1AD64-82B5-4F6E-AC0F-695570297B46}" type="pres">
      <dgm:prSet presAssocID="{0A75CC8A-D1CC-4553-983E-43116AF70731}" presName="desTx" presStyleLbl="alignAccFollowNode1" presStyleIdx="1" presStyleCnt="3">
        <dgm:presLayoutVars>
          <dgm:bulletEnabled val="1"/>
        </dgm:presLayoutVars>
      </dgm:prSet>
      <dgm:spPr/>
    </dgm:pt>
    <dgm:pt modelId="{10313356-8D22-4FF5-B7BB-48E6002B89AA}" type="pres">
      <dgm:prSet presAssocID="{7FE6D8D2-B933-4F78-A42D-A343BA189CE3}" presName="space" presStyleCnt="0"/>
      <dgm:spPr/>
    </dgm:pt>
    <dgm:pt modelId="{159F5E3C-06F4-4B31-AE73-00B52F713F0C}" type="pres">
      <dgm:prSet presAssocID="{07E2202F-1509-47EF-BFE7-1A7C843ED7A0}" presName="composite" presStyleCnt="0"/>
      <dgm:spPr/>
    </dgm:pt>
    <dgm:pt modelId="{962325C6-08BE-4FC6-909A-5E9734161477}" type="pres">
      <dgm:prSet presAssocID="{07E2202F-1509-47EF-BFE7-1A7C843ED7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DDA7BDA-BF2D-4A10-9F5C-2738B1B07AB3}" type="pres">
      <dgm:prSet presAssocID="{07E2202F-1509-47EF-BFE7-1A7C843ED7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38D1815-669B-4DD9-B7CF-CA40F2AFF7E3}" type="presOf" srcId="{07E2202F-1509-47EF-BFE7-1A7C843ED7A0}" destId="{962325C6-08BE-4FC6-909A-5E9734161477}" srcOrd="0" destOrd="0" presId="urn:microsoft.com/office/officeart/2005/8/layout/hList1"/>
    <dgm:cxn modelId="{FC043F1B-4429-4CE6-91BD-D619F927A421}" srcId="{A12F19E9-CC8C-45B4-B6F8-392869C1C6BF}" destId="{E28315C1-C00B-45D2-9172-A540BD4A7125}" srcOrd="0" destOrd="0" parTransId="{15F9501E-1949-4CB7-A442-6EA5F58AB239}" sibTransId="{43CA4A05-75D5-42AD-9AA0-8BAEC3B829F4}"/>
    <dgm:cxn modelId="{60E7D521-E5C3-43F5-9BEE-12E1CFF0C690}" srcId="{0A75CC8A-D1CC-4553-983E-43116AF70731}" destId="{B257F85C-2935-48F9-A715-FBABD8160827}" srcOrd="0" destOrd="0" parTransId="{648D550C-111A-477D-9ADA-D80BFC2D8E58}" sibTransId="{57C06D32-19E8-4F1B-B673-BFBEBB35B86C}"/>
    <dgm:cxn modelId="{20A93D2D-2791-4CDE-8FFF-65102D032C89}" type="presOf" srcId="{C8C6841A-31F1-4DC7-A4AF-545E5E119D4D}" destId="{64E1AD64-82B5-4F6E-AC0F-695570297B46}" srcOrd="0" destOrd="1" presId="urn:microsoft.com/office/officeart/2005/8/layout/hList1"/>
    <dgm:cxn modelId="{4A0E8C33-E374-4BA4-AFAA-F1D0105E20CB}" type="presOf" srcId="{11E0097C-B74C-42C6-A886-D0805D769194}" destId="{808639C3-C5A7-4C88-AD7A-5F818ABE32FA}" srcOrd="0" destOrd="1" presId="urn:microsoft.com/office/officeart/2005/8/layout/hList1"/>
    <dgm:cxn modelId="{24B2025E-B824-4DFE-A9F2-F5C660F31013}" srcId="{0A75CC8A-D1CC-4553-983E-43116AF70731}" destId="{C8C6841A-31F1-4DC7-A4AF-545E5E119D4D}" srcOrd="1" destOrd="0" parTransId="{9FB98E16-1F1C-46A2-A829-481AF2627663}" sibTransId="{ED01D7B4-E181-43A7-A481-77F2C4202F75}"/>
    <dgm:cxn modelId="{EB43CF60-9091-43A8-A118-CCAE034CDEB8}" type="presOf" srcId="{4A4F4A10-A87E-40F7-AB94-76AB0538B892}" destId="{BB35D7D5-2088-4E87-A6AE-DA9F5658C126}" srcOrd="0" destOrd="0" presId="urn:microsoft.com/office/officeart/2005/8/layout/hList1"/>
    <dgm:cxn modelId="{53D2E966-4E9B-4CBD-B7C2-EE24C5797E26}" type="presOf" srcId="{F12A82C4-D540-411B-B06C-20F01B457560}" destId="{808639C3-C5A7-4C88-AD7A-5F818ABE32FA}" srcOrd="0" destOrd="3" presId="urn:microsoft.com/office/officeart/2005/8/layout/hList1"/>
    <dgm:cxn modelId="{C577216A-FC2A-483B-AA42-4FF8FBB05FE5}" srcId="{A12F19E9-CC8C-45B4-B6F8-392869C1C6BF}" destId="{F12A82C4-D540-411B-B06C-20F01B457560}" srcOrd="3" destOrd="0" parTransId="{CAD23421-781E-4E45-A0B0-2C05FA86809A}" sibTransId="{E56F4D98-558E-474B-B890-0A2B6F459133}"/>
    <dgm:cxn modelId="{3AD1214A-39C9-43E3-97BD-B5B7DC74F818}" srcId="{A12F19E9-CC8C-45B4-B6F8-392869C1C6BF}" destId="{384F3C35-D5B6-4D70-9835-7E789D68A14C}" srcOrd="2" destOrd="0" parTransId="{E907790A-B9FA-4EC7-9BF7-34D604ABDFD5}" sibTransId="{FE08F60F-5B97-452C-B777-45658A7177BC}"/>
    <dgm:cxn modelId="{B19C2B54-6125-43D8-8D59-FEDC369477F2}" type="presOf" srcId="{A12F19E9-CC8C-45B4-B6F8-392869C1C6BF}" destId="{260B5BBB-98A3-4CC8-AD67-AAA7FF8F847A}" srcOrd="0" destOrd="0" presId="urn:microsoft.com/office/officeart/2005/8/layout/hList1"/>
    <dgm:cxn modelId="{B8093575-A90A-44B3-9F13-626BEF2DD420}" type="presOf" srcId="{565143A8-26EA-44FB-B6F2-F93795438449}" destId="{64E1AD64-82B5-4F6E-AC0F-695570297B46}" srcOrd="0" destOrd="2" presId="urn:microsoft.com/office/officeart/2005/8/layout/hList1"/>
    <dgm:cxn modelId="{FC60715A-B5DF-4379-8D84-8E34ED180553}" srcId="{4A4F4A10-A87E-40F7-AB94-76AB0538B892}" destId="{0A75CC8A-D1CC-4553-983E-43116AF70731}" srcOrd="1" destOrd="0" parTransId="{97E7C36B-4A91-4AAD-B014-E47678EA016D}" sibTransId="{7FE6D8D2-B933-4F78-A42D-A343BA189CE3}"/>
    <dgm:cxn modelId="{3D2C367B-6ABD-444B-A248-3F8FB809A2B7}" type="presOf" srcId="{B257F85C-2935-48F9-A715-FBABD8160827}" destId="{64E1AD64-82B5-4F6E-AC0F-695570297B46}" srcOrd="0" destOrd="0" presId="urn:microsoft.com/office/officeart/2005/8/layout/hList1"/>
    <dgm:cxn modelId="{89F78D80-D950-4747-8295-A8CC7723043D}" srcId="{07E2202F-1509-47EF-BFE7-1A7C843ED7A0}" destId="{23EFE14E-0F8B-419C-B2B2-3B653A156283}" srcOrd="0" destOrd="0" parTransId="{DF47A0A1-D13C-442B-A17E-911E5FE2301E}" sibTransId="{5ADAB403-4CFE-4430-8E30-4037DEC5627C}"/>
    <dgm:cxn modelId="{0DD50A82-D9A6-42C8-8511-799CA807B97F}" type="presOf" srcId="{E28315C1-C00B-45D2-9172-A540BD4A7125}" destId="{808639C3-C5A7-4C88-AD7A-5F818ABE32FA}" srcOrd="0" destOrd="0" presId="urn:microsoft.com/office/officeart/2005/8/layout/hList1"/>
    <dgm:cxn modelId="{D1E1F191-55AD-42BB-BF68-1AE49078B765}" type="presOf" srcId="{4BE1378D-1DDB-4281-A1BB-112FAEAC9CA3}" destId="{BDDA7BDA-BF2D-4A10-9F5C-2738B1B07AB3}" srcOrd="0" destOrd="1" presId="urn:microsoft.com/office/officeart/2005/8/layout/hList1"/>
    <dgm:cxn modelId="{EB912399-AC05-416A-BCE7-5ADC7866346C}" type="presOf" srcId="{0A75CC8A-D1CC-4553-983E-43116AF70731}" destId="{1A53FBB4-4D54-4055-995D-A89239604671}" srcOrd="0" destOrd="0" presId="urn:microsoft.com/office/officeart/2005/8/layout/hList1"/>
    <dgm:cxn modelId="{95B2A0A6-69E8-4193-AA52-40827CEFC210}" srcId="{4A4F4A10-A87E-40F7-AB94-76AB0538B892}" destId="{A12F19E9-CC8C-45B4-B6F8-392869C1C6BF}" srcOrd="0" destOrd="0" parTransId="{A7D042D9-AA6E-4BAB-A531-28C6B26244A5}" sibTransId="{92395C38-F096-40BF-970E-544574B5967B}"/>
    <dgm:cxn modelId="{E49BFEB0-35F1-43F4-97E4-8640085EBA4C}" type="presOf" srcId="{23EFE14E-0F8B-419C-B2B2-3B653A156283}" destId="{BDDA7BDA-BF2D-4A10-9F5C-2738B1B07AB3}" srcOrd="0" destOrd="0" presId="urn:microsoft.com/office/officeart/2005/8/layout/hList1"/>
    <dgm:cxn modelId="{6FDE88BC-9A7D-407B-B403-C36569D59A67}" type="presOf" srcId="{384F3C35-D5B6-4D70-9835-7E789D68A14C}" destId="{808639C3-C5A7-4C88-AD7A-5F818ABE32FA}" srcOrd="0" destOrd="2" presId="urn:microsoft.com/office/officeart/2005/8/layout/hList1"/>
    <dgm:cxn modelId="{33BEFDC9-DB04-4375-8307-28E9A0F92B69}" srcId="{07E2202F-1509-47EF-BFE7-1A7C843ED7A0}" destId="{4BE1378D-1DDB-4281-A1BB-112FAEAC9CA3}" srcOrd="1" destOrd="0" parTransId="{AF301EED-76BD-4F9C-B60B-589EF3DC3726}" sibTransId="{1FF570F3-4BE9-42C3-BA32-25C6C4F5BDFF}"/>
    <dgm:cxn modelId="{675240D6-7C94-4E27-8711-73AC284D8015}" srcId="{A12F19E9-CC8C-45B4-B6F8-392869C1C6BF}" destId="{11E0097C-B74C-42C6-A886-D0805D769194}" srcOrd="1" destOrd="0" parTransId="{F8A9DA58-FCA7-4F38-B0B2-B07581759EF1}" sibTransId="{DE4C3E20-6B2C-4FE7-BB50-418DD7651CA4}"/>
    <dgm:cxn modelId="{E6D193EF-301E-4679-88FA-23FBC766EA1C}" srcId="{0A75CC8A-D1CC-4553-983E-43116AF70731}" destId="{565143A8-26EA-44FB-B6F2-F93795438449}" srcOrd="2" destOrd="0" parTransId="{605EE16D-7BA1-459F-AD6C-E06C24C5278B}" sibTransId="{5C7DC927-1ECF-4D27-ACA6-8E6958030450}"/>
    <dgm:cxn modelId="{E76717F4-BA68-4DA0-B725-DC54B5856F25}" srcId="{4A4F4A10-A87E-40F7-AB94-76AB0538B892}" destId="{07E2202F-1509-47EF-BFE7-1A7C843ED7A0}" srcOrd="2" destOrd="0" parTransId="{0D402C05-95F6-4FBD-8040-0BAA63051512}" sibTransId="{86FC818F-BBBB-4D54-B0A8-D7C00B7197E8}"/>
    <dgm:cxn modelId="{5077AAEE-EE16-4BB0-8619-135263A6DF7D}" type="presParOf" srcId="{BB35D7D5-2088-4E87-A6AE-DA9F5658C126}" destId="{2293E39C-20BC-4A4C-949F-961F93AFDFCB}" srcOrd="0" destOrd="0" presId="urn:microsoft.com/office/officeart/2005/8/layout/hList1"/>
    <dgm:cxn modelId="{101FF3DA-6CCF-49D7-AC59-C36638372AF2}" type="presParOf" srcId="{2293E39C-20BC-4A4C-949F-961F93AFDFCB}" destId="{260B5BBB-98A3-4CC8-AD67-AAA7FF8F847A}" srcOrd="0" destOrd="0" presId="urn:microsoft.com/office/officeart/2005/8/layout/hList1"/>
    <dgm:cxn modelId="{B8EDFCA5-DFCB-4258-B4DD-F845AC652091}" type="presParOf" srcId="{2293E39C-20BC-4A4C-949F-961F93AFDFCB}" destId="{808639C3-C5A7-4C88-AD7A-5F818ABE32FA}" srcOrd="1" destOrd="0" presId="urn:microsoft.com/office/officeart/2005/8/layout/hList1"/>
    <dgm:cxn modelId="{BD54EA72-4DF8-4284-94D5-61CFE94A8352}" type="presParOf" srcId="{BB35D7D5-2088-4E87-A6AE-DA9F5658C126}" destId="{3E0EEAD6-D930-4DB7-9B36-9A68A96B4C02}" srcOrd="1" destOrd="0" presId="urn:microsoft.com/office/officeart/2005/8/layout/hList1"/>
    <dgm:cxn modelId="{C54B8316-F5B0-4BBF-A5DA-750F51497C00}" type="presParOf" srcId="{BB35D7D5-2088-4E87-A6AE-DA9F5658C126}" destId="{56E13F26-5123-4A7F-A706-1B280DC24C11}" srcOrd="2" destOrd="0" presId="urn:microsoft.com/office/officeart/2005/8/layout/hList1"/>
    <dgm:cxn modelId="{62C1C339-BA03-4D3C-8919-5BF317E53017}" type="presParOf" srcId="{56E13F26-5123-4A7F-A706-1B280DC24C11}" destId="{1A53FBB4-4D54-4055-995D-A89239604671}" srcOrd="0" destOrd="0" presId="urn:microsoft.com/office/officeart/2005/8/layout/hList1"/>
    <dgm:cxn modelId="{C18EEBCD-F006-42A5-A9FA-EBD6A77A4074}" type="presParOf" srcId="{56E13F26-5123-4A7F-A706-1B280DC24C11}" destId="{64E1AD64-82B5-4F6E-AC0F-695570297B46}" srcOrd="1" destOrd="0" presId="urn:microsoft.com/office/officeart/2005/8/layout/hList1"/>
    <dgm:cxn modelId="{7FA51BA8-650A-422A-A4C0-6924EC42DB0A}" type="presParOf" srcId="{BB35D7D5-2088-4E87-A6AE-DA9F5658C126}" destId="{10313356-8D22-4FF5-B7BB-48E6002B89AA}" srcOrd="3" destOrd="0" presId="urn:microsoft.com/office/officeart/2005/8/layout/hList1"/>
    <dgm:cxn modelId="{F7DA055C-26AC-4824-9152-9A7E1109432D}" type="presParOf" srcId="{BB35D7D5-2088-4E87-A6AE-DA9F5658C126}" destId="{159F5E3C-06F4-4B31-AE73-00B52F713F0C}" srcOrd="4" destOrd="0" presId="urn:microsoft.com/office/officeart/2005/8/layout/hList1"/>
    <dgm:cxn modelId="{C9D7BD27-43AE-4855-8EC7-B6E2F38B1BD2}" type="presParOf" srcId="{159F5E3C-06F4-4B31-AE73-00B52F713F0C}" destId="{962325C6-08BE-4FC6-909A-5E9734161477}" srcOrd="0" destOrd="0" presId="urn:microsoft.com/office/officeart/2005/8/layout/hList1"/>
    <dgm:cxn modelId="{7D5CFC1C-B736-45C3-92C4-601DC296B2FD}" type="presParOf" srcId="{159F5E3C-06F4-4B31-AE73-00B52F713F0C}" destId="{BDDA7BDA-BF2D-4A10-9F5C-2738B1B07A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E1BCD-EF59-4624-9D9E-1267FC4CC632}">
      <dsp:nvSpPr>
        <dsp:cNvPr id="0" name=""/>
        <dsp:cNvSpPr/>
      </dsp:nvSpPr>
      <dsp:spPr>
        <a:xfrm>
          <a:off x="3664" y="1800429"/>
          <a:ext cx="2957724" cy="2439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SFTP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Web UI</a:t>
          </a:r>
        </a:p>
      </dsp:txBody>
      <dsp:txXfrm>
        <a:off x="59804" y="1856569"/>
        <a:ext cx="2845444" cy="1804473"/>
      </dsp:txXfrm>
    </dsp:sp>
    <dsp:sp modelId="{1401BBEE-2058-48D7-99E5-B22415FA106C}">
      <dsp:nvSpPr>
        <dsp:cNvPr id="0" name=""/>
        <dsp:cNvSpPr/>
      </dsp:nvSpPr>
      <dsp:spPr>
        <a:xfrm>
          <a:off x="1679992" y="2432313"/>
          <a:ext cx="3186671" cy="3186671"/>
        </a:xfrm>
        <a:prstGeom prst="leftCircularArrow">
          <a:avLst>
            <a:gd name="adj1" fmla="val 2920"/>
            <a:gd name="adj2" fmla="val 357392"/>
            <a:gd name="adj3" fmla="val 2132903"/>
            <a:gd name="adj4" fmla="val 9024489"/>
            <a:gd name="adj5" fmla="val 340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EE20C3-5090-4C68-B86E-8D0AABCFDFDD}">
      <dsp:nvSpPr>
        <dsp:cNvPr id="0" name=""/>
        <dsp:cNvSpPr/>
      </dsp:nvSpPr>
      <dsp:spPr>
        <a:xfrm>
          <a:off x="660936" y="3717182"/>
          <a:ext cx="2629088" cy="1045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837R Submission</a:t>
          </a:r>
        </a:p>
      </dsp:txBody>
      <dsp:txXfrm>
        <a:off x="691558" y="3747804"/>
        <a:ext cx="2567844" cy="984257"/>
      </dsp:txXfrm>
    </dsp:sp>
    <dsp:sp modelId="{8F4D2D12-9DD8-48C0-9294-E8C923517970}">
      <dsp:nvSpPr>
        <dsp:cNvPr id="0" name=""/>
        <dsp:cNvSpPr/>
      </dsp:nvSpPr>
      <dsp:spPr>
        <a:xfrm>
          <a:off x="3733153" y="1800429"/>
          <a:ext cx="2957724" cy="2439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Track progress in “Claim Response” page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“999”Status”: Accepted/Rejected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u="sng" kern="1200" dirty="0"/>
            <a:t>Rejected files require resubmission</a:t>
          </a:r>
        </a:p>
      </dsp:txBody>
      <dsp:txXfrm>
        <a:off x="3789293" y="2379320"/>
        <a:ext cx="2845444" cy="1804473"/>
      </dsp:txXfrm>
    </dsp:sp>
    <dsp:sp modelId="{2009AA75-7EE2-4DF5-AE32-C8FC9E85CCD9}">
      <dsp:nvSpPr>
        <dsp:cNvPr id="0" name=""/>
        <dsp:cNvSpPr/>
      </dsp:nvSpPr>
      <dsp:spPr>
        <a:xfrm>
          <a:off x="5384833" y="325727"/>
          <a:ext cx="3564602" cy="3564602"/>
        </a:xfrm>
        <a:prstGeom prst="circularArrow">
          <a:avLst>
            <a:gd name="adj1" fmla="val 2611"/>
            <a:gd name="adj2" fmla="val 317198"/>
            <a:gd name="adj3" fmla="val 19507291"/>
            <a:gd name="adj4" fmla="val 12575511"/>
            <a:gd name="adj5" fmla="val 30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1C0872-4806-44F4-92B5-B21C34A32852}">
      <dsp:nvSpPr>
        <dsp:cNvPr id="0" name=""/>
        <dsp:cNvSpPr/>
      </dsp:nvSpPr>
      <dsp:spPr>
        <a:xfrm>
          <a:off x="4390425" y="1277678"/>
          <a:ext cx="2629088" cy="1045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File Format Check (999)</a:t>
          </a:r>
        </a:p>
      </dsp:txBody>
      <dsp:txXfrm>
        <a:off x="4421047" y="1308300"/>
        <a:ext cx="2567844" cy="984257"/>
      </dsp:txXfrm>
    </dsp:sp>
    <dsp:sp modelId="{1B7C0313-80FB-4264-B282-B1EFD7D445E4}">
      <dsp:nvSpPr>
        <dsp:cNvPr id="0" name=""/>
        <dsp:cNvSpPr/>
      </dsp:nvSpPr>
      <dsp:spPr>
        <a:xfrm>
          <a:off x="7462641" y="1800429"/>
          <a:ext cx="2957724" cy="2439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Track progress in “Claim Response” page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“File Status”: In Process/Completed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Accepted claims move to data warehouse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Claims w/ errors require </a:t>
          </a:r>
          <a:r>
            <a:rPr lang="en-US" sz="1400" kern="1200" dirty="0" err="1"/>
            <a:t>revisionsand</a:t>
          </a:r>
          <a:r>
            <a:rPr lang="en-US" sz="1400" kern="1200" dirty="0"/>
            <a:t> resubmission through the “Claim Error” page</a:t>
          </a:r>
        </a:p>
      </dsp:txBody>
      <dsp:txXfrm>
        <a:off x="7518781" y="1856569"/>
        <a:ext cx="2845444" cy="1804473"/>
      </dsp:txXfrm>
    </dsp:sp>
    <dsp:sp modelId="{D10A23B8-306A-43DB-B207-50EE30303135}">
      <dsp:nvSpPr>
        <dsp:cNvPr id="0" name=""/>
        <dsp:cNvSpPr/>
      </dsp:nvSpPr>
      <dsp:spPr>
        <a:xfrm>
          <a:off x="8119913" y="3717182"/>
          <a:ext cx="2629088" cy="10455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Claim Content Check (277)</a:t>
          </a:r>
        </a:p>
      </dsp:txBody>
      <dsp:txXfrm>
        <a:off x="8150535" y="3747804"/>
        <a:ext cx="2567844" cy="984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B5BBB-98A3-4CC8-AD67-AAA7FF8F847A}">
      <dsp:nvSpPr>
        <dsp:cNvPr id="0" name=""/>
        <dsp:cNvSpPr/>
      </dsp:nvSpPr>
      <dsp:spPr>
        <a:xfrm>
          <a:off x="3415" y="232756"/>
          <a:ext cx="3329769" cy="105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Load Summary Report</a:t>
          </a:r>
        </a:p>
      </dsp:txBody>
      <dsp:txXfrm>
        <a:off x="3415" y="232756"/>
        <a:ext cx="3329769" cy="1052509"/>
      </dsp:txXfrm>
    </dsp:sp>
    <dsp:sp modelId="{808639C3-C5A7-4C88-AD7A-5F818ABE32FA}">
      <dsp:nvSpPr>
        <dsp:cNvPr id="0" name=""/>
        <dsp:cNvSpPr/>
      </dsp:nvSpPr>
      <dsp:spPr>
        <a:xfrm>
          <a:off x="3415" y="1285265"/>
          <a:ext cx="3329769" cy="3900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837R file submission status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Claim count check by batch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Accepted claims by batch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Rejected claims by batch</a:t>
          </a:r>
        </a:p>
      </dsp:txBody>
      <dsp:txXfrm>
        <a:off x="3415" y="1285265"/>
        <a:ext cx="3329769" cy="3900645"/>
      </dsp:txXfrm>
    </dsp:sp>
    <dsp:sp modelId="{1A53FBB4-4D54-4055-995D-A89239604671}">
      <dsp:nvSpPr>
        <dsp:cNvPr id="0" name=""/>
        <dsp:cNvSpPr/>
      </dsp:nvSpPr>
      <dsp:spPr>
        <a:xfrm>
          <a:off x="3799352" y="232756"/>
          <a:ext cx="3329769" cy="105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Load Detail Report</a:t>
          </a:r>
        </a:p>
      </dsp:txBody>
      <dsp:txXfrm>
        <a:off x="3799352" y="232756"/>
        <a:ext cx="3329769" cy="1052509"/>
      </dsp:txXfrm>
    </dsp:sp>
    <dsp:sp modelId="{64E1AD64-82B5-4F6E-AC0F-695570297B46}">
      <dsp:nvSpPr>
        <dsp:cNvPr id="0" name=""/>
        <dsp:cNvSpPr/>
      </dsp:nvSpPr>
      <dsp:spPr>
        <a:xfrm>
          <a:off x="3799352" y="1285265"/>
          <a:ext cx="3329769" cy="3900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PCN/claim submission status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Claim count by PCN check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Claim charge by PCN check</a:t>
          </a:r>
        </a:p>
      </dsp:txBody>
      <dsp:txXfrm>
        <a:off x="3799352" y="1285265"/>
        <a:ext cx="3329769" cy="3900645"/>
      </dsp:txXfrm>
    </dsp:sp>
    <dsp:sp modelId="{962325C6-08BE-4FC6-909A-5E9734161477}">
      <dsp:nvSpPr>
        <dsp:cNvPr id="0" name=""/>
        <dsp:cNvSpPr/>
      </dsp:nvSpPr>
      <dsp:spPr>
        <a:xfrm>
          <a:off x="7595290" y="232756"/>
          <a:ext cx="3329769" cy="1052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Claim Errors Report</a:t>
          </a:r>
        </a:p>
      </dsp:txBody>
      <dsp:txXfrm>
        <a:off x="7595290" y="232756"/>
        <a:ext cx="3329769" cy="1052509"/>
      </dsp:txXfrm>
    </dsp:sp>
    <dsp:sp modelId="{BDDA7BDA-BF2D-4A10-9F5C-2738B1B07AB3}">
      <dsp:nvSpPr>
        <dsp:cNvPr id="0" name=""/>
        <dsp:cNvSpPr/>
      </dsp:nvSpPr>
      <dsp:spPr>
        <a:xfrm>
          <a:off x="7595290" y="1285265"/>
          <a:ext cx="3329769" cy="39006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All claims with identified clinical errors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Populated after a batch has been completed</a:t>
          </a:r>
        </a:p>
      </dsp:txBody>
      <dsp:txXfrm>
        <a:off x="7595290" y="1285265"/>
        <a:ext cx="3329769" cy="3900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F63FA-C89A-4425-AC5D-D28872EDEA9A}" type="datetimeFigureOut">
              <a:rPr lang="en-US" smtClean="0"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A925-CE2C-4402-8D7B-65E30C319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8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6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5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5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6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8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60333" cy="68579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6" y="1"/>
            <a:ext cx="8983133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472" y="1122363"/>
            <a:ext cx="7279728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472" y="3602038"/>
            <a:ext cx="7279728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87" y="5856224"/>
            <a:ext cx="1754863" cy="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8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1225"/>
          </a:xfrm>
          <a:prstGeom prst="rect">
            <a:avLst/>
          </a:prstGeom>
          <a:solidFill>
            <a:srgbClr val="A29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20736"/>
            <a:ext cx="105156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0046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2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IGH CONTRAST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4606"/>
            <a:ext cx="105156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00AA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3433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A2958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485465"/>
            <a:ext cx="12192000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www.pcghealth.com | NJ HealthCAP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57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94288"/>
            <a:ext cx="10718800" cy="640080"/>
          </a:xfrm>
        </p:spPr>
        <p:txBody>
          <a:bodyPr/>
          <a:lstStyle>
            <a:lvl1pPr>
              <a:defRPr>
                <a:solidFill>
                  <a:srgbClr val="00AA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397512"/>
            <a:ext cx="5207000" cy="4779452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69000" y="1397512"/>
            <a:ext cx="5384800" cy="4779452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85465"/>
            <a:ext cx="12192000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2142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0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661560"/>
            <a:ext cx="10693400" cy="640080"/>
          </a:xfrm>
        </p:spPr>
        <p:txBody>
          <a:bodyPr/>
          <a:lstStyle>
            <a:lvl1pPr>
              <a:defRPr>
                <a:solidFill>
                  <a:srgbClr val="00AA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988" y="1383774"/>
            <a:ext cx="53355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295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988" y="2207686"/>
            <a:ext cx="5335587" cy="39819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3774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A295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07686"/>
            <a:ext cx="5183188" cy="3981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85465"/>
            <a:ext cx="12192000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2142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60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33" y="703791"/>
            <a:ext cx="10938934" cy="640080"/>
          </a:xfrm>
        </p:spPr>
        <p:txBody>
          <a:bodyPr/>
          <a:lstStyle>
            <a:lvl1pPr>
              <a:defRPr>
                <a:solidFill>
                  <a:srgbClr val="00AA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85465"/>
            <a:ext cx="12192000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2142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3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85465"/>
            <a:ext cx="12192000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2142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43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067" y="457200"/>
            <a:ext cx="3191934" cy="1600200"/>
          </a:xfrm>
        </p:spPr>
        <p:txBody>
          <a:bodyPr anchor="b"/>
          <a:lstStyle>
            <a:lvl1pPr>
              <a:defRPr sz="3200">
                <a:solidFill>
                  <a:srgbClr val="00AA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667" y="457201"/>
            <a:ext cx="7333721" cy="56980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8067" y="2057399"/>
            <a:ext cx="3191934" cy="40978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85465"/>
            <a:ext cx="12192000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2142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65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CG 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3"/>
            <a:ext cx="12191999" cy="6851225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589695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www.publicconsultinggroup.com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743" y="2126001"/>
            <a:ext cx="29965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8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Gene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06"/>
            <a:ext cx="4305300" cy="68586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6" y="1"/>
            <a:ext cx="8983133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472" y="1122363"/>
            <a:ext cx="7279728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472" y="3602038"/>
            <a:ext cx="7279728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87" y="5856224"/>
            <a:ext cx="1754863" cy="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Gene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6" y="1"/>
            <a:ext cx="8983133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472" y="1122363"/>
            <a:ext cx="7279728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472" y="3602038"/>
            <a:ext cx="7279728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87" y="5856224"/>
            <a:ext cx="1754863" cy="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Gene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4979898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6" y="1"/>
            <a:ext cx="8983133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472" y="1122363"/>
            <a:ext cx="7279728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472" y="3602038"/>
            <a:ext cx="7279728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87" y="5856224"/>
            <a:ext cx="1754863" cy="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0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Gene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39065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6" y="1"/>
            <a:ext cx="8983133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472" y="1122363"/>
            <a:ext cx="7279728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472" y="3602038"/>
            <a:ext cx="7279728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87" y="5856224"/>
            <a:ext cx="1754863" cy="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S Gener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85"/>
          <a:stretch/>
        </p:blipFill>
        <p:spPr>
          <a:xfrm>
            <a:off x="0" y="0"/>
            <a:ext cx="4432300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08866" y="1"/>
            <a:ext cx="8983133" cy="685800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5472" y="1122363"/>
            <a:ext cx="7279728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5472" y="3602038"/>
            <a:ext cx="7279728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87" y="5856224"/>
            <a:ext cx="1754863" cy="6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IGH CONTRAST 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267" y="1122363"/>
            <a:ext cx="10049933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AA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267" y="3602038"/>
            <a:ext cx="10049933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7DC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85465"/>
            <a:ext cx="12192000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8"/>
            <a:ext cx="8588355" cy="233191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www.pcghealth.com | NJ HealthCAP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42" y="5628051"/>
            <a:ext cx="1730714" cy="5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8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132" y="652993"/>
            <a:ext cx="10752667" cy="718608"/>
          </a:xfrm>
        </p:spPr>
        <p:txBody>
          <a:bodyPr/>
          <a:lstStyle>
            <a:lvl1pPr>
              <a:defRPr>
                <a:solidFill>
                  <a:srgbClr val="00AAD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515534"/>
            <a:ext cx="10752667" cy="4661430"/>
          </a:xfrm>
        </p:spPr>
        <p:txBody>
          <a:bodyPr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85465"/>
            <a:ext cx="12192000" cy="365760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3112" y="6548609"/>
            <a:ext cx="8332237" cy="180718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2142" y="6548609"/>
            <a:ext cx="2057400" cy="180718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12BC4-994B-473A-871F-46235A85AC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3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1225"/>
          </a:xfrm>
          <a:prstGeom prst="rect">
            <a:avLst/>
          </a:prstGeom>
          <a:solidFill>
            <a:srgbClr val="00A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20736"/>
            <a:ext cx="1051560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0046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83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50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696" r:id="rId3"/>
    <p:sldLayoutId id="2147483698" r:id="rId4"/>
    <p:sldLayoutId id="2147483699" r:id="rId5"/>
    <p:sldLayoutId id="2147483700" r:id="rId6"/>
    <p:sldLayoutId id="2147483701" r:id="rId7"/>
    <p:sldLayoutId id="2147483685" r:id="rId8"/>
    <p:sldLayoutId id="2147483686" r:id="rId9"/>
    <p:sldLayoutId id="2147483703" r:id="rId10"/>
    <p:sldLayoutId id="2147483702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5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AAD2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J_HealthCAP@pcgus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NJ </a:t>
            </a:r>
            <a:r>
              <a:rPr lang="en-US" dirty="0" err="1"/>
              <a:t>HealthCAP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NJ Department of Health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Intermediary Services</a:t>
            </a:r>
          </a:p>
          <a:p>
            <a:r>
              <a:rPr lang="en-US" sz="1400" dirty="0"/>
              <a:t>November 7,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5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19666" y="711961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Application Overview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2"/>
          <a:stretch/>
        </p:blipFill>
        <p:spPr bwMode="auto">
          <a:xfrm>
            <a:off x="3073218" y="1153885"/>
            <a:ext cx="6049010" cy="4860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84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Claims Submission Process</a:t>
            </a:r>
          </a:p>
        </p:txBody>
      </p:sp>
    </p:spTree>
    <p:extLst>
      <p:ext uri="{BB962C8B-B14F-4D97-AF65-F5344CB8AC3E}">
        <p14:creationId xmlns:p14="http://schemas.microsoft.com/office/powerpoint/2010/main" val="418565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20562" y="530870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Claims Submission 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2684333"/>
              </p:ext>
            </p:extLst>
          </p:nvPr>
        </p:nvGraphicFramePr>
        <p:xfrm>
          <a:off x="720562" y="589037"/>
          <a:ext cx="10752667" cy="60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12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20562" y="530870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Claims Submission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2" y="1249478"/>
            <a:ext cx="10939224" cy="4993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55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20562" y="530870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Claims Submission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2" y="1249477"/>
            <a:ext cx="10689338" cy="40681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69471" y="5611586"/>
            <a:ext cx="10259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*For rejected files, users can download the list of rejection reasons by clicking the hyperlinked text in the “999 File Name” column.</a:t>
            </a:r>
          </a:p>
        </p:txBody>
      </p:sp>
    </p:spTree>
    <p:extLst>
      <p:ext uri="{BB962C8B-B14F-4D97-AF65-F5344CB8AC3E}">
        <p14:creationId xmlns:p14="http://schemas.microsoft.com/office/powerpoint/2010/main" val="416443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20562" y="530870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Claims Submission Process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61" y="1249478"/>
            <a:ext cx="10789447" cy="4106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9471" y="5611586"/>
            <a:ext cx="1025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*Errored claims will not populate in the Claim Error page until the “File Status” shows “Complete”.</a:t>
            </a:r>
          </a:p>
        </p:txBody>
      </p:sp>
    </p:spTree>
    <p:extLst>
      <p:ext uri="{BB962C8B-B14F-4D97-AF65-F5344CB8AC3E}">
        <p14:creationId xmlns:p14="http://schemas.microsoft.com/office/powerpoint/2010/main" val="3709974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 Claims Correction Process</a:t>
            </a:r>
          </a:p>
        </p:txBody>
      </p:sp>
    </p:spTree>
    <p:extLst>
      <p:ext uri="{BB962C8B-B14F-4D97-AF65-F5344CB8AC3E}">
        <p14:creationId xmlns:p14="http://schemas.microsoft.com/office/powerpoint/2010/main" val="314006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19666" y="711961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Claims Correction Process</a:t>
            </a:r>
            <a:br>
              <a:rPr lang="en-US" dirty="0"/>
            </a:b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72208" y="2186736"/>
            <a:ext cx="6241775" cy="4069098"/>
            <a:chOff x="815992" y="1018735"/>
            <a:chExt cx="10558831" cy="5271706"/>
          </a:xfrm>
        </p:grpSpPr>
        <p:sp>
          <p:nvSpPr>
            <p:cNvPr id="11" name="Rectangle 10"/>
            <p:cNvSpPr/>
            <p:nvPr/>
          </p:nvSpPr>
          <p:spPr>
            <a:xfrm>
              <a:off x="821091" y="1018735"/>
              <a:ext cx="4994746" cy="7821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B7E6"/>
                  </a:solidFill>
                  <a:latin typeface="Rockwell" panose="02060603020205020403" pitchFamily="18" charset="0"/>
                </a:rPr>
                <a:t>Claims Error Page</a:t>
              </a:r>
              <a:endParaRPr lang="en-US" sz="2000" b="1" dirty="0">
                <a:solidFill>
                  <a:srgbClr val="FFC000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15992" y="1917641"/>
              <a:ext cx="4999845" cy="4372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Once an 837R file has been completely processed through </a:t>
              </a:r>
              <a:r>
                <a:rPr lang="en-US" b="1" u="sng" dirty="0"/>
                <a:t>both</a:t>
              </a:r>
              <a:r>
                <a:rPr lang="en-US" dirty="0"/>
                <a:t> file format and clinical content checks, claims with clinical errors will appear in the “Claim Error” page.</a:t>
              </a:r>
            </a:p>
            <a:p>
              <a:endParaRPr lang="en-US" sz="1600" dirty="0"/>
            </a:p>
          </p:txBody>
        </p:sp>
        <p:sp>
          <p:nvSpPr>
            <p:cNvPr id="13" name="Content Placeholder 8"/>
            <p:cNvSpPr txBox="1">
              <a:spLocks/>
            </p:cNvSpPr>
            <p:nvPr/>
          </p:nvSpPr>
          <p:spPr>
            <a:xfrm>
              <a:off x="909991" y="2059031"/>
              <a:ext cx="4588346" cy="423141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dirty="0">
                <a:solidFill>
                  <a:srgbClr val="44546A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9037" y="1018735"/>
              <a:ext cx="5355786" cy="7821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B7E6"/>
                  </a:solidFill>
                  <a:latin typeface="Rockwell" panose="02060603020205020403" pitchFamily="18" charset="0"/>
                </a:rPr>
                <a:t>Error Identification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19036" y="1917641"/>
              <a:ext cx="5355787" cy="4372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dirty="0"/>
                <a:t>Before clicking into a claim, all errors associated with a claim are listed in the “Error List” column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After clicking into a claim, all errors associated with a claim are listed in the “validation errors” table</a:t>
              </a:r>
            </a:p>
            <a:p>
              <a:endParaRPr lang="en-US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Error locations are also highlighted red</a:t>
              </a:r>
            </a:p>
          </p:txBody>
        </p:sp>
        <p:sp>
          <p:nvSpPr>
            <p:cNvPr id="16" name="Content Placeholder 8"/>
            <p:cNvSpPr txBox="1">
              <a:spLocks/>
            </p:cNvSpPr>
            <p:nvPr/>
          </p:nvSpPr>
          <p:spPr>
            <a:xfrm>
              <a:off x="6019037" y="1980201"/>
              <a:ext cx="5355786" cy="42314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endParaRPr lang="en-US" sz="1050" dirty="0">
                <a:solidFill>
                  <a:srgbClr val="44546A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634104" y="2186736"/>
            <a:ext cx="3166033" cy="545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00B7E6"/>
                </a:solidFill>
                <a:latin typeface="Rockwell" panose="02060603020205020403" pitchFamily="18" charset="0"/>
              </a:rPr>
              <a:t>Error Revision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34103" y="2814192"/>
            <a:ext cx="3166034" cy="3441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Revise errors by inputting the correct information into red highlighted fields</a:t>
            </a:r>
          </a:p>
          <a:p>
            <a:endParaRPr lang="en-U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For updating claim lines, add new lines by clicking the “Add Line” button, and delete lines by clicking the “X” button next to each 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Some errors could be caused by more than one issue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040141" y="2211967"/>
            <a:ext cx="567241" cy="558627"/>
            <a:chOff x="4029858" y="0"/>
            <a:chExt cx="6849068" cy="997566"/>
          </a:xfrm>
        </p:grpSpPr>
        <p:sp>
          <p:nvSpPr>
            <p:cNvPr id="23" name="Right Arrow 22"/>
            <p:cNvSpPr/>
            <p:nvPr/>
          </p:nvSpPr>
          <p:spPr>
            <a:xfrm>
              <a:off x="4029858" y="0"/>
              <a:ext cx="6849068" cy="99756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 txBox="1"/>
            <p:nvPr/>
          </p:nvSpPr>
          <p:spPr>
            <a:xfrm>
              <a:off x="4029858" y="249392"/>
              <a:ext cx="6599677" cy="498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254000" bIns="158364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i="1" kern="12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70594" y="2211968"/>
            <a:ext cx="612271" cy="558627"/>
            <a:chOff x="4029858" y="0"/>
            <a:chExt cx="6849068" cy="997566"/>
          </a:xfrm>
        </p:grpSpPr>
        <p:sp>
          <p:nvSpPr>
            <p:cNvPr id="26" name="Right Arrow 25"/>
            <p:cNvSpPr/>
            <p:nvPr/>
          </p:nvSpPr>
          <p:spPr>
            <a:xfrm>
              <a:off x="4029858" y="0"/>
              <a:ext cx="6849068" cy="997566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/>
            <p:cNvSpPr txBox="1"/>
            <p:nvPr/>
          </p:nvSpPr>
          <p:spPr>
            <a:xfrm>
              <a:off x="4029858" y="249392"/>
              <a:ext cx="6599677" cy="498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254000" bIns="158364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085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19666" y="711961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Claims Correction Process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91" y="1290917"/>
            <a:ext cx="7641416" cy="5061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951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19666" y="711961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Claims Correction Process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6" y="1385186"/>
            <a:ext cx="10510122" cy="5067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11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3466" y="559859"/>
            <a:ext cx="10515600" cy="570800"/>
          </a:xfrm>
        </p:spPr>
        <p:txBody>
          <a:bodyPr anchor="t" anchorCtr="0"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3466" y="1193800"/>
            <a:ext cx="7120467" cy="491066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sz="2400" dirty="0">
              <a:solidFill>
                <a:srgbClr val="A2958A"/>
              </a:solidFill>
              <a:latin typeface="Rockwell" panose="02060603020205020403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A2958A"/>
                </a:solidFill>
                <a:latin typeface="Rockwell" panose="02060603020205020403" pitchFamily="18" charset="0"/>
              </a:rPr>
              <a:t>I. About PCG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A2958A"/>
                </a:solidFill>
                <a:latin typeface="Rockwell" panose="02060603020205020403" pitchFamily="18" charset="0"/>
              </a:rPr>
              <a:t>II. Program Overview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A2958A"/>
                </a:solidFill>
                <a:latin typeface="Rockwell" panose="02060603020205020403" pitchFamily="18" charset="0"/>
              </a:rPr>
              <a:t>III. Application Overview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A2958A"/>
                </a:solidFill>
                <a:latin typeface="Rockwell" panose="02060603020205020403" pitchFamily="18" charset="0"/>
              </a:rPr>
              <a:t>IV. Claims Submission Process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A2958A"/>
                </a:solidFill>
                <a:latin typeface="Rockwell" panose="02060603020205020403" pitchFamily="18" charset="0"/>
              </a:rPr>
              <a:t>V. Claims Correction Process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A2958A"/>
                </a:solidFill>
                <a:latin typeface="Rockwell" panose="02060603020205020403" pitchFamily="18" charset="0"/>
              </a:rPr>
              <a:t>VI. Data Reporting and Review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A2958A"/>
                </a:solidFill>
                <a:latin typeface="Rockwell" panose="02060603020205020403" pitchFamily="18" charset="0"/>
              </a:rPr>
              <a:t>VII. Upcoming Features and Hotfixes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399" y="0"/>
            <a:ext cx="3657601" cy="64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57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Data Reporting and Review</a:t>
            </a:r>
          </a:p>
        </p:txBody>
      </p:sp>
    </p:spTree>
    <p:extLst>
      <p:ext uri="{BB962C8B-B14F-4D97-AF65-F5344CB8AC3E}">
        <p14:creationId xmlns:p14="http://schemas.microsoft.com/office/powerpoint/2010/main" val="98709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515534"/>
            <a:ext cx="5696253" cy="4836280"/>
          </a:xfrm>
        </p:spPr>
        <p:txBody>
          <a:bodyPr>
            <a:normAutofit/>
          </a:bodyPr>
          <a:lstStyle/>
          <a:p>
            <a:r>
              <a:rPr lang="en-US" sz="2000" dirty="0"/>
              <a:t>Three (3) claims submission statistic reports within NJ </a:t>
            </a:r>
            <a:r>
              <a:rPr lang="en-US" sz="2000" dirty="0" err="1"/>
              <a:t>HealthCAP</a:t>
            </a:r>
            <a:r>
              <a:rPr lang="en-US" sz="2000" dirty="0"/>
              <a:t> application:</a:t>
            </a:r>
          </a:p>
          <a:p>
            <a:pPr lvl="1"/>
            <a:endParaRPr lang="en-US" sz="2000" dirty="0"/>
          </a:p>
          <a:p>
            <a:pPr lvl="1"/>
            <a:r>
              <a:rPr lang="en-US" sz="1800" dirty="0"/>
              <a:t>Load Summary Report</a:t>
            </a:r>
          </a:p>
          <a:p>
            <a:pPr lvl="1"/>
            <a:r>
              <a:rPr lang="en-US" sz="1800" dirty="0"/>
              <a:t>Load Detail Report</a:t>
            </a:r>
          </a:p>
          <a:p>
            <a:pPr lvl="1"/>
            <a:r>
              <a:rPr lang="en-US" sz="1800" dirty="0"/>
              <a:t>Claim Errors Report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Two (2) accepted claims data extract features:</a:t>
            </a:r>
            <a:endParaRPr lang="en-US" sz="2000" b="1" u="sng" dirty="0"/>
          </a:p>
          <a:p>
            <a:pPr lvl="1"/>
            <a:endParaRPr lang="en-US" sz="2000" dirty="0"/>
          </a:p>
          <a:p>
            <a:pPr lvl="1"/>
            <a:r>
              <a:rPr lang="en-US" sz="1800" dirty="0"/>
              <a:t>Accepted claims data extract with data warehouse</a:t>
            </a:r>
          </a:p>
          <a:p>
            <a:pPr lvl="1"/>
            <a:r>
              <a:rPr lang="en-US" sz="1800" dirty="0"/>
              <a:t>837R outbound file for upload to Nuance’s quality management application (</a:t>
            </a:r>
            <a:r>
              <a:rPr lang="en-US" sz="1800" dirty="0" err="1"/>
              <a:t>Clintegrity</a:t>
            </a:r>
            <a:r>
              <a:rPr lang="en-US" sz="1800" dirty="0"/>
              <a:t>) [upcoming]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9666" y="711961"/>
            <a:ext cx="10752667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AAD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Data Reporting and Review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 descr="Image result for re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04" y="143056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6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9666" y="711961"/>
            <a:ext cx="10752667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AAD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Data Reporting and Review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8570849"/>
              </p:ext>
            </p:extLst>
          </p:nvPr>
        </p:nvGraphicFramePr>
        <p:xfrm>
          <a:off x="719666" y="1071265"/>
          <a:ext cx="109284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073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Upcoming Features and Hotfixes</a:t>
            </a:r>
          </a:p>
        </p:txBody>
      </p:sp>
    </p:spTree>
    <p:extLst>
      <p:ext uri="{BB962C8B-B14F-4D97-AF65-F5344CB8AC3E}">
        <p14:creationId xmlns:p14="http://schemas.microsoft.com/office/powerpoint/2010/main" val="4138965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9666" y="711961"/>
            <a:ext cx="10752667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AAD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Upcoming Features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1133" y="1515534"/>
            <a:ext cx="5696253" cy="4836280"/>
          </a:xfrm>
        </p:spPr>
        <p:txBody>
          <a:bodyPr>
            <a:normAutofit/>
          </a:bodyPr>
          <a:lstStyle/>
          <a:p>
            <a:r>
              <a:rPr lang="en-US" sz="2000" dirty="0"/>
              <a:t>Display “rejected” 837R files in Load Summary Report</a:t>
            </a:r>
          </a:p>
          <a:p>
            <a:endParaRPr lang="en-US" sz="2000" dirty="0"/>
          </a:p>
          <a:p>
            <a:r>
              <a:rPr lang="en-US" sz="2000" dirty="0" err="1"/>
              <a:t>Allowability</a:t>
            </a:r>
            <a:r>
              <a:rPr lang="en-US" sz="2000" dirty="0"/>
              <a:t> of multiple NPIs in a single 837R file</a:t>
            </a:r>
          </a:p>
          <a:p>
            <a:endParaRPr lang="en-US" sz="2000" dirty="0"/>
          </a:p>
          <a:p>
            <a:r>
              <a:rPr lang="en-US" sz="2000" dirty="0"/>
              <a:t>837R outbound file of accepted claims for upload to Nuance’s quality management system</a:t>
            </a:r>
          </a:p>
          <a:p>
            <a:endParaRPr lang="en-US" sz="2000" dirty="0"/>
          </a:p>
          <a:p>
            <a:r>
              <a:rPr lang="en-US" sz="2000" dirty="0"/>
              <a:t>999 Acknowledgement User Guide</a:t>
            </a:r>
          </a:p>
        </p:txBody>
      </p:sp>
      <p:pic>
        <p:nvPicPr>
          <p:cNvPr id="3074" name="Picture 2" descr="Image result for fe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9184" y="1245298"/>
            <a:ext cx="2996510" cy="48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846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9666" y="711961"/>
            <a:ext cx="10752667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AAD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Upcoming Hotfixes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1133" y="1515534"/>
            <a:ext cx="5696253" cy="4836280"/>
          </a:xfrm>
        </p:spPr>
        <p:txBody>
          <a:bodyPr>
            <a:normAutofit/>
          </a:bodyPr>
          <a:lstStyle/>
          <a:p>
            <a:r>
              <a:rPr lang="en-US" sz="2000" dirty="0"/>
              <a:t>Claim/revenue/charge line removal and deletion</a:t>
            </a:r>
          </a:p>
          <a:p>
            <a:endParaRPr lang="en-US" sz="2000" dirty="0"/>
          </a:p>
          <a:p>
            <a:r>
              <a:rPr lang="en-US" sz="2000" dirty="0"/>
              <a:t>Code set updates for 10/1/2017 DX/PCS/HCPCS/CPT codes</a:t>
            </a:r>
          </a:p>
          <a:p>
            <a:endParaRPr lang="en-US" sz="2000" dirty="0"/>
          </a:p>
          <a:p>
            <a:r>
              <a:rPr lang="en-US" sz="2000" dirty="0"/>
              <a:t>Highlighting all identified errors in Claim Errors page</a:t>
            </a:r>
          </a:p>
        </p:txBody>
      </p:sp>
      <p:pic>
        <p:nvPicPr>
          <p:cNvPr id="5122" name="Picture 2" descr="Image result for wre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450" y="1689753"/>
            <a:ext cx="3683094" cy="368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118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19666" y="711961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Contact Information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19666" y="4494235"/>
            <a:ext cx="4147610" cy="13513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A2958A"/>
                </a:solidFill>
                <a:latin typeface="Rockwell" panose="02060603020205020403" pitchFamily="18" charset="0"/>
              </a:rPr>
              <a:t>Logan Barron</a:t>
            </a:r>
          </a:p>
          <a:p>
            <a:pPr marL="0" indent="0">
              <a:buNone/>
            </a:pPr>
            <a:r>
              <a:rPr lang="en-US" sz="1800" dirty="0"/>
              <a:t>Operations Analyst</a:t>
            </a:r>
          </a:p>
          <a:p>
            <a:pPr marL="0" indent="0">
              <a:buNone/>
            </a:pPr>
            <a:r>
              <a:rPr lang="en-US" sz="1800" dirty="0"/>
              <a:t>Email: </a:t>
            </a:r>
            <a:r>
              <a:rPr lang="en-US" sz="1800" dirty="0">
                <a:hlinkClick r:id="rId3"/>
              </a:rPr>
              <a:t>NJ_HealthCAP@pcgus.com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Phone: 844-880-8709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19666" y="1150099"/>
            <a:ext cx="7866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Programmatic Questions: NJ Department of Health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719666" y="1881496"/>
            <a:ext cx="4916799" cy="1423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A2958A"/>
                </a:solidFill>
                <a:latin typeface="Rockwell" panose="02060603020205020403" pitchFamily="18" charset="0"/>
              </a:rPr>
              <a:t>Abate Mammo</a:t>
            </a:r>
          </a:p>
          <a:p>
            <a:pPr marL="0" indent="0">
              <a:buNone/>
            </a:pPr>
            <a:r>
              <a:rPr lang="en-US" sz="2000" dirty="0"/>
              <a:t>Executive Director</a:t>
            </a:r>
          </a:p>
          <a:p>
            <a:pPr marL="0" indent="0">
              <a:buNone/>
            </a:pPr>
            <a:r>
              <a:rPr lang="en-US" sz="2000" dirty="0"/>
              <a:t>Email: Abate.Mammo@doh.nj.gov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19666" y="3758757"/>
            <a:ext cx="414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Technical Questions: PCG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551693" y="4494235"/>
            <a:ext cx="4898593" cy="13513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52C2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A2958A"/>
                </a:solidFill>
                <a:latin typeface="Rockwell" panose="02060603020205020403" pitchFamily="18" charset="0"/>
              </a:rPr>
              <a:t>Steven Wang</a:t>
            </a:r>
          </a:p>
          <a:p>
            <a:pPr marL="0" indent="0">
              <a:buNone/>
            </a:pPr>
            <a:r>
              <a:rPr lang="en-US" sz="1800" dirty="0"/>
              <a:t>Consultant</a:t>
            </a:r>
          </a:p>
          <a:p>
            <a:pPr marL="0" indent="0">
              <a:buNone/>
            </a:pPr>
            <a:r>
              <a:rPr lang="en-US" sz="1800" dirty="0"/>
              <a:t>Email: </a:t>
            </a:r>
            <a:r>
              <a:rPr lang="en-US" sz="1800" dirty="0">
                <a:hlinkClick r:id="rId3"/>
              </a:rPr>
              <a:t>NJ_HealthCAP@pcgus.com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Phone: 844-880-8709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3896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3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About PCG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00461"/>
            <a:ext cx="10515600" cy="15001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Public Focus. Proven Results.</a:t>
            </a:r>
          </a:p>
        </p:txBody>
      </p:sp>
    </p:spTree>
    <p:extLst>
      <p:ext uri="{BB962C8B-B14F-4D97-AF65-F5344CB8AC3E}">
        <p14:creationId xmlns:p14="http://schemas.microsoft.com/office/powerpoint/2010/main" val="196776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1132" y="356113"/>
            <a:ext cx="10752667" cy="718608"/>
          </a:xfrm>
        </p:spPr>
        <p:txBody>
          <a:bodyPr anchor="t" anchorCtr="0">
            <a:noAutofit/>
          </a:bodyPr>
          <a:lstStyle/>
          <a:p>
            <a:r>
              <a:rPr lang="en-US" dirty="0"/>
              <a:t>PCG Overview - A History of Success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998166" y="1018735"/>
            <a:ext cx="10558831" cy="5271706"/>
            <a:chOff x="815992" y="1018735"/>
            <a:chExt cx="10558831" cy="5271706"/>
          </a:xfrm>
        </p:grpSpPr>
        <p:sp>
          <p:nvSpPr>
            <p:cNvPr id="7" name="Rectangle 6"/>
            <p:cNvSpPr/>
            <p:nvPr/>
          </p:nvSpPr>
          <p:spPr>
            <a:xfrm>
              <a:off x="821091" y="1018735"/>
              <a:ext cx="4994746" cy="7821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1" dirty="0">
                <a:solidFill>
                  <a:srgbClr val="FFC000"/>
                </a:solidFill>
                <a:latin typeface="Rockwell" panose="02060603020205020403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5992" y="1917641"/>
              <a:ext cx="4999845" cy="4372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6"/>
            </a:p>
          </p:txBody>
        </p:sp>
        <p:sp>
          <p:nvSpPr>
            <p:cNvPr id="10" name="Content Placeholder 8"/>
            <p:cNvSpPr txBox="1">
              <a:spLocks/>
            </p:cNvSpPr>
            <p:nvPr/>
          </p:nvSpPr>
          <p:spPr>
            <a:xfrm>
              <a:off x="909991" y="2059031"/>
              <a:ext cx="4588346" cy="423141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dirty="0">
                  <a:solidFill>
                    <a:srgbClr val="1E83F7"/>
                  </a:solidFill>
                  <a:latin typeface="Rockwell" panose="02060603020205020403" pitchFamily="18" charset="0"/>
                </a:rPr>
                <a:t>Management consulting firm focused exclusively on public sector solutions</a:t>
              </a:r>
            </a:p>
            <a:p>
              <a:r>
                <a:rPr lang="en-US" dirty="0">
                  <a:solidFill>
                    <a:srgbClr val="44546A"/>
                  </a:solidFill>
                </a:rPr>
                <a:t>2,000+ employees in 50 offices in U.S., Canada, and Europe</a:t>
              </a:r>
            </a:p>
            <a:p>
              <a:r>
                <a:rPr lang="en-US" dirty="0">
                  <a:solidFill>
                    <a:srgbClr val="44546A"/>
                  </a:solidFill>
                </a:rPr>
                <a:t>Headquarters in Boston with a large office in Princeton, NJ</a:t>
              </a:r>
            </a:p>
            <a:p>
              <a:pPr marL="0" indent="0">
                <a:buNone/>
              </a:pPr>
              <a:r>
                <a:rPr lang="en-US" sz="1600" dirty="0">
                  <a:solidFill>
                    <a:srgbClr val="1E83F7"/>
                  </a:solidFill>
                  <a:latin typeface="Rockwell" panose="02060603020205020403" pitchFamily="18" charset="0"/>
                </a:rPr>
                <a:t>State health agency partner for 30 years</a:t>
              </a:r>
            </a:p>
            <a:p>
              <a:r>
                <a:rPr lang="en-US" dirty="0">
                  <a:solidFill>
                    <a:srgbClr val="44546A"/>
                  </a:solidFill>
                </a:rPr>
                <a:t>Recent: state fiscal agent for early intervention services, Medicaid billing and compliance, third party administrator, claims adjudication and validation</a:t>
              </a:r>
            </a:p>
            <a:p>
              <a:pPr marL="0" indent="0">
                <a:buNone/>
              </a:pPr>
              <a:r>
                <a:rPr lang="en-US" sz="1600" dirty="0">
                  <a:solidFill>
                    <a:srgbClr val="1E83F7"/>
                  </a:solidFill>
                  <a:latin typeface="Rockwell" panose="02060603020205020403" pitchFamily="18" charset="0"/>
                </a:rPr>
                <a:t>5 company practice areas</a:t>
              </a:r>
            </a:p>
            <a:p>
              <a:pPr marL="228600" lvl="2">
                <a:spcBef>
                  <a:spcPts val="1000"/>
                </a:spcBef>
              </a:pPr>
              <a:r>
                <a:rPr lang="en-US" dirty="0">
                  <a:solidFill>
                    <a:srgbClr val="44546A"/>
                  </a:solidFill>
                </a:rPr>
                <a:t>Health, Human Services, Technology, Education, and Public Partnerships</a:t>
              </a:r>
            </a:p>
            <a:p>
              <a:pPr marL="228600" lvl="2">
                <a:spcBef>
                  <a:spcPts val="1000"/>
                </a:spcBef>
              </a:pPr>
              <a:r>
                <a:rPr lang="en-US" dirty="0">
                  <a:solidFill>
                    <a:srgbClr val="44546A"/>
                  </a:solidFill>
                </a:rPr>
                <a:t>Health practice area includes 350+ professionals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9037" y="1018735"/>
              <a:ext cx="5355786" cy="78212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B7E6"/>
                  </a:solidFill>
                  <a:latin typeface="Rockwell" panose="02060603020205020403" pitchFamily="18" charset="0"/>
                </a:rPr>
                <a:t>30 Years of Healthcare Expertise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9036" y="1917641"/>
              <a:ext cx="5355787" cy="4372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6"/>
            </a:p>
          </p:txBody>
        </p:sp>
        <p:sp>
          <p:nvSpPr>
            <p:cNvPr id="13" name="Content Placeholder 8"/>
            <p:cNvSpPr txBox="1">
              <a:spLocks/>
            </p:cNvSpPr>
            <p:nvPr/>
          </p:nvSpPr>
          <p:spPr>
            <a:xfrm>
              <a:off x="6019037" y="1980201"/>
              <a:ext cx="5355786" cy="423141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600"/>
                </a:spcAft>
                <a:buNone/>
              </a:pPr>
              <a:r>
                <a:rPr lang="en-US" sz="1600" dirty="0">
                  <a:solidFill>
                    <a:srgbClr val="1E83F7"/>
                  </a:solidFill>
                  <a:latin typeface="Rockwell" panose="02060603020205020403" pitchFamily="18" charset="0"/>
                </a:rPr>
                <a:t>50+ SMEs specializing in claims processing systems development, consulting, and reporting services, including: 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200" b="1" i="1" dirty="0">
                  <a:solidFill>
                    <a:srgbClr val="44546A"/>
                  </a:solidFill>
                </a:rPr>
                <a:t>National leader in claims processing and reporting systems</a:t>
              </a:r>
            </a:p>
            <a:p>
              <a:pPr marL="457200" lvl="1" indent="0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US" sz="1050" dirty="0">
                  <a:solidFill>
                    <a:srgbClr val="44546A"/>
                  </a:solidFill>
                </a:rPr>
                <a:t>NY DOH State Fiscal Agent, DC DHCF Claims Billing Process Implementation and Compliance Assessment, MA Commonwealth Care Alliance Third Party Administration Services, AZ AHCCS Claims Processing, Adjudication, and Validation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200" b="1" i="1" dirty="0">
                  <a:solidFill>
                    <a:srgbClr val="44546A"/>
                  </a:solidFill>
                </a:rPr>
                <a:t>National leader in claims grouper implementation and analysis</a:t>
              </a:r>
            </a:p>
            <a:p>
              <a:pPr marL="457200" lvl="1" indent="0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US" sz="1050" dirty="0">
                  <a:solidFill>
                    <a:srgbClr val="44546A"/>
                  </a:solidFill>
                </a:rPr>
                <a:t>CO HCPF APR-DRG and EAPG System Implementation, MA EOHHS EAPG System Implementation, TX HHSC EAPG System Implementation, WI DHS EAPG System Implementation and DRG Rate Setting</a:t>
              </a:r>
            </a:p>
            <a:p>
              <a:pPr>
                <a:spcBef>
                  <a:spcPts val="600"/>
                </a:spcBef>
                <a:spcAft>
                  <a:spcPts val="300"/>
                </a:spcAft>
              </a:pPr>
              <a:r>
                <a:rPr lang="en-US" sz="1200" b="1" i="1" dirty="0">
                  <a:solidFill>
                    <a:srgbClr val="44546A"/>
                  </a:solidFill>
                </a:rPr>
                <a:t>National leader in state-based exchange implementation and consulting services</a:t>
              </a:r>
            </a:p>
            <a:p>
              <a:pPr marL="457200" lvl="1" indent="0">
                <a:lnSpc>
                  <a:spcPct val="110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lang="en-US" sz="1050" dirty="0">
                  <a:solidFill>
                    <a:srgbClr val="44546A"/>
                  </a:solidFill>
                </a:rPr>
                <a:t>AR AHIM State-Based Marketplace Implementation, HI DHS Health Connector Exchange Consulting and Project Management Services, NM Health Insurance Exchange Consulting and Project Management Services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33929" r="33929" b="76408"/>
            <a:stretch/>
          </p:blipFill>
          <p:spPr>
            <a:xfrm>
              <a:off x="2048464" y="1018735"/>
              <a:ext cx="2311400" cy="874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915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Program Overview</a:t>
            </a:r>
          </a:p>
        </p:txBody>
      </p:sp>
    </p:spTree>
    <p:extLst>
      <p:ext uri="{BB962C8B-B14F-4D97-AF65-F5344CB8AC3E}">
        <p14:creationId xmlns:p14="http://schemas.microsoft.com/office/powerpoint/2010/main" val="114081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515534"/>
            <a:ext cx="10752667" cy="1793723"/>
          </a:xfrm>
        </p:spPr>
        <p:txBody>
          <a:bodyPr>
            <a:normAutofit/>
          </a:bodyPr>
          <a:lstStyle/>
          <a:p>
            <a:r>
              <a:rPr lang="en-US" sz="2000" dirty="0"/>
              <a:t>Governed by N.J.A.C Title 8, Chapter 31B (Hospital Financing Rules), Subchapter 2 (Hospital Reporting of Uniform Bill Data)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Submission requirements for hospital UB data are identified in 8:31B-2.5(g)(1):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9666" y="711961"/>
            <a:ext cx="10752667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AAD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Program Overview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793" y="3290805"/>
            <a:ext cx="8402411" cy="27475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944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515534"/>
            <a:ext cx="5696253" cy="4836280"/>
          </a:xfrm>
        </p:spPr>
        <p:txBody>
          <a:bodyPr>
            <a:normAutofit/>
          </a:bodyPr>
          <a:lstStyle/>
          <a:p>
            <a:r>
              <a:rPr lang="en-US" sz="2000" dirty="0"/>
              <a:t>The ASC X12N / 005010X225 ANSI 837 Health Care Service: Data Reporting (R) file format has been specifically requested by DOH as the required format for hospital UB data submission historically and in the present.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NJ-specific 837R requirements that deviate from the standard 837R specifications are located in the </a:t>
            </a:r>
            <a:r>
              <a:rPr lang="en-US" sz="2000" b="1" u="sng" dirty="0"/>
              <a:t>NJ </a:t>
            </a:r>
            <a:r>
              <a:rPr lang="en-US" sz="2000" b="1" u="sng" dirty="0" err="1"/>
              <a:t>HealthCAP</a:t>
            </a:r>
            <a:r>
              <a:rPr lang="en-US" sz="2000" b="1" u="sng" dirty="0"/>
              <a:t> 837R Addendum Guide.</a:t>
            </a:r>
          </a:p>
          <a:p>
            <a:pPr lvl="1"/>
            <a:endParaRPr lang="en-US" sz="2000" dirty="0"/>
          </a:p>
          <a:p>
            <a:pPr lvl="1"/>
            <a:r>
              <a:rPr lang="en-US" sz="1800" dirty="0"/>
              <a:t>Also known as the companion guide across the industry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2BC4-994B-473A-871F-46235A85AC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9666" y="711961"/>
            <a:ext cx="10752667" cy="7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AAD2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Program Overview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medical rec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136" y="1515534"/>
            <a:ext cx="4057197" cy="40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8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Application Overview</a:t>
            </a:r>
          </a:p>
        </p:txBody>
      </p:sp>
    </p:spTree>
    <p:extLst>
      <p:ext uri="{BB962C8B-B14F-4D97-AF65-F5344CB8AC3E}">
        <p14:creationId xmlns:p14="http://schemas.microsoft.com/office/powerpoint/2010/main" val="146196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www.pcghealth.com | NJ HealthCAP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7C12BC4-994B-473A-871F-46235A85AC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19666" y="711961"/>
            <a:ext cx="10752667" cy="718608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Application Overview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8"/>
          <a:stretch/>
        </p:blipFill>
        <p:spPr bwMode="auto">
          <a:xfrm>
            <a:off x="2959915" y="918865"/>
            <a:ext cx="6272167" cy="5258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751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19377</TotalTime>
  <Words>1164</Words>
  <Application>Microsoft Office PowerPoint</Application>
  <PresentationFormat>Widescreen</PresentationFormat>
  <Paragraphs>184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Rockwell</vt:lpstr>
      <vt:lpstr>Office Theme</vt:lpstr>
      <vt:lpstr>NJ HealthCAP  NJ Department of Health</vt:lpstr>
      <vt:lpstr>Agenda</vt:lpstr>
      <vt:lpstr>I. About PCG</vt:lpstr>
      <vt:lpstr>PCG Overview - A History of Success</vt:lpstr>
      <vt:lpstr>II. Program Overview</vt:lpstr>
      <vt:lpstr>PowerPoint Presentation</vt:lpstr>
      <vt:lpstr>PowerPoint Presentation</vt:lpstr>
      <vt:lpstr>III. Application Overview</vt:lpstr>
      <vt:lpstr>Application Overview  </vt:lpstr>
      <vt:lpstr>Application Overview  </vt:lpstr>
      <vt:lpstr>IV. Claims Submission Process</vt:lpstr>
      <vt:lpstr>Claims Submission Process</vt:lpstr>
      <vt:lpstr>Claims Submission Process</vt:lpstr>
      <vt:lpstr>Claims Submission Process</vt:lpstr>
      <vt:lpstr>Claims Submission Process</vt:lpstr>
      <vt:lpstr>V. Claims Correction Process</vt:lpstr>
      <vt:lpstr>Claims Correction Process </vt:lpstr>
      <vt:lpstr>Claims Correction Process </vt:lpstr>
      <vt:lpstr>Claims Correction Process </vt:lpstr>
      <vt:lpstr>VI. Data Reporting and Review</vt:lpstr>
      <vt:lpstr>PowerPoint Presentation</vt:lpstr>
      <vt:lpstr>PowerPoint Presentation</vt:lpstr>
      <vt:lpstr>VII. Upcoming Features and Hotfixes</vt:lpstr>
      <vt:lpstr>PowerPoint Presentation</vt:lpstr>
      <vt:lpstr>PowerPoint Presentation</vt:lpstr>
      <vt:lpstr>Contact Information  </vt:lpstr>
      <vt:lpstr>PowerPoint Presentation</vt:lpstr>
    </vt:vector>
  </TitlesOfParts>
  <Company>PCG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Paiva, Ryan</dc:creator>
  <cp:lastModifiedBy>Sarah Miller</cp:lastModifiedBy>
  <cp:revision>750</cp:revision>
  <cp:lastPrinted>2015-01-16T22:12:16Z</cp:lastPrinted>
  <dcterms:created xsi:type="dcterms:W3CDTF">2015-01-06T16:31:53Z</dcterms:created>
  <dcterms:modified xsi:type="dcterms:W3CDTF">2022-07-18T18:52:09Z</dcterms:modified>
</cp:coreProperties>
</file>