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959AE-56D8-4D8C-890D-3F20DA7E8027}" type="datetimeFigureOut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4F67B-51CA-4B24-B963-30CACBBEC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5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PCA-1-003063-08192016_09162016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C6AD-1283-44BD-98D0-3E000B068DE4}" type="datetime1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PCA-1-003063-08192016_09162016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A55F-D036-405B-8B92-D4E903255EE5}" type="datetime1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1738630"/>
          </a:xfrm>
          <a:custGeom>
            <a:avLst/>
            <a:gdLst/>
            <a:ahLst/>
            <a:cxnLst/>
            <a:rect l="l" t="t" r="r" b="b"/>
            <a:pathLst>
              <a:path w="9144000" h="1738630">
                <a:moveTo>
                  <a:pt x="0" y="0"/>
                </a:moveTo>
                <a:lnTo>
                  <a:pt x="9144000" y="0"/>
                </a:lnTo>
                <a:lnTo>
                  <a:pt x="9144000" y="1738312"/>
                </a:lnTo>
                <a:lnTo>
                  <a:pt x="0" y="1738312"/>
                </a:lnTo>
                <a:lnTo>
                  <a:pt x="0" y="0"/>
                </a:lnTo>
                <a:close/>
              </a:path>
            </a:pathLst>
          </a:custGeom>
          <a:solidFill>
            <a:srgbClr val="00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83262" y="2108200"/>
            <a:ext cx="3361054" cy="4749800"/>
          </a:xfrm>
          <a:custGeom>
            <a:avLst/>
            <a:gdLst/>
            <a:ahLst/>
            <a:cxnLst/>
            <a:rect l="l" t="t" r="r" b="b"/>
            <a:pathLst>
              <a:path w="3361054" h="4749800">
                <a:moveTo>
                  <a:pt x="0" y="0"/>
                </a:moveTo>
                <a:lnTo>
                  <a:pt x="3360737" y="0"/>
                </a:lnTo>
                <a:lnTo>
                  <a:pt x="3360737" y="4749800"/>
                </a:lnTo>
                <a:lnTo>
                  <a:pt x="0" y="4749800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812855" y="280708"/>
            <a:ext cx="2027690" cy="414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7933" y="2417038"/>
            <a:ext cx="3834765" cy="349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PCA-1-003063-08192016_09162016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5C9E8-102F-4A34-ACF1-FDCBC56912B8}" type="datetime1">
              <a:rPr lang="en-US" smtClean="0"/>
              <a:pPr/>
              <a:t>7/18/2022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5714796"/>
                </a:lnTo>
                <a:lnTo>
                  <a:pt x="0" y="5714796"/>
                </a:lnTo>
                <a:lnTo>
                  <a:pt x="0" y="0"/>
                </a:lnTo>
                <a:close/>
              </a:path>
            </a:pathLst>
          </a:custGeom>
          <a:solidFill>
            <a:srgbClr val="00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02362" y="6024562"/>
            <a:ext cx="2524125" cy="5127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5706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PCA-1-003063-08192016_09162016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7604-7E43-4F41-B078-BE470D645E33}" type="datetime1">
              <a:rPr lang="en-US" smtClean="0"/>
              <a:pPr/>
              <a:t>7/18/2022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3234055" cy="6858000"/>
          </a:xfrm>
          <a:custGeom>
            <a:avLst/>
            <a:gdLst/>
            <a:ahLst/>
            <a:cxnLst/>
            <a:rect l="l" t="t" r="r" b="b"/>
            <a:pathLst>
              <a:path w="3234055" h="6858000">
                <a:moveTo>
                  <a:pt x="0" y="0"/>
                </a:moveTo>
                <a:lnTo>
                  <a:pt x="3233737" y="0"/>
                </a:lnTo>
                <a:lnTo>
                  <a:pt x="3233737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005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140573" y="6102350"/>
            <a:ext cx="1681162" cy="376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PCA-1-003063-08192016_09162016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8EBDE-BE41-4E8D-AA6D-9822DBAEAAE9}" type="datetime1">
              <a:rPr lang="en-US" smtClean="0"/>
              <a:pPr/>
              <a:t>7/18/2022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8804" y="1052148"/>
            <a:ext cx="8346391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PCA-1-003063-08192016_09162016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5E8CC-CB51-4447-9A7E-58E5C2B5A96F}" type="datetime1">
              <a:rPr lang="en-US" smtClean="0"/>
              <a:pPr/>
              <a:t>7/18/2022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90986" y="885195"/>
            <a:ext cx="502475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300" spc="-200" dirty="0">
                <a:solidFill>
                  <a:srgbClr val="FFFFFF"/>
                </a:solidFill>
                <a:latin typeface="Arial Unicode MS"/>
                <a:cs typeface="Arial Unicode MS"/>
              </a:rPr>
              <a:t>Tune</a:t>
            </a:r>
            <a:r>
              <a:rPr sz="43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4300" spc="-120" dirty="0">
                <a:solidFill>
                  <a:srgbClr val="FFFFFF"/>
                </a:solidFill>
                <a:latin typeface="Arial Unicode MS"/>
                <a:cs typeface="Arial Unicode MS"/>
              </a:rPr>
              <a:t>in</a:t>
            </a:r>
            <a:r>
              <a:rPr sz="43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4300" spc="-130" dirty="0">
                <a:solidFill>
                  <a:srgbClr val="FFFFFF"/>
                </a:solidFill>
                <a:latin typeface="Arial Unicode MS"/>
                <a:cs typeface="Arial Unicode MS"/>
              </a:rPr>
              <a:t>to</a:t>
            </a:r>
            <a:r>
              <a:rPr sz="43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4300" spc="-185" dirty="0">
                <a:solidFill>
                  <a:srgbClr val="FFFFFF"/>
                </a:solidFill>
                <a:latin typeface="Arial Unicode MS"/>
                <a:cs typeface="Arial Unicode MS"/>
              </a:rPr>
              <a:t>what’s</a:t>
            </a:r>
            <a:r>
              <a:rPr sz="4300" spc="-125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4300" spc="-204" dirty="0">
                <a:solidFill>
                  <a:srgbClr val="FFFFFF"/>
                </a:solidFill>
                <a:latin typeface="Arial Unicode MS"/>
                <a:cs typeface="Arial Unicode MS"/>
              </a:rPr>
              <a:t>new.</a:t>
            </a:r>
            <a:endParaRPr sz="4300">
              <a:latin typeface="Arial Unicode MS"/>
              <a:cs typeface="Arial Unicode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32563"/>
            <a:ext cx="9144000" cy="325755"/>
          </a:xfrm>
          <a:custGeom>
            <a:avLst/>
            <a:gdLst/>
            <a:ahLst/>
            <a:cxnLst/>
            <a:rect l="l" t="t" r="r" b="b"/>
            <a:pathLst>
              <a:path w="9144000" h="325754">
                <a:moveTo>
                  <a:pt x="0" y="0"/>
                </a:moveTo>
                <a:lnTo>
                  <a:pt x="9143998" y="0"/>
                </a:lnTo>
                <a:lnTo>
                  <a:pt x="9143998" y="325436"/>
                </a:lnTo>
                <a:lnTo>
                  <a:pt x="0" y="325436"/>
                </a:lnTo>
                <a:lnTo>
                  <a:pt x="0" y="0"/>
                </a:lnTo>
                <a:close/>
              </a:path>
            </a:pathLst>
          </a:custGeom>
          <a:solidFill>
            <a:srgbClr val="005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0573" y="6051012"/>
            <a:ext cx="1681162" cy="34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670">
              <a:lnSpc>
                <a:spcPts val="4795"/>
              </a:lnSpc>
            </a:pPr>
            <a:r>
              <a:rPr spc="-180" dirty="0">
                <a:solidFill>
                  <a:srgbClr val="003DA1"/>
                </a:solidFill>
              </a:rPr>
              <a:t>It’s</a:t>
            </a:r>
            <a:r>
              <a:rPr spc="-114" dirty="0">
                <a:solidFill>
                  <a:srgbClr val="003DA1"/>
                </a:solidFill>
              </a:rPr>
              <a:t> </a:t>
            </a:r>
            <a:r>
              <a:rPr spc="-130" dirty="0">
                <a:solidFill>
                  <a:srgbClr val="003DA1"/>
                </a:solidFill>
              </a:rPr>
              <a:t>programming</a:t>
            </a:r>
            <a:r>
              <a:rPr spc="-114" dirty="0">
                <a:solidFill>
                  <a:srgbClr val="003DA1"/>
                </a:solidFill>
              </a:rPr>
              <a:t> </a:t>
            </a:r>
            <a:r>
              <a:rPr spc="-140" dirty="0">
                <a:solidFill>
                  <a:srgbClr val="003DA1"/>
                </a:solidFill>
              </a:rPr>
              <a:t>just</a:t>
            </a:r>
            <a:r>
              <a:rPr spc="-114" dirty="0">
                <a:solidFill>
                  <a:srgbClr val="003DA1"/>
                </a:solidFill>
              </a:rPr>
              <a:t> </a:t>
            </a:r>
            <a:r>
              <a:rPr spc="-125" dirty="0">
                <a:solidFill>
                  <a:srgbClr val="003DA1"/>
                </a:solidFill>
              </a:rPr>
              <a:t>for</a:t>
            </a:r>
            <a:r>
              <a:rPr spc="-114" dirty="0">
                <a:solidFill>
                  <a:srgbClr val="003DA1"/>
                </a:solidFill>
              </a:rPr>
              <a:t> </a:t>
            </a:r>
            <a:r>
              <a:rPr spc="-160" dirty="0">
                <a:solidFill>
                  <a:srgbClr val="003DA1"/>
                </a:solidFill>
              </a:rPr>
              <a:t>providers.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003DA1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003DA1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003DA1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7400" y="2067608"/>
            <a:ext cx="7542691" cy="390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20195" y="1846613"/>
            <a:ext cx="575056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60" dirty="0">
                <a:latin typeface="Arial"/>
                <a:cs typeface="Arial"/>
              </a:rPr>
              <a:t>Our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live</a:t>
            </a:r>
            <a:r>
              <a:rPr sz="1500" spc="-45" dirty="0">
                <a:latin typeface="Arial"/>
                <a:cs typeface="Arial"/>
              </a:rPr>
              <a:t> and </a:t>
            </a:r>
            <a:r>
              <a:rPr sz="1500" spc="-35" dirty="0">
                <a:latin typeface="Arial"/>
                <a:cs typeface="Arial"/>
              </a:rPr>
              <a:t>on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demand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40" dirty="0">
                <a:latin typeface="Arial"/>
                <a:cs typeface="Arial"/>
              </a:rPr>
              <a:t>programs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include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60" dirty="0">
                <a:latin typeface="Arial"/>
                <a:cs typeface="Arial"/>
              </a:rPr>
              <a:t>these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30" dirty="0">
                <a:latin typeface="Arial"/>
                <a:cs typeface="Arial"/>
              </a:rPr>
              <a:t>topics</a:t>
            </a:r>
            <a:r>
              <a:rPr sz="1500" spc="-45" dirty="0">
                <a:latin typeface="Arial"/>
                <a:cs typeface="Arial"/>
              </a:rPr>
              <a:t> and </a:t>
            </a:r>
            <a:r>
              <a:rPr sz="1500" spc="-30" dirty="0">
                <a:latin typeface="Arial"/>
                <a:cs typeface="Arial"/>
              </a:rPr>
              <a:t>much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spc="-50" dirty="0">
                <a:latin typeface="Arial"/>
                <a:cs typeface="Arial"/>
              </a:rPr>
              <a:t>more: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5"/>
          </p:nvPr>
        </p:nvSpPr>
        <p:spPr>
          <a:xfrm>
            <a:off x="-76199" y="6532562"/>
            <a:ext cx="2057400" cy="249237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2347" y="248659"/>
            <a:ext cx="4997608" cy="46762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4152" y="4364118"/>
            <a:ext cx="4934585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70" dirty="0">
                <a:solidFill>
                  <a:srgbClr val="003DA1"/>
                </a:solidFill>
                <a:latin typeface="Arial Unicode MS"/>
                <a:cs typeface="Arial Unicode MS"/>
              </a:rPr>
              <a:t>Listen.</a:t>
            </a:r>
            <a:r>
              <a:rPr sz="4000" spc="-114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4000" spc="-215" dirty="0">
                <a:solidFill>
                  <a:srgbClr val="003DA1"/>
                </a:solidFill>
                <a:latin typeface="Arial Unicode MS"/>
                <a:cs typeface="Arial Unicode MS"/>
              </a:rPr>
              <a:t>Ask.</a:t>
            </a:r>
            <a:r>
              <a:rPr sz="4000" spc="-114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4000" spc="-145" dirty="0">
                <a:solidFill>
                  <a:srgbClr val="003DA1"/>
                </a:solidFill>
                <a:latin typeface="Arial Unicode MS"/>
                <a:cs typeface="Arial Unicode MS"/>
              </a:rPr>
              <a:t>Contribute.</a:t>
            </a:r>
            <a:endParaRPr sz="4000">
              <a:latin typeface="Arial Unicode MS"/>
              <a:cs typeface="Arial Unicode MS"/>
            </a:endParaRPr>
          </a:p>
          <a:p>
            <a:pPr marL="12700" marR="5080">
              <a:lnSpc>
                <a:spcPts val="1600"/>
              </a:lnSpc>
              <a:spcBef>
                <a:spcPts val="790"/>
              </a:spcBef>
            </a:pPr>
            <a:r>
              <a:rPr sz="1400" spc="-60" dirty="0">
                <a:latin typeface="Arial"/>
                <a:cs typeface="Arial"/>
              </a:rPr>
              <a:t>Live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broadcasts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give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</a:t>
            </a:r>
            <a:r>
              <a:rPr sz="1400" spc="-40" dirty="0">
                <a:latin typeface="Arial"/>
                <a:cs typeface="Arial"/>
              </a:rPr>
              <a:t> the </a:t>
            </a:r>
            <a:r>
              <a:rPr sz="1400" spc="-35" dirty="0">
                <a:latin typeface="Arial"/>
                <a:cs typeface="Arial"/>
              </a:rPr>
              <a:t>opportunity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simply </a:t>
            </a:r>
            <a:r>
              <a:rPr sz="1400" spc="-45" dirty="0">
                <a:latin typeface="Arial"/>
                <a:cs typeface="Arial"/>
              </a:rPr>
              <a:t>listen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in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interact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with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speakers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by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asking</a:t>
            </a:r>
            <a:r>
              <a:rPr sz="1400" spc="-40" dirty="0">
                <a:latin typeface="Arial"/>
                <a:cs typeface="Arial"/>
              </a:rPr>
              <a:t> questions </a:t>
            </a:r>
            <a:r>
              <a:rPr sz="1400" spc="-35" dirty="0">
                <a:latin typeface="Arial"/>
                <a:cs typeface="Arial"/>
              </a:rPr>
              <a:t>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</a:t>
            </a:r>
            <a:r>
              <a:rPr sz="1400" spc="-110" dirty="0">
                <a:latin typeface="Calibri"/>
                <a:cs typeface="Calibri"/>
              </a:rPr>
              <a:t>ﬀ</a:t>
            </a:r>
            <a:r>
              <a:rPr sz="1400" spc="-40" dirty="0">
                <a:latin typeface="Arial"/>
                <a:cs typeface="Arial"/>
              </a:rPr>
              <a:t>ering </a:t>
            </a:r>
            <a:r>
              <a:rPr sz="1400" spc="-50" dirty="0">
                <a:latin typeface="Arial"/>
                <a:cs typeface="Arial"/>
              </a:rPr>
              <a:t>suggestions.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2668" y="5287627"/>
            <a:ext cx="2345055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spc="-170" dirty="0">
                <a:solidFill>
                  <a:srgbClr val="FFFFFF"/>
                </a:solidFill>
                <a:latin typeface="Arial Unicode MS"/>
                <a:cs typeface="Arial Unicode MS"/>
              </a:rPr>
              <a:t>Live </a:t>
            </a:r>
            <a:r>
              <a:rPr sz="4000" spc="-140" dirty="0">
                <a:solidFill>
                  <a:srgbClr val="FFFFFF"/>
                </a:solidFill>
                <a:latin typeface="Arial Unicode MS"/>
                <a:cs typeface="Arial Unicode MS"/>
              </a:rPr>
              <a:t>broadcasts</a:t>
            </a:r>
            <a:endParaRPr sz="40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3928" y="3768267"/>
            <a:ext cx="1576746" cy="157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>
          <a:xfrm>
            <a:off x="1" y="6629400"/>
            <a:ext cx="2133599" cy="228600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2347" y="248660"/>
            <a:ext cx="4997608" cy="467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2668" y="5287627"/>
            <a:ext cx="182372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spc="-130" dirty="0">
                <a:solidFill>
                  <a:srgbClr val="FFFFFF"/>
                </a:solidFill>
                <a:latin typeface="Arial Unicode MS"/>
                <a:cs typeface="Arial Unicode MS"/>
              </a:rPr>
              <a:t>On </a:t>
            </a:r>
            <a:r>
              <a:rPr sz="4000" spc="-180" dirty="0">
                <a:solidFill>
                  <a:srgbClr val="FFFFFF"/>
                </a:solidFill>
                <a:latin typeface="Arial Unicode MS"/>
                <a:cs typeface="Arial Unicode MS"/>
              </a:rPr>
              <a:t>Demand</a:t>
            </a:r>
            <a:endParaRPr sz="40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928" y="3968163"/>
            <a:ext cx="1289480" cy="1289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44154" y="4364118"/>
            <a:ext cx="4674870" cy="1036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14" dirty="0">
                <a:solidFill>
                  <a:srgbClr val="003DA1"/>
                </a:solidFill>
                <a:latin typeface="Arial Unicode MS"/>
                <a:cs typeface="Arial Unicode MS"/>
              </a:rPr>
              <a:t>Pick </a:t>
            </a:r>
            <a:r>
              <a:rPr sz="4000" spc="-150" dirty="0">
                <a:solidFill>
                  <a:srgbClr val="003DA1"/>
                </a:solidFill>
                <a:latin typeface="Arial Unicode MS"/>
                <a:cs typeface="Arial Unicode MS"/>
              </a:rPr>
              <a:t>the</a:t>
            </a:r>
            <a:r>
              <a:rPr sz="4000" spc="-114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4000" spc="-125" dirty="0">
                <a:solidFill>
                  <a:srgbClr val="003DA1"/>
                </a:solidFill>
                <a:latin typeface="Arial Unicode MS"/>
                <a:cs typeface="Arial Unicode MS"/>
              </a:rPr>
              <a:t>perfect</a:t>
            </a:r>
            <a:r>
              <a:rPr sz="4000" spc="-114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4000" spc="-195" dirty="0">
                <a:solidFill>
                  <a:srgbClr val="003DA1"/>
                </a:solidFill>
                <a:latin typeface="Arial Unicode MS"/>
                <a:cs typeface="Arial Unicode MS"/>
              </a:rPr>
              <a:t>time.</a:t>
            </a:r>
            <a:endParaRPr sz="4000">
              <a:latin typeface="Arial Unicode MS"/>
              <a:cs typeface="Arial Unicode MS"/>
            </a:endParaRPr>
          </a:p>
          <a:p>
            <a:pPr marL="12700" marR="5080">
              <a:lnSpc>
                <a:spcPts val="1600"/>
              </a:lnSpc>
              <a:spcBef>
                <a:spcPts val="790"/>
              </a:spcBef>
            </a:pPr>
            <a:r>
              <a:rPr sz="1400" spc="-60" dirty="0">
                <a:latin typeface="Arial"/>
                <a:cs typeface="Arial"/>
              </a:rPr>
              <a:t>We’re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65" dirty="0">
                <a:latin typeface="Arial"/>
                <a:cs typeface="Arial"/>
              </a:rPr>
              <a:t>always</a:t>
            </a:r>
            <a:r>
              <a:rPr sz="1400" spc="-40" dirty="0">
                <a:latin typeface="Arial"/>
                <a:cs typeface="Arial"/>
              </a:rPr>
              <a:t> creating more </a:t>
            </a:r>
            <a:r>
              <a:rPr sz="1400" spc="-50" dirty="0">
                <a:latin typeface="Arial"/>
                <a:cs typeface="Arial"/>
              </a:rPr>
              <a:t>on-demand</a:t>
            </a:r>
            <a:r>
              <a:rPr sz="1400" spc="-40" dirty="0">
                <a:latin typeface="Arial"/>
                <a:cs typeface="Arial"/>
              </a:rPr>
              <a:t> programs </a:t>
            </a:r>
            <a:r>
              <a:rPr sz="1400" spc="-45" dirty="0">
                <a:latin typeface="Arial"/>
                <a:cs typeface="Arial"/>
              </a:rPr>
              <a:t>that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5" dirty="0">
                <a:latin typeface="Arial"/>
                <a:cs typeface="Arial"/>
              </a:rPr>
              <a:t>you</a:t>
            </a:r>
            <a:r>
              <a:rPr sz="1400" spc="-40" dirty="0">
                <a:latin typeface="Arial"/>
                <a:cs typeface="Arial"/>
              </a:rPr>
              <a:t> can</a:t>
            </a:r>
            <a:r>
              <a:rPr sz="1400" spc="-35" dirty="0">
                <a:latin typeface="Arial"/>
                <a:cs typeface="Arial"/>
              </a:rPr>
              <a:t> choose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to</a:t>
            </a:r>
            <a:r>
              <a:rPr sz="1400" spc="-40" dirty="0">
                <a:latin typeface="Arial"/>
                <a:cs typeface="Arial"/>
              </a:rPr>
              <a:t> watch </a:t>
            </a:r>
            <a:r>
              <a:rPr sz="1400" spc="-70" dirty="0">
                <a:latin typeface="Arial"/>
                <a:cs typeface="Arial"/>
              </a:rPr>
              <a:t>any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time,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from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any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smart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device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or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computer.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>
          <a:xfrm>
            <a:off x="0" y="6629400"/>
            <a:ext cx="2256387" cy="231577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  <a:p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738630"/>
          </a:xfrm>
          <a:custGeom>
            <a:avLst/>
            <a:gdLst/>
            <a:ahLst/>
            <a:cxnLst/>
            <a:rect l="l" t="t" r="r" b="b"/>
            <a:pathLst>
              <a:path w="9144000" h="1738630">
                <a:moveTo>
                  <a:pt x="0" y="0"/>
                </a:moveTo>
                <a:lnTo>
                  <a:pt x="9144000" y="0"/>
                </a:lnTo>
                <a:lnTo>
                  <a:pt x="9144000" y="1738312"/>
                </a:lnTo>
                <a:lnTo>
                  <a:pt x="0" y="1738312"/>
                </a:lnTo>
                <a:lnTo>
                  <a:pt x="0" y="0"/>
                </a:lnTo>
                <a:close/>
              </a:path>
            </a:pathLst>
          </a:custGeom>
          <a:solidFill>
            <a:srgbClr val="005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0575" y="6245758"/>
            <a:ext cx="1681161" cy="341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855" y="280708"/>
            <a:ext cx="2027690" cy="4140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5448" y="3960893"/>
            <a:ext cx="2145665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700"/>
              </a:lnSpc>
            </a:pPr>
            <a:r>
              <a:rPr sz="1600" spc="-30" dirty="0">
                <a:latin typeface="Arial"/>
                <a:cs typeface="Arial"/>
              </a:rPr>
              <a:t>Log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in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03DA1"/>
                </a:solidFill>
                <a:latin typeface="Arial"/>
                <a:cs typeface="Arial"/>
              </a:rPr>
              <a:t>Link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and </a:t>
            </a:r>
            <a:r>
              <a:rPr sz="1600" spc="-50" dirty="0">
                <a:latin typeface="Arial"/>
                <a:cs typeface="Arial"/>
              </a:rPr>
              <a:t>select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the </a:t>
            </a:r>
            <a:r>
              <a:rPr sz="1600" b="1" spc="-60" dirty="0">
                <a:solidFill>
                  <a:srgbClr val="003DA1"/>
                </a:solidFill>
                <a:latin typeface="Arial"/>
                <a:cs typeface="Arial"/>
              </a:rPr>
              <a:t>UHC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b="1" spc="-70" dirty="0">
                <a:solidFill>
                  <a:srgbClr val="003DA1"/>
                </a:solidFill>
                <a:latin typeface="Arial"/>
                <a:cs typeface="Arial"/>
              </a:rPr>
              <a:t>On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003DA1"/>
                </a:solidFill>
                <a:latin typeface="Arial"/>
                <a:cs typeface="Arial"/>
              </a:rPr>
              <a:t>Air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button.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5338" y="2119859"/>
            <a:ext cx="5063715" cy="4738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0" dirty="0"/>
              <a:t>How</a:t>
            </a:r>
            <a:r>
              <a:rPr spc="-114" dirty="0"/>
              <a:t> </a:t>
            </a:r>
            <a:r>
              <a:rPr spc="-120" dirty="0"/>
              <a:t>to</a:t>
            </a:r>
            <a:r>
              <a:rPr spc="-114" dirty="0"/>
              <a:t> </a:t>
            </a:r>
            <a:r>
              <a:rPr spc="-130" dirty="0"/>
              <a:t>get</a:t>
            </a:r>
            <a:r>
              <a:rPr spc="-114" dirty="0"/>
              <a:t> </a:t>
            </a:r>
            <a:r>
              <a:rPr spc="-150" dirty="0"/>
              <a:t>access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490" y="2119864"/>
            <a:ext cx="837565" cy="837565"/>
          </a:xfrm>
          <a:custGeom>
            <a:avLst/>
            <a:gdLst/>
            <a:ahLst/>
            <a:cxnLst/>
            <a:rect l="l" t="t" r="r" b="b"/>
            <a:pathLst>
              <a:path w="837565" h="837564">
                <a:moveTo>
                  <a:pt x="418769" y="0"/>
                </a:moveTo>
                <a:lnTo>
                  <a:pt x="350843" y="5481"/>
                </a:lnTo>
                <a:lnTo>
                  <a:pt x="286406" y="21349"/>
                </a:lnTo>
                <a:lnTo>
                  <a:pt x="226321" y="46742"/>
                </a:lnTo>
                <a:lnTo>
                  <a:pt x="171450" y="80798"/>
                </a:lnTo>
                <a:lnTo>
                  <a:pt x="122655" y="122655"/>
                </a:lnTo>
                <a:lnTo>
                  <a:pt x="80798" y="171449"/>
                </a:lnTo>
                <a:lnTo>
                  <a:pt x="46742" y="226321"/>
                </a:lnTo>
                <a:lnTo>
                  <a:pt x="21349" y="286406"/>
                </a:lnTo>
                <a:lnTo>
                  <a:pt x="5481" y="350843"/>
                </a:lnTo>
                <a:lnTo>
                  <a:pt x="0" y="418769"/>
                </a:lnTo>
                <a:lnTo>
                  <a:pt x="1388" y="453115"/>
                </a:lnTo>
                <a:lnTo>
                  <a:pt x="12170" y="519404"/>
                </a:lnTo>
                <a:lnTo>
                  <a:pt x="32909" y="581773"/>
                </a:lnTo>
                <a:lnTo>
                  <a:pt x="62741" y="639359"/>
                </a:lnTo>
                <a:lnTo>
                  <a:pt x="100805" y="691300"/>
                </a:lnTo>
                <a:lnTo>
                  <a:pt x="146239" y="736734"/>
                </a:lnTo>
                <a:lnTo>
                  <a:pt x="198179" y="774798"/>
                </a:lnTo>
                <a:lnTo>
                  <a:pt x="255765" y="804630"/>
                </a:lnTo>
                <a:lnTo>
                  <a:pt x="318134" y="825369"/>
                </a:lnTo>
                <a:lnTo>
                  <a:pt x="384424" y="836151"/>
                </a:lnTo>
                <a:lnTo>
                  <a:pt x="418769" y="837539"/>
                </a:lnTo>
                <a:lnTo>
                  <a:pt x="453117" y="836151"/>
                </a:lnTo>
                <a:lnTo>
                  <a:pt x="519409" y="825369"/>
                </a:lnTo>
                <a:lnTo>
                  <a:pt x="581781" y="804630"/>
                </a:lnTo>
                <a:lnTo>
                  <a:pt x="639368" y="774798"/>
                </a:lnTo>
                <a:lnTo>
                  <a:pt x="691311" y="736734"/>
                </a:lnTo>
                <a:lnTo>
                  <a:pt x="736745" y="691300"/>
                </a:lnTo>
                <a:lnTo>
                  <a:pt x="774810" y="639359"/>
                </a:lnTo>
                <a:lnTo>
                  <a:pt x="804643" y="581773"/>
                </a:lnTo>
                <a:lnTo>
                  <a:pt x="825381" y="519404"/>
                </a:lnTo>
                <a:lnTo>
                  <a:pt x="836164" y="453115"/>
                </a:lnTo>
                <a:lnTo>
                  <a:pt x="837552" y="418769"/>
                </a:lnTo>
                <a:lnTo>
                  <a:pt x="836164" y="384424"/>
                </a:lnTo>
                <a:lnTo>
                  <a:pt x="825381" y="318134"/>
                </a:lnTo>
                <a:lnTo>
                  <a:pt x="804643" y="255765"/>
                </a:lnTo>
                <a:lnTo>
                  <a:pt x="774810" y="198179"/>
                </a:lnTo>
                <a:lnTo>
                  <a:pt x="736745" y="146239"/>
                </a:lnTo>
                <a:lnTo>
                  <a:pt x="691311" y="100805"/>
                </a:lnTo>
                <a:lnTo>
                  <a:pt x="639368" y="62741"/>
                </a:lnTo>
                <a:lnTo>
                  <a:pt x="581781" y="32909"/>
                </a:lnTo>
                <a:lnTo>
                  <a:pt x="519409" y="12170"/>
                </a:lnTo>
                <a:lnTo>
                  <a:pt x="453117" y="1388"/>
                </a:lnTo>
                <a:lnTo>
                  <a:pt x="4187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489" y="2119861"/>
            <a:ext cx="837565" cy="837565"/>
          </a:xfrm>
          <a:custGeom>
            <a:avLst/>
            <a:gdLst/>
            <a:ahLst/>
            <a:cxnLst/>
            <a:rect l="l" t="t" r="r" b="b"/>
            <a:pathLst>
              <a:path w="837565" h="837564">
                <a:moveTo>
                  <a:pt x="0" y="418560"/>
                </a:moveTo>
                <a:lnTo>
                  <a:pt x="5478" y="350667"/>
                </a:lnTo>
                <a:lnTo>
                  <a:pt x="21338" y="286263"/>
                </a:lnTo>
                <a:lnTo>
                  <a:pt x="46718" y="226207"/>
                </a:lnTo>
                <a:lnTo>
                  <a:pt x="80757" y="171364"/>
                </a:lnTo>
                <a:lnTo>
                  <a:pt x="122593" y="122593"/>
                </a:lnTo>
                <a:lnTo>
                  <a:pt x="171364" y="80757"/>
                </a:lnTo>
                <a:lnTo>
                  <a:pt x="226207" y="46718"/>
                </a:lnTo>
                <a:lnTo>
                  <a:pt x="286262" y="21338"/>
                </a:lnTo>
                <a:lnTo>
                  <a:pt x="350667" y="5478"/>
                </a:lnTo>
                <a:lnTo>
                  <a:pt x="418560" y="0"/>
                </a:lnTo>
                <a:lnTo>
                  <a:pt x="452888" y="1387"/>
                </a:lnTo>
                <a:lnTo>
                  <a:pt x="519145" y="12164"/>
                </a:lnTo>
                <a:lnTo>
                  <a:pt x="581483" y="32892"/>
                </a:lnTo>
                <a:lnTo>
                  <a:pt x="639040" y="62710"/>
                </a:lnTo>
                <a:lnTo>
                  <a:pt x="690955" y="100755"/>
                </a:lnTo>
                <a:lnTo>
                  <a:pt x="736365" y="146165"/>
                </a:lnTo>
                <a:lnTo>
                  <a:pt x="774410" y="198080"/>
                </a:lnTo>
                <a:lnTo>
                  <a:pt x="804228" y="255637"/>
                </a:lnTo>
                <a:lnTo>
                  <a:pt x="824956" y="317975"/>
                </a:lnTo>
                <a:lnTo>
                  <a:pt x="835733" y="384232"/>
                </a:lnTo>
                <a:lnTo>
                  <a:pt x="837120" y="418560"/>
                </a:lnTo>
                <a:lnTo>
                  <a:pt x="835733" y="452888"/>
                </a:lnTo>
                <a:lnTo>
                  <a:pt x="824956" y="519145"/>
                </a:lnTo>
                <a:lnTo>
                  <a:pt x="804228" y="581483"/>
                </a:lnTo>
                <a:lnTo>
                  <a:pt x="774410" y="639040"/>
                </a:lnTo>
                <a:lnTo>
                  <a:pt x="736365" y="690955"/>
                </a:lnTo>
                <a:lnTo>
                  <a:pt x="690955" y="736365"/>
                </a:lnTo>
                <a:lnTo>
                  <a:pt x="639040" y="774410"/>
                </a:lnTo>
                <a:lnTo>
                  <a:pt x="581483" y="804228"/>
                </a:lnTo>
                <a:lnTo>
                  <a:pt x="519145" y="824956"/>
                </a:lnTo>
                <a:lnTo>
                  <a:pt x="452888" y="835733"/>
                </a:lnTo>
                <a:lnTo>
                  <a:pt x="418560" y="837120"/>
                </a:lnTo>
                <a:lnTo>
                  <a:pt x="384231" y="835733"/>
                </a:lnTo>
                <a:lnTo>
                  <a:pt x="317975" y="824956"/>
                </a:lnTo>
                <a:lnTo>
                  <a:pt x="255637" y="804228"/>
                </a:lnTo>
                <a:lnTo>
                  <a:pt x="198080" y="774410"/>
                </a:lnTo>
                <a:lnTo>
                  <a:pt x="146165" y="736365"/>
                </a:lnTo>
                <a:lnTo>
                  <a:pt x="100754" y="690955"/>
                </a:lnTo>
                <a:lnTo>
                  <a:pt x="62709" y="639040"/>
                </a:lnTo>
                <a:lnTo>
                  <a:pt x="32892" y="581483"/>
                </a:lnTo>
                <a:lnTo>
                  <a:pt x="12164" y="519145"/>
                </a:lnTo>
                <a:lnTo>
                  <a:pt x="1387" y="452888"/>
                </a:lnTo>
                <a:lnTo>
                  <a:pt x="0" y="418560"/>
                </a:lnTo>
                <a:close/>
              </a:path>
            </a:pathLst>
          </a:custGeom>
          <a:ln w="25387">
            <a:solidFill>
              <a:srgbClr val="005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7066" y="2326343"/>
            <a:ext cx="28765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3DA1"/>
                </a:solidFill>
                <a:latin typeface="UHC Sans"/>
                <a:cs typeface="UHC Sans"/>
              </a:rPr>
              <a:t>1</a:t>
            </a:r>
            <a:endParaRPr sz="3600">
              <a:latin typeface="UHC Sans"/>
              <a:cs typeface="UHC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52332" y="4106335"/>
            <a:ext cx="474345" cy="474345"/>
          </a:xfrm>
          <a:custGeom>
            <a:avLst/>
            <a:gdLst/>
            <a:ahLst/>
            <a:cxnLst/>
            <a:rect l="l" t="t" r="r" b="b"/>
            <a:pathLst>
              <a:path w="474345" h="474345">
                <a:moveTo>
                  <a:pt x="0" y="0"/>
                </a:moveTo>
                <a:lnTo>
                  <a:pt x="473891" y="0"/>
                </a:lnTo>
                <a:lnTo>
                  <a:pt x="473891" y="473891"/>
                </a:lnTo>
                <a:lnTo>
                  <a:pt x="0" y="473891"/>
                </a:lnTo>
                <a:lnTo>
                  <a:pt x="0" y="0"/>
                </a:lnTo>
                <a:close/>
              </a:path>
            </a:pathLst>
          </a:custGeom>
          <a:ln w="9520">
            <a:solidFill>
              <a:srgbClr val="005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>
          <a:xfrm>
            <a:off x="1" y="6629400"/>
            <a:ext cx="2590799" cy="228600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738630"/>
          </a:xfrm>
          <a:custGeom>
            <a:avLst/>
            <a:gdLst/>
            <a:ahLst/>
            <a:cxnLst/>
            <a:rect l="l" t="t" r="r" b="b"/>
            <a:pathLst>
              <a:path w="9144000" h="1738630">
                <a:moveTo>
                  <a:pt x="0" y="0"/>
                </a:moveTo>
                <a:lnTo>
                  <a:pt x="9143998" y="0"/>
                </a:lnTo>
                <a:lnTo>
                  <a:pt x="9143998" y="1738312"/>
                </a:lnTo>
                <a:lnTo>
                  <a:pt x="0" y="1738312"/>
                </a:lnTo>
                <a:lnTo>
                  <a:pt x="0" y="0"/>
                </a:lnTo>
                <a:close/>
              </a:path>
            </a:pathLst>
          </a:custGeom>
          <a:solidFill>
            <a:srgbClr val="005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0573" y="6245753"/>
            <a:ext cx="1681162" cy="34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855" y="280706"/>
            <a:ext cx="2027698" cy="414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0" dirty="0"/>
              <a:t>How</a:t>
            </a:r>
            <a:r>
              <a:rPr spc="-114" dirty="0"/>
              <a:t> </a:t>
            </a:r>
            <a:r>
              <a:rPr spc="-120" dirty="0"/>
              <a:t>to</a:t>
            </a:r>
            <a:r>
              <a:rPr spc="-114" dirty="0"/>
              <a:t> </a:t>
            </a:r>
            <a:r>
              <a:rPr spc="-130" dirty="0"/>
              <a:t>get</a:t>
            </a:r>
            <a:r>
              <a:rPr spc="-114" dirty="0"/>
              <a:t> </a:t>
            </a:r>
            <a:r>
              <a:rPr spc="-150" dirty="0"/>
              <a:t>access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05448" y="2812813"/>
            <a:ext cx="2586355" cy="275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800"/>
              </a:lnSpc>
            </a:pPr>
            <a:r>
              <a:rPr sz="1600" spc="-60" dirty="0">
                <a:latin typeface="Arial"/>
                <a:cs typeface="Arial"/>
              </a:rPr>
              <a:t>Select</a:t>
            </a:r>
            <a:r>
              <a:rPr sz="1600" spc="-45" dirty="0">
                <a:latin typeface="Arial"/>
                <a:cs typeface="Arial"/>
              </a:rPr>
              <a:t> the </a:t>
            </a:r>
            <a:r>
              <a:rPr sz="1600" b="1" spc="-60" dirty="0">
                <a:solidFill>
                  <a:srgbClr val="003DA1"/>
                </a:solidFill>
                <a:latin typeface="Arial"/>
                <a:cs typeface="Arial"/>
              </a:rPr>
              <a:t>UHC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003DA1"/>
                </a:solidFill>
                <a:latin typeface="Arial"/>
                <a:cs typeface="Arial"/>
              </a:rPr>
              <a:t>News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Now</a:t>
            </a:r>
            <a:r>
              <a:rPr sz="1600" b="1" spc="-20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3DA1"/>
                </a:solidFill>
                <a:latin typeface="Arial"/>
                <a:cs typeface="Arial"/>
              </a:rPr>
              <a:t>channel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watch </a:t>
            </a:r>
            <a:r>
              <a:rPr sz="1600" spc="-50" dirty="0">
                <a:latin typeface="Arial"/>
                <a:cs typeface="Arial"/>
              </a:rPr>
              <a:t>national</a:t>
            </a:r>
            <a:r>
              <a:rPr sz="1600" spc="-55" dirty="0">
                <a:latin typeface="Arial"/>
                <a:cs typeface="Arial"/>
              </a:rPr>
              <a:t> UnitedHealthcare</a:t>
            </a:r>
            <a:r>
              <a:rPr sz="1600" spc="-45" dirty="0">
                <a:latin typeface="Arial"/>
                <a:cs typeface="Arial"/>
              </a:rPr>
              <a:t> information,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related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Medicare,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Medicaid,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Military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&amp;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75" dirty="0">
                <a:latin typeface="Arial"/>
                <a:cs typeface="Arial"/>
              </a:rPr>
              <a:t>Veterans</a:t>
            </a:r>
            <a:r>
              <a:rPr sz="1600" spc="-45" dirty="0">
                <a:latin typeface="Arial"/>
                <a:cs typeface="Arial"/>
              </a:rPr>
              <a:t> and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Commercial</a:t>
            </a:r>
            <a:r>
              <a:rPr sz="1600" spc="-45" dirty="0">
                <a:latin typeface="Arial"/>
                <a:cs typeface="Arial"/>
              </a:rPr>
              <a:t> benefit </a:t>
            </a:r>
            <a:r>
              <a:rPr sz="1600" spc="-60" dirty="0">
                <a:latin typeface="Arial"/>
                <a:cs typeface="Arial"/>
              </a:rPr>
              <a:t>plans,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programs and </a:t>
            </a:r>
            <a:r>
              <a:rPr sz="1600" spc="-75" dirty="0">
                <a:latin typeface="Arial"/>
                <a:cs typeface="Arial"/>
              </a:rPr>
              <a:t>services.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309880">
              <a:lnSpc>
                <a:spcPct val="99400"/>
              </a:lnSpc>
            </a:pPr>
            <a:r>
              <a:rPr sz="1600" spc="-60" dirty="0">
                <a:latin typeface="Arial"/>
                <a:cs typeface="Arial"/>
              </a:rPr>
              <a:t>Select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your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3DA1"/>
                </a:solidFill>
                <a:latin typeface="Arial"/>
                <a:cs typeface="Arial"/>
              </a:rPr>
              <a:t>state-specific channel</a:t>
            </a:r>
            <a:r>
              <a:rPr sz="1600" b="1" spc="-4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to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see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our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local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programming.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9193" y="2119861"/>
            <a:ext cx="5063718" cy="4738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489" y="2119861"/>
            <a:ext cx="837565" cy="837565"/>
          </a:xfrm>
          <a:custGeom>
            <a:avLst/>
            <a:gdLst/>
            <a:ahLst/>
            <a:cxnLst/>
            <a:rect l="l" t="t" r="r" b="b"/>
            <a:pathLst>
              <a:path w="837565" h="837564">
                <a:moveTo>
                  <a:pt x="418773" y="0"/>
                </a:moveTo>
                <a:lnTo>
                  <a:pt x="350846" y="5481"/>
                </a:lnTo>
                <a:lnTo>
                  <a:pt x="286408" y="21349"/>
                </a:lnTo>
                <a:lnTo>
                  <a:pt x="226323" y="46742"/>
                </a:lnTo>
                <a:lnTo>
                  <a:pt x="171451" y="80799"/>
                </a:lnTo>
                <a:lnTo>
                  <a:pt x="122656" y="122655"/>
                </a:lnTo>
                <a:lnTo>
                  <a:pt x="80799" y="171451"/>
                </a:lnTo>
                <a:lnTo>
                  <a:pt x="46742" y="226323"/>
                </a:lnTo>
                <a:lnTo>
                  <a:pt x="21349" y="286408"/>
                </a:lnTo>
                <a:lnTo>
                  <a:pt x="5481" y="350846"/>
                </a:lnTo>
                <a:lnTo>
                  <a:pt x="0" y="418773"/>
                </a:lnTo>
                <a:lnTo>
                  <a:pt x="1388" y="453119"/>
                </a:lnTo>
                <a:lnTo>
                  <a:pt x="12170" y="519409"/>
                </a:lnTo>
                <a:lnTo>
                  <a:pt x="32909" y="581779"/>
                </a:lnTo>
                <a:lnTo>
                  <a:pt x="62741" y="639365"/>
                </a:lnTo>
                <a:lnTo>
                  <a:pt x="100806" y="691306"/>
                </a:lnTo>
                <a:lnTo>
                  <a:pt x="146240" y="736740"/>
                </a:lnTo>
                <a:lnTo>
                  <a:pt x="198181" y="774805"/>
                </a:lnTo>
                <a:lnTo>
                  <a:pt x="255768" y="804637"/>
                </a:lnTo>
                <a:lnTo>
                  <a:pt x="318137" y="825376"/>
                </a:lnTo>
                <a:lnTo>
                  <a:pt x="384427" y="836158"/>
                </a:lnTo>
                <a:lnTo>
                  <a:pt x="418773" y="837547"/>
                </a:lnTo>
                <a:lnTo>
                  <a:pt x="453119" y="836158"/>
                </a:lnTo>
                <a:lnTo>
                  <a:pt x="519410" y="825376"/>
                </a:lnTo>
                <a:lnTo>
                  <a:pt x="581779" y="804637"/>
                </a:lnTo>
                <a:lnTo>
                  <a:pt x="639366" y="774805"/>
                </a:lnTo>
                <a:lnTo>
                  <a:pt x="691307" y="736740"/>
                </a:lnTo>
                <a:lnTo>
                  <a:pt x="736741" y="691306"/>
                </a:lnTo>
                <a:lnTo>
                  <a:pt x="774805" y="639365"/>
                </a:lnTo>
                <a:lnTo>
                  <a:pt x="804638" y="581779"/>
                </a:lnTo>
                <a:lnTo>
                  <a:pt x="825377" y="519409"/>
                </a:lnTo>
                <a:lnTo>
                  <a:pt x="836159" y="453119"/>
                </a:lnTo>
                <a:lnTo>
                  <a:pt x="837547" y="418773"/>
                </a:lnTo>
                <a:lnTo>
                  <a:pt x="836159" y="384427"/>
                </a:lnTo>
                <a:lnTo>
                  <a:pt x="825377" y="318137"/>
                </a:lnTo>
                <a:lnTo>
                  <a:pt x="804638" y="255768"/>
                </a:lnTo>
                <a:lnTo>
                  <a:pt x="774805" y="198181"/>
                </a:lnTo>
                <a:lnTo>
                  <a:pt x="736741" y="146240"/>
                </a:lnTo>
                <a:lnTo>
                  <a:pt x="691307" y="100806"/>
                </a:lnTo>
                <a:lnTo>
                  <a:pt x="639366" y="62741"/>
                </a:lnTo>
                <a:lnTo>
                  <a:pt x="581779" y="32909"/>
                </a:lnTo>
                <a:lnTo>
                  <a:pt x="519410" y="12170"/>
                </a:lnTo>
                <a:lnTo>
                  <a:pt x="453119" y="1388"/>
                </a:lnTo>
                <a:lnTo>
                  <a:pt x="418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489" y="2119861"/>
            <a:ext cx="837565" cy="837565"/>
          </a:xfrm>
          <a:custGeom>
            <a:avLst/>
            <a:gdLst/>
            <a:ahLst/>
            <a:cxnLst/>
            <a:rect l="l" t="t" r="r" b="b"/>
            <a:pathLst>
              <a:path w="837565" h="837564">
                <a:moveTo>
                  <a:pt x="0" y="418773"/>
                </a:moveTo>
                <a:lnTo>
                  <a:pt x="5481" y="350846"/>
                </a:lnTo>
                <a:lnTo>
                  <a:pt x="21349" y="286409"/>
                </a:lnTo>
                <a:lnTo>
                  <a:pt x="46742" y="226323"/>
                </a:lnTo>
                <a:lnTo>
                  <a:pt x="80799" y="171451"/>
                </a:lnTo>
                <a:lnTo>
                  <a:pt x="122656" y="122656"/>
                </a:lnTo>
                <a:lnTo>
                  <a:pt x="171451" y="80799"/>
                </a:lnTo>
                <a:lnTo>
                  <a:pt x="226323" y="46742"/>
                </a:lnTo>
                <a:lnTo>
                  <a:pt x="286408" y="21349"/>
                </a:lnTo>
                <a:lnTo>
                  <a:pt x="350846" y="5481"/>
                </a:lnTo>
                <a:lnTo>
                  <a:pt x="418773" y="0"/>
                </a:lnTo>
                <a:lnTo>
                  <a:pt x="453119" y="1388"/>
                </a:lnTo>
                <a:lnTo>
                  <a:pt x="519410" y="12170"/>
                </a:lnTo>
                <a:lnTo>
                  <a:pt x="581779" y="32909"/>
                </a:lnTo>
                <a:lnTo>
                  <a:pt x="639366" y="62742"/>
                </a:lnTo>
                <a:lnTo>
                  <a:pt x="691307" y="100806"/>
                </a:lnTo>
                <a:lnTo>
                  <a:pt x="736741" y="146240"/>
                </a:lnTo>
                <a:lnTo>
                  <a:pt x="774805" y="198181"/>
                </a:lnTo>
                <a:lnTo>
                  <a:pt x="804638" y="255768"/>
                </a:lnTo>
                <a:lnTo>
                  <a:pt x="825377" y="318137"/>
                </a:lnTo>
                <a:lnTo>
                  <a:pt x="836159" y="384428"/>
                </a:lnTo>
                <a:lnTo>
                  <a:pt x="837547" y="418773"/>
                </a:lnTo>
                <a:lnTo>
                  <a:pt x="836159" y="453119"/>
                </a:lnTo>
                <a:lnTo>
                  <a:pt x="825377" y="519410"/>
                </a:lnTo>
                <a:lnTo>
                  <a:pt x="804638" y="581779"/>
                </a:lnTo>
                <a:lnTo>
                  <a:pt x="774805" y="639366"/>
                </a:lnTo>
                <a:lnTo>
                  <a:pt x="736741" y="691307"/>
                </a:lnTo>
                <a:lnTo>
                  <a:pt x="691307" y="736741"/>
                </a:lnTo>
                <a:lnTo>
                  <a:pt x="639366" y="774805"/>
                </a:lnTo>
                <a:lnTo>
                  <a:pt x="581779" y="804638"/>
                </a:lnTo>
                <a:lnTo>
                  <a:pt x="519410" y="825376"/>
                </a:lnTo>
                <a:lnTo>
                  <a:pt x="453119" y="836159"/>
                </a:lnTo>
                <a:lnTo>
                  <a:pt x="418773" y="837547"/>
                </a:lnTo>
                <a:lnTo>
                  <a:pt x="384427" y="836159"/>
                </a:lnTo>
                <a:lnTo>
                  <a:pt x="318137" y="825376"/>
                </a:lnTo>
                <a:lnTo>
                  <a:pt x="255768" y="804638"/>
                </a:lnTo>
                <a:lnTo>
                  <a:pt x="198181" y="774805"/>
                </a:lnTo>
                <a:lnTo>
                  <a:pt x="146240" y="736741"/>
                </a:lnTo>
                <a:lnTo>
                  <a:pt x="100806" y="691307"/>
                </a:lnTo>
                <a:lnTo>
                  <a:pt x="62741" y="639366"/>
                </a:lnTo>
                <a:lnTo>
                  <a:pt x="32909" y="581779"/>
                </a:lnTo>
                <a:lnTo>
                  <a:pt x="12170" y="519410"/>
                </a:lnTo>
                <a:lnTo>
                  <a:pt x="1388" y="453119"/>
                </a:lnTo>
                <a:lnTo>
                  <a:pt x="0" y="418773"/>
                </a:lnTo>
                <a:close/>
              </a:path>
            </a:pathLst>
          </a:custGeom>
          <a:ln w="25399">
            <a:solidFill>
              <a:srgbClr val="005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7066" y="2326343"/>
            <a:ext cx="28765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3DA1"/>
                </a:solidFill>
                <a:latin typeface="UHC Sans"/>
                <a:cs typeface="UHC Sans"/>
              </a:rPr>
              <a:t>2</a:t>
            </a:r>
            <a:endParaRPr sz="3600">
              <a:latin typeface="UHC Sans"/>
              <a:cs typeface="UHC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702911" y="4690534"/>
            <a:ext cx="2611755" cy="0"/>
          </a:xfrm>
          <a:custGeom>
            <a:avLst/>
            <a:gdLst/>
            <a:ahLst/>
            <a:cxnLst/>
            <a:rect l="l" t="t" r="r" b="b"/>
            <a:pathLst>
              <a:path w="2611754">
                <a:moveTo>
                  <a:pt x="0" y="0"/>
                </a:moveTo>
                <a:lnTo>
                  <a:pt x="2611353" y="0"/>
                </a:lnTo>
              </a:path>
            </a:pathLst>
          </a:custGeom>
          <a:ln w="25399">
            <a:solidFill>
              <a:srgbClr val="005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"/>
          </p:nvPr>
        </p:nvSpPr>
        <p:spPr>
          <a:xfrm>
            <a:off x="0" y="6587064"/>
            <a:ext cx="2502965" cy="270934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1738630"/>
          </a:xfrm>
          <a:custGeom>
            <a:avLst/>
            <a:gdLst/>
            <a:ahLst/>
            <a:cxnLst/>
            <a:rect l="l" t="t" r="r" b="b"/>
            <a:pathLst>
              <a:path w="9144000" h="1738630">
                <a:moveTo>
                  <a:pt x="0" y="0"/>
                </a:moveTo>
                <a:lnTo>
                  <a:pt x="9143998" y="0"/>
                </a:lnTo>
                <a:lnTo>
                  <a:pt x="9143998" y="1738312"/>
                </a:lnTo>
                <a:lnTo>
                  <a:pt x="0" y="1738312"/>
                </a:lnTo>
                <a:lnTo>
                  <a:pt x="0" y="0"/>
                </a:lnTo>
                <a:close/>
              </a:path>
            </a:pathLst>
          </a:custGeom>
          <a:solidFill>
            <a:srgbClr val="005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40573" y="6245753"/>
            <a:ext cx="1681162" cy="341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855" y="280706"/>
            <a:ext cx="2027698" cy="414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0" dirty="0"/>
              <a:t>How</a:t>
            </a:r>
            <a:r>
              <a:rPr spc="-114" dirty="0"/>
              <a:t> </a:t>
            </a:r>
            <a:r>
              <a:rPr spc="-120" dirty="0"/>
              <a:t>to</a:t>
            </a:r>
            <a:r>
              <a:rPr spc="-114" dirty="0"/>
              <a:t> </a:t>
            </a:r>
            <a:r>
              <a:rPr spc="-130" dirty="0"/>
              <a:t>get</a:t>
            </a:r>
            <a:r>
              <a:rPr spc="-114" dirty="0"/>
              <a:t> </a:t>
            </a:r>
            <a:r>
              <a:rPr spc="-150" dirty="0"/>
              <a:t>access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87354" y="3836941"/>
            <a:ext cx="2518445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1900"/>
              </a:lnSpc>
            </a:pPr>
            <a:r>
              <a:rPr sz="1600" spc="-50" dirty="0">
                <a:latin typeface="Arial"/>
                <a:cs typeface="Arial"/>
              </a:rPr>
              <a:t>After</a:t>
            </a:r>
            <a:r>
              <a:rPr sz="1600" spc="-45" dirty="0">
                <a:latin typeface="Arial"/>
                <a:cs typeface="Arial"/>
              </a:rPr>
              <a:t> selecting </a:t>
            </a:r>
            <a:r>
              <a:rPr sz="1600" spc="-55" dirty="0">
                <a:latin typeface="Arial"/>
                <a:cs typeface="Arial"/>
              </a:rPr>
              <a:t>your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channel,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you’ll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see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videos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categorized</a:t>
            </a:r>
            <a:r>
              <a:rPr sz="1600" spc="-45" dirty="0">
                <a:latin typeface="Arial"/>
                <a:cs typeface="Arial"/>
              </a:rPr>
              <a:t> by </a:t>
            </a:r>
            <a:r>
              <a:rPr sz="1600" spc="-40" dirty="0">
                <a:latin typeface="Arial"/>
                <a:cs typeface="Arial"/>
              </a:rPr>
              <a:t>plan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type.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1981199"/>
            <a:ext cx="4872955" cy="47381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489" y="2119861"/>
            <a:ext cx="837565" cy="837565"/>
          </a:xfrm>
          <a:custGeom>
            <a:avLst/>
            <a:gdLst/>
            <a:ahLst/>
            <a:cxnLst/>
            <a:rect l="l" t="t" r="r" b="b"/>
            <a:pathLst>
              <a:path w="837565" h="837564">
                <a:moveTo>
                  <a:pt x="418773" y="0"/>
                </a:moveTo>
                <a:lnTo>
                  <a:pt x="350846" y="5481"/>
                </a:lnTo>
                <a:lnTo>
                  <a:pt x="286408" y="21349"/>
                </a:lnTo>
                <a:lnTo>
                  <a:pt x="226323" y="46742"/>
                </a:lnTo>
                <a:lnTo>
                  <a:pt x="171451" y="80799"/>
                </a:lnTo>
                <a:lnTo>
                  <a:pt x="122656" y="122655"/>
                </a:lnTo>
                <a:lnTo>
                  <a:pt x="80799" y="171451"/>
                </a:lnTo>
                <a:lnTo>
                  <a:pt x="46742" y="226323"/>
                </a:lnTo>
                <a:lnTo>
                  <a:pt x="21349" y="286408"/>
                </a:lnTo>
                <a:lnTo>
                  <a:pt x="5481" y="350846"/>
                </a:lnTo>
                <a:lnTo>
                  <a:pt x="0" y="418773"/>
                </a:lnTo>
                <a:lnTo>
                  <a:pt x="1388" y="453119"/>
                </a:lnTo>
                <a:lnTo>
                  <a:pt x="12170" y="519409"/>
                </a:lnTo>
                <a:lnTo>
                  <a:pt x="32909" y="581779"/>
                </a:lnTo>
                <a:lnTo>
                  <a:pt x="62741" y="639365"/>
                </a:lnTo>
                <a:lnTo>
                  <a:pt x="100806" y="691306"/>
                </a:lnTo>
                <a:lnTo>
                  <a:pt x="146240" y="736740"/>
                </a:lnTo>
                <a:lnTo>
                  <a:pt x="198181" y="774805"/>
                </a:lnTo>
                <a:lnTo>
                  <a:pt x="255768" y="804637"/>
                </a:lnTo>
                <a:lnTo>
                  <a:pt x="318137" y="825376"/>
                </a:lnTo>
                <a:lnTo>
                  <a:pt x="384427" y="836158"/>
                </a:lnTo>
                <a:lnTo>
                  <a:pt x="418773" y="837547"/>
                </a:lnTo>
                <a:lnTo>
                  <a:pt x="453119" y="836158"/>
                </a:lnTo>
                <a:lnTo>
                  <a:pt x="519410" y="825376"/>
                </a:lnTo>
                <a:lnTo>
                  <a:pt x="581779" y="804637"/>
                </a:lnTo>
                <a:lnTo>
                  <a:pt x="639366" y="774805"/>
                </a:lnTo>
                <a:lnTo>
                  <a:pt x="691307" y="736740"/>
                </a:lnTo>
                <a:lnTo>
                  <a:pt x="736741" y="691306"/>
                </a:lnTo>
                <a:lnTo>
                  <a:pt x="774805" y="639365"/>
                </a:lnTo>
                <a:lnTo>
                  <a:pt x="804638" y="581779"/>
                </a:lnTo>
                <a:lnTo>
                  <a:pt x="825377" y="519409"/>
                </a:lnTo>
                <a:lnTo>
                  <a:pt x="836159" y="453119"/>
                </a:lnTo>
                <a:lnTo>
                  <a:pt x="837547" y="418773"/>
                </a:lnTo>
                <a:lnTo>
                  <a:pt x="836159" y="384427"/>
                </a:lnTo>
                <a:lnTo>
                  <a:pt x="825377" y="318137"/>
                </a:lnTo>
                <a:lnTo>
                  <a:pt x="804638" y="255768"/>
                </a:lnTo>
                <a:lnTo>
                  <a:pt x="774805" y="198181"/>
                </a:lnTo>
                <a:lnTo>
                  <a:pt x="736741" y="146240"/>
                </a:lnTo>
                <a:lnTo>
                  <a:pt x="691307" y="100806"/>
                </a:lnTo>
                <a:lnTo>
                  <a:pt x="639366" y="62741"/>
                </a:lnTo>
                <a:lnTo>
                  <a:pt x="581779" y="32909"/>
                </a:lnTo>
                <a:lnTo>
                  <a:pt x="519410" y="12170"/>
                </a:lnTo>
                <a:lnTo>
                  <a:pt x="453119" y="1388"/>
                </a:lnTo>
                <a:lnTo>
                  <a:pt x="4187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489" y="2119861"/>
            <a:ext cx="837565" cy="837565"/>
          </a:xfrm>
          <a:custGeom>
            <a:avLst/>
            <a:gdLst/>
            <a:ahLst/>
            <a:cxnLst/>
            <a:rect l="l" t="t" r="r" b="b"/>
            <a:pathLst>
              <a:path w="837565" h="837564">
                <a:moveTo>
                  <a:pt x="0" y="418773"/>
                </a:moveTo>
                <a:lnTo>
                  <a:pt x="5481" y="350846"/>
                </a:lnTo>
                <a:lnTo>
                  <a:pt x="21349" y="286409"/>
                </a:lnTo>
                <a:lnTo>
                  <a:pt x="46742" y="226323"/>
                </a:lnTo>
                <a:lnTo>
                  <a:pt x="80799" y="171451"/>
                </a:lnTo>
                <a:lnTo>
                  <a:pt x="122656" y="122656"/>
                </a:lnTo>
                <a:lnTo>
                  <a:pt x="171451" y="80799"/>
                </a:lnTo>
                <a:lnTo>
                  <a:pt x="226323" y="46742"/>
                </a:lnTo>
                <a:lnTo>
                  <a:pt x="286408" y="21349"/>
                </a:lnTo>
                <a:lnTo>
                  <a:pt x="350846" y="5481"/>
                </a:lnTo>
                <a:lnTo>
                  <a:pt x="418773" y="0"/>
                </a:lnTo>
                <a:lnTo>
                  <a:pt x="453119" y="1388"/>
                </a:lnTo>
                <a:lnTo>
                  <a:pt x="519410" y="12170"/>
                </a:lnTo>
                <a:lnTo>
                  <a:pt x="581779" y="32909"/>
                </a:lnTo>
                <a:lnTo>
                  <a:pt x="639366" y="62742"/>
                </a:lnTo>
                <a:lnTo>
                  <a:pt x="691307" y="100806"/>
                </a:lnTo>
                <a:lnTo>
                  <a:pt x="736741" y="146240"/>
                </a:lnTo>
                <a:lnTo>
                  <a:pt x="774805" y="198181"/>
                </a:lnTo>
                <a:lnTo>
                  <a:pt x="804638" y="255768"/>
                </a:lnTo>
                <a:lnTo>
                  <a:pt x="825377" y="318137"/>
                </a:lnTo>
                <a:lnTo>
                  <a:pt x="836159" y="384428"/>
                </a:lnTo>
                <a:lnTo>
                  <a:pt x="837547" y="418773"/>
                </a:lnTo>
                <a:lnTo>
                  <a:pt x="836159" y="453119"/>
                </a:lnTo>
                <a:lnTo>
                  <a:pt x="825377" y="519410"/>
                </a:lnTo>
                <a:lnTo>
                  <a:pt x="804638" y="581779"/>
                </a:lnTo>
                <a:lnTo>
                  <a:pt x="774805" y="639366"/>
                </a:lnTo>
                <a:lnTo>
                  <a:pt x="736741" y="691307"/>
                </a:lnTo>
                <a:lnTo>
                  <a:pt x="691307" y="736741"/>
                </a:lnTo>
                <a:lnTo>
                  <a:pt x="639366" y="774805"/>
                </a:lnTo>
                <a:lnTo>
                  <a:pt x="581779" y="804638"/>
                </a:lnTo>
                <a:lnTo>
                  <a:pt x="519410" y="825376"/>
                </a:lnTo>
                <a:lnTo>
                  <a:pt x="453119" y="836159"/>
                </a:lnTo>
                <a:lnTo>
                  <a:pt x="418773" y="837547"/>
                </a:lnTo>
                <a:lnTo>
                  <a:pt x="384427" y="836159"/>
                </a:lnTo>
                <a:lnTo>
                  <a:pt x="318137" y="825376"/>
                </a:lnTo>
                <a:lnTo>
                  <a:pt x="255768" y="804638"/>
                </a:lnTo>
                <a:lnTo>
                  <a:pt x="198181" y="774805"/>
                </a:lnTo>
                <a:lnTo>
                  <a:pt x="146240" y="736741"/>
                </a:lnTo>
                <a:lnTo>
                  <a:pt x="100806" y="691307"/>
                </a:lnTo>
                <a:lnTo>
                  <a:pt x="62741" y="639366"/>
                </a:lnTo>
                <a:lnTo>
                  <a:pt x="32909" y="581779"/>
                </a:lnTo>
                <a:lnTo>
                  <a:pt x="12170" y="519410"/>
                </a:lnTo>
                <a:lnTo>
                  <a:pt x="1388" y="453119"/>
                </a:lnTo>
                <a:lnTo>
                  <a:pt x="0" y="418773"/>
                </a:lnTo>
                <a:close/>
              </a:path>
            </a:pathLst>
          </a:custGeom>
          <a:ln w="25399">
            <a:solidFill>
              <a:srgbClr val="005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7066" y="2326343"/>
            <a:ext cx="28765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3DA1"/>
                </a:solidFill>
                <a:latin typeface="UHC Sans"/>
                <a:cs typeface="UHC Sans"/>
              </a:rPr>
              <a:t>3</a:t>
            </a:r>
            <a:endParaRPr sz="3600">
              <a:latin typeface="UHC Sans"/>
              <a:cs typeface="UHC San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5"/>
          </p:nvPr>
        </p:nvSpPr>
        <p:spPr>
          <a:xfrm>
            <a:off x="152401" y="6587064"/>
            <a:ext cx="2057399" cy="270934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60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8804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03530" y="4358271"/>
            <a:ext cx="714298" cy="714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46804" y="4425463"/>
            <a:ext cx="1703070" cy="144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200"/>
              </a:lnSpc>
            </a:pPr>
            <a:r>
              <a:rPr sz="1200" b="1" spc="-20" dirty="0">
                <a:solidFill>
                  <a:srgbClr val="003DA1"/>
                </a:solidFill>
                <a:latin typeface="Arial"/>
                <a:cs typeface="Arial"/>
              </a:rPr>
              <a:t>Elearning!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3DA1"/>
                </a:solidFill>
                <a:latin typeface="Arial"/>
                <a:cs typeface="Arial"/>
              </a:rPr>
              <a:t>Magazine</a:t>
            </a:r>
            <a:r>
              <a:rPr sz="1200" b="1" spc="-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3DA1"/>
                </a:solidFill>
                <a:latin typeface="Arial"/>
                <a:cs typeface="Arial"/>
              </a:rPr>
              <a:t>Learning!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45" dirty="0">
                <a:solidFill>
                  <a:srgbClr val="003DA1"/>
                </a:solidFill>
                <a:latin typeface="Arial"/>
                <a:cs typeface="Arial"/>
              </a:rPr>
              <a:t>100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DA1"/>
                </a:solidFill>
                <a:latin typeface="Arial"/>
                <a:cs typeface="Arial"/>
              </a:rPr>
              <a:t>award winner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for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providing </a:t>
            </a:r>
            <a:r>
              <a:rPr sz="1200" spc="-55" dirty="0">
                <a:solidFill>
                  <a:srgbClr val="003DA1"/>
                </a:solidFill>
                <a:latin typeface="Arial Unicode MS"/>
                <a:cs typeface="Arial Unicode MS"/>
              </a:rPr>
              <a:t>live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 and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003DA1"/>
                </a:solidFill>
                <a:latin typeface="Arial Unicode MS"/>
                <a:cs typeface="Arial Unicode MS"/>
              </a:rPr>
              <a:t>on-demand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education</a:t>
            </a:r>
            <a:r>
              <a:rPr sz="1200" spc="-20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that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003DA1"/>
                </a:solidFill>
                <a:latin typeface="Arial Unicode MS"/>
                <a:cs typeface="Arial Unicode MS"/>
              </a:rPr>
              <a:t>allows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003DA1"/>
                </a:solidFill>
                <a:latin typeface="Arial Unicode MS"/>
                <a:cs typeface="Arial Unicode MS"/>
              </a:rPr>
              <a:t>care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providers</a:t>
            </a:r>
            <a:r>
              <a:rPr sz="1200" spc="-30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and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their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60" dirty="0">
                <a:solidFill>
                  <a:srgbClr val="003DA1"/>
                </a:solidFill>
                <a:latin typeface="Arial Unicode MS"/>
                <a:cs typeface="Arial Unicode MS"/>
              </a:rPr>
              <a:t>sta</a:t>
            </a:r>
            <a:r>
              <a:rPr sz="1200" spc="-120" dirty="0">
                <a:solidFill>
                  <a:srgbClr val="003DA1"/>
                </a:solidFill>
                <a:latin typeface="Calibri"/>
                <a:cs typeface="Calibri"/>
              </a:rPr>
              <a:t>ﬀ</a:t>
            </a:r>
            <a:r>
              <a:rPr sz="1200" spc="-70" dirty="0">
                <a:solidFill>
                  <a:srgbClr val="003DA1"/>
                </a:solidFill>
                <a:latin typeface="Arial Unicode MS"/>
                <a:cs typeface="Arial Unicode MS"/>
              </a:rPr>
              <a:t>s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to </a:t>
            </a:r>
            <a:r>
              <a:rPr sz="1200" spc="-55" dirty="0">
                <a:solidFill>
                  <a:srgbClr val="003DA1"/>
                </a:solidFill>
                <a:latin typeface="Arial Unicode MS"/>
                <a:cs typeface="Arial Unicode MS"/>
              </a:rPr>
              <a:t>learn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in </a:t>
            </a:r>
            <a:r>
              <a:rPr sz="1200" spc="-80" dirty="0">
                <a:solidFill>
                  <a:srgbClr val="003DA1"/>
                </a:solidFill>
                <a:latin typeface="Arial Unicode MS"/>
                <a:cs typeface="Arial Unicode MS"/>
              </a:rPr>
              <a:t>a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new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75" dirty="0">
                <a:solidFill>
                  <a:srgbClr val="003DA1"/>
                </a:solidFill>
                <a:latin typeface="Arial Unicode MS"/>
                <a:cs typeface="Arial Unicode MS"/>
              </a:rPr>
              <a:t>way,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on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their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own</a:t>
            </a:r>
            <a:r>
              <a:rPr sz="1200" spc="-20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003DA1"/>
                </a:solidFill>
                <a:latin typeface="Arial Unicode MS"/>
                <a:cs typeface="Arial Unicode MS"/>
              </a:rPr>
              <a:t>schedule.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84329" y="2345270"/>
            <a:ext cx="1152697" cy="1213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46804" y="2687144"/>
            <a:ext cx="1598930" cy="1266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9600"/>
              </a:lnSpc>
            </a:pPr>
            <a:r>
              <a:rPr sz="1200" b="1" spc="-45" dirty="0">
                <a:solidFill>
                  <a:srgbClr val="003DA1"/>
                </a:solidFill>
                <a:latin typeface="Arial"/>
                <a:cs typeface="Arial"/>
              </a:rPr>
              <a:t>UHC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50" dirty="0">
                <a:solidFill>
                  <a:srgbClr val="003DA1"/>
                </a:solidFill>
                <a:latin typeface="Arial"/>
                <a:cs typeface="Arial"/>
              </a:rPr>
              <a:t>On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3DA1"/>
                </a:solidFill>
                <a:latin typeface="Arial"/>
                <a:cs typeface="Arial"/>
              </a:rPr>
              <a:t>Air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has</a:t>
            </a:r>
            <a:r>
              <a:rPr sz="1200" b="1" spc="-20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30" dirty="0">
                <a:solidFill>
                  <a:srgbClr val="003DA1"/>
                </a:solidFill>
                <a:latin typeface="Arial"/>
                <a:cs typeface="Arial"/>
              </a:rPr>
              <a:t>expanded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3DA1"/>
                </a:solidFill>
                <a:latin typeface="Arial"/>
                <a:cs typeface="Arial"/>
              </a:rPr>
              <a:t>to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DA1"/>
                </a:solidFill>
                <a:latin typeface="Arial"/>
                <a:cs typeface="Arial"/>
              </a:rPr>
              <a:t>a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3DA1"/>
                </a:solidFill>
                <a:latin typeface="Arial"/>
                <a:cs typeface="Arial"/>
              </a:rPr>
              <a:t>number</a:t>
            </a:r>
            <a:r>
              <a:rPr sz="1200" b="1" spc="-10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3DA1"/>
                </a:solidFill>
                <a:latin typeface="Arial"/>
                <a:cs typeface="Arial"/>
              </a:rPr>
              <a:t>of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3DA1"/>
                </a:solidFill>
                <a:latin typeface="Arial"/>
                <a:cs typeface="Arial"/>
              </a:rPr>
              <a:t>new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srgbClr val="003DA1"/>
                </a:solidFill>
                <a:latin typeface="Arial"/>
                <a:cs typeface="Arial"/>
              </a:rPr>
              <a:t>markets</a:t>
            </a:r>
            <a:r>
              <a:rPr sz="1200" b="1" spc="-35" dirty="0">
                <a:solidFill>
                  <a:srgbClr val="003DA1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and </a:t>
            </a:r>
            <a:r>
              <a:rPr sz="1200" spc="-60" dirty="0">
                <a:solidFill>
                  <a:srgbClr val="003DA1"/>
                </a:solidFill>
                <a:latin typeface="Arial Unicode MS"/>
                <a:cs typeface="Arial Unicode MS"/>
              </a:rPr>
              <a:t>has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003DA1"/>
                </a:solidFill>
                <a:latin typeface="Arial Unicode MS"/>
                <a:cs typeface="Arial Unicode MS"/>
              </a:rPr>
              <a:t>more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50" dirty="0">
                <a:solidFill>
                  <a:srgbClr val="003DA1"/>
                </a:solidFill>
                <a:latin typeface="Arial Unicode MS"/>
                <a:cs typeface="Arial Unicode MS"/>
              </a:rPr>
              <a:t>than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20" dirty="0">
                <a:solidFill>
                  <a:srgbClr val="003DA1"/>
                </a:solidFill>
                <a:latin typeface="Arial Unicode MS"/>
                <a:cs typeface="Arial Unicode MS"/>
              </a:rPr>
              <a:t>7,000</a:t>
            </a:r>
            <a:r>
              <a:rPr sz="1200" spc="-10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registered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60" dirty="0">
                <a:solidFill>
                  <a:srgbClr val="003DA1"/>
                </a:solidFill>
                <a:latin typeface="Arial Unicode MS"/>
                <a:cs typeface="Arial Unicode MS"/>
              </a:rPr>
              <a:t>viewers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since</a:t>
            </a:r>
            <a:r>
              <a:rPr sz="1200" spc="-2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5" dirty="0">
                <a:solidFill>
                  <a:srgbClr val="003DA1"/>
                </a:solidFill>
                <a:latin typeface="Arial Unicode MS"/>
                <a:cs typeface="Arial Unicode MS"/>
              </a:rPr>
              <a:t>its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003DA1"/>
                </a:solidFill>
                <a:latin typeface="Arial Unicode MS"/>
                <a:cs typeface="Arial Unicode MS"/>
              </a:rPr>
              <a:t>2013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40" dirty="0">
                <a:solidFill>
                  <a:srgbClr val="003DA1"/>
                </a:solidFill>
                <a:latin typeface="Arial Unicode MS"/>
                <a:cs typeface="Arial Unicode MS"/>
              </a:rPr>
              <a:t>launch</a:t>
            </a:r>
            <a:r>
              <a:rPr sz="1200" spc="-35" dirty="0">
                <a:solidFill>
                  <a:srgbClr val="003DA1"/>
                </a:solidFill>
                <a:latin typeface="Arial Unicode MS"/>
                <a:cs typeface="Arial Unicode MS"/>
              </a:rPr>
              <a:t> in</a:t>
            </a:r>
            <a:r>
              <a:rPr sz="1200" spc="-25" dirty="0">
                <a:solidFill>
                  <a:srgbClr val="003DA1"/>
                </a:solidFill>
                <a:latin typeface="Arial Unicode MS"/>
                <a:cs typeface="Arial Unicode MS"/>
              </a:rPr>
              <a:t> </a:t>
            </a:r>
            <a:r>
              <a:rPr sz="1200" spc="-65" dirty="0">
                <a:solidFill>
                  <a:srgbClr val="003DA1"/>
                </a:solidFill>
                <a:latin typeface="Arial Unicode MS"/>
                <a:cs typeface="Arial Unicode MS"/>
              </a:rPr>
              <a:t>Tennessee.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160" y="2390990"/>
            <a:ext cx="175051" cy="19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160" y="3046310"/>
            <a:ext cx="175051" cy="19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160" y="3694010"/>
            <a:ext cx="175051" cy="19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160" y="4354410"/>
            <a:ext cx="175051" cy="19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160" y="5002110"/>
            <a:ext cx="175051" cy="19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1160" y="5433910"/>
            <a:ext cx="175051" cy="190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99109" indent="5715">
              <a:lnSpc>
                <a:spcPct val="100000"/>
              </a:lnSpc>
            </a:pPr>
            <a:r>
              <a:rPr spc="-70" dirty="0"/>
              <a:t>Does</a:t>
            </a:r>
            <a:r>
              <a:rPr spc="-45" dirty="0"/>
              <a:t> </a:t>
            </a:r>
            <a:r>
              <a:rPr spc="-55" dirty="0"/>
              <a:t>your</a:t>
            </a:r>
            <a:r>
              <a:rPr spc="-45" dirty="0"/>
              <a:t> </a:t>
            </a:r>
            <a:r>
              <a:rPr spc="-35" dirty="0"/>
              <a:t>o</a:t>
            </a:r>
            <a:r>
              <a:rPr spc="-150" dirty="0">
                <a:latin typeface="Calibri"/>
                <a:cs typeface="Calibri"/>
              </a:rPr>
              <a:t>ﬃ</a:t>
            </a:r>
            <a:r>
              <a:rPr spc="-40" dirty="0"/>
              <a:t>ce</a:t>
            </a:r>
            <a:r>
              <a:rPr spc="-45" dirty="0"/>
              <a:t> allow time </a:t>
            </a:r>
            <a:r>
              <a:rPr spc="-35" dirty="0"/>
              <a:t>for</a:t>
            </a:r>
            <a:r>
              <a:rPr spc="-45" dirty="0"/>
              <a:t> </a:t>
            </a:r>
            <a:r>
              <a:rPr spc="-40" dirty="0"/>
              <a:t>training</a:t>
            </a:r>
            <a:r>
              <a:rPr spc="-25" dirty="0"/>
              <a:t> </a:t>
            </a:r>
            <a:r>
              <a:rPr spc="-40" dirty="0"/>
              <a:t>such</a:t>
            </a:r>
            <a:r>
              <a:rPr spc="-45" dirty="0"/>
              <a:t> </a:t>
            </a:r>
            <a:r>
              <a:rPr spc="-90" dirty="0"/>
              <a:t>as</a:t>
            </a:r>
            <a:r>
              <a:rPr spc="-45" dirty="0"/>
              <a:t> </a:t>
            </a:r>
            <a:r>
              <a:rPr spc="-50" dirty="0"/>
              <a:t>what</a:t>
            </a:r>
            <a:r>
              <a:rPr spc="-45" dirty="0"/>
              <a:t> </a:t>
            </a:r>
            <a:r>
              <a:rPr spc="-55" dirty="0"/>
              <a:t>is</a:t>
            </a:r>
            <a:r>
              <a:rPr spc="-45" dirty="0"/>
              <a:t> </a:t>
            </a:r>
            <a:r>
              <a:rPr spc="-35" dirty="0"/>
              <a:t>o</a:t>
            </a:r>
            <a:r>
              <a:rPr spc="-114" dirty="0">
                <a:latin typeface="Calibri"/>
                <a:cs typeface="Calibri"/>
              </a:rPr>
              <a:t>ﬀ</a:t>
            </a:r>
            <a:r>
              <a:rPr spc="-45" dirty="0"/>
              <a:t>ered </a:t>
            </a:r>
            <a:r>
              <a:rPr spc="-35" dirty="0"/>
              <a:t>on</a:t>
            </a:r>
            <a:r>
              <a:rPr spc="-45" dirty="0"/>
              <a:t> </a:t>
            </a:r>
            <a:r>
              <a:rPr spc="-80" dirty="0"/>
              <a:t>UHC</a:t>
            </a:r>
            <a:r>
              <a:rPr spc="-45" dirty="0"/>
              <a:t> </a:t>
            </a:r>
            <a:r>
              <a:rPr spc="-60" dirty="0"/>
              <a:t>On</a:t>
            </a:r>
            <a:r>
              <a:rPr spc="-45" dirty="0"/>
              <a:t> </a:t>
            </a:r>
            <a:r>
              <a:rPr spc="-60" dirty="0"/>
              <a:t>Air?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 indent="5715">
              <a:lnSpc>
                <a:spcPts val="1739"/>
              </a:lnSpc>
            </a:pPr>
            <a:r>
              <a:rPr spc="-65" dirty="0"/>
              <a:t>Are</a:t>
            </a:r>
            <a:r>
              <a:rPr spc="-45" dirty="0"/>
              <a:t> </a:t>
            </a:r>
            <a:r>
              <a:rPr spc="-50" dirty="0"/>
              <a:t>there</a:t>
            </a:r>
            <a:r>
              <a:rPr spc="-45" dirty="0"/>
              <a:t> </a:t>
            </a:r>
            <a:r>
              <a:rPr spc="-75" dirty="0"/>
              <a:t>any</a:t>
            </a:r>
            <a:r>
              <a:rPr spc="-45" dirty="0"/>
              <a:t> </a:t>
            </a:r>
            <a:r>
              <a:rPr spc="-35" dirty="0"/>
              <a:t>technical</a:t>
            </a:r>
            <a:r>
              <a:rPr spc="-45" dirty="0"/>
              <a:t> </a:t>
            </a:r>
            <a:r>
              <a:rPr spc="-55" dirty="0"/>
              <a:t>barriers</a:t>
            </a:r>
            <a:r>
              <a:rPr spc="-45" dirty="0"/>
              <a:t> that </a:t>
            </a:r>
            <a:r>
              <a:rPr spc="-30" dirty="0"/>
              <a:t>might</a:t>
            </a:r>
            <a:r>
              <a:rPr spc="-20" dirty="0"/>
              <a:t> </a:t>
            </a:r>
            <a:r>
              <a:rPr spc="-50" dirty="0"/>
              <a:t>prevent</a:t>
            </a:r>
            <a:r>
              <a:rPr spc="-45" dirty="0"/>
              <a:t> </a:t>
            </a:r>
            <a:r>
              <a:rPr spc="-55" dirty="0"/>
              <a:t>your</a:t>
            </a:r>
            <a:r>
              <a:rPr spc="-45" dirty="0"/>
              <a:t> </a:t>
            </a:r>
            <a:r>
              <a:rPr spc="-70" dirty="0"/>
              <a:t>sta</a:t>
            </a:r>
            <a:r>
              <a:rPr spc="-114" dirty="0">
                <a:latin typeface="Calibri"/>
                <a:cs typeface="Calibri"/>
              </a:rPr>
              <a:t>ﬀ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40" dirty="0"/>
              <a:t>from</a:t>
            </a:r>
            <a:r>
              <a:rPr spc="-45" dirty="0"/>
              <a:t> </a:t>
            </a:r>
            <a:r>
              <a:rPr spc="-50" dirty="0"/>
              <a:t>viewing</a:t>
            </a:r>
            <a:r>
              <a:rPr spc="-45" dirty="0"/>
              <a:t> </a:t>
            </a:r>
            <a:r>
              <a:rPr spc="-60" dirty="0"/>
              <a:t>these</a:t>
            </a:r>
            <a:r>
              <a:rPr spc="-45" dirty="0"/>
              <a:t> </a:t>
            </a:r>
            <a:r>
              <a:rPr spc="-50" dirty="0"/>
              <a:t>programs?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959485" indent="5715">
              <a:lnSpc>
                <a:spcPct val="102200"/>
              </a:lnSpc>
            </a:pPr>
            <a:r>
              <a:rPr spc="-60" dirty="0"/>
              <a:t>When</a:t>
            </a:r>
            <a:r>
              <a:rPr spc="-45" dirty="0"/>
              <a:t> </a:t>
            </a:r>
            <a:r>
              <a:rPr spc="-25" dirty="0"/>
              <a:t>would</a:t>
            </a:r>
            <a:r>
              <a:rPr spc="-45" dirty="0"/>
              <a:t> </a:t>
            </a:r>
            <a:r>
              <a:rPr spc="-60" dirty="0"/>
              <a:t>you</a:t>
            </a:r>
            <a:r>
              <a:rPr spc="-45" dirty="0"/>
              <a:t> </a:t>
            </a:r>
            <a:r>
              <a:rPr spc="-40" dirty="0"/>
              <a:t>prefer</a:t>
            </a:r>
            <a:r>
              <a:rPr spc="-45" dirty="0"/>
              <a:t> </a:t>
            </a:r>
            <a:r>
              <a:rPr spc="-25" dirty="0"/>
              <a:t>to</a:t>
            </a:r>
            <a:r>
              <a:rPr spc="-45" dirty="0"/>
              <a:t> </a:t>
            </a:r>
            <a:r>
              <a:rPr spc="-40" dirty="0"/>
              <a:t>watch</a:t>
            </a:r>
            <a:r>
              <a:rPr spc="-45" dirty="0"/>
              <a:t> </a:t>
            </a:r>
            <a:r>
              <a:rPr spc="-95" dirty="0"/>
              <a:t>a</a:t>
            </a:r>
            <a:r>
              <a:rPr spc="-50" dirty="0"/>
              <a:t> </a:t>
            </a:r>
            <a:r>
              <a:rPr spc="-55" dirty="0"/>
              <a:t>video</a:t>
            </a:r>
            <a:r>
              <a:rPr spc="-45" dirty="0"/>
              <a:t> </a:t>
            </a:r>
            <a:r>
              <a:rPr spc="-90" dirty="0"/>
              <a:t>vs.</a:t>
            </a:r>
            <a:r>
              <a:rPr spc="-45" dirty="0"/>
              <a:t> reading </a:t>
            </a:r>
            <a:r>
              <a:rPr spc="-95" dirty="0"/>
              <a:t>a</a:t>
            </a:r>
            <a:r>
              <a:rPr spc="-45" dirty="0"/>
              <a:t> </a:t>
            </a:r>
            <a:r>
              <a:rPr spc="-40" dirty="0"/>
              <a:t>communication?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1212215" indent="5715">
              <a:lnSpc>
                <a:spcPts val="1739"/>
              </a:lnSpc>
            </a:pPr>
            <a:r>
              <a:rPr spc="-65" dirty="0"/>
              <a:t>What</a:t>
            </a:r>
            <a:r>
              <a:rPr spc="-45" dirty="0"/>
              <a:t> </a:t>
            </a:r>
            <a:r>
              <a:rPr spc="-60" dirty="0"/>
              <a:t>types</a:t>
            </a:r>
            <a:r>
              <a:rPr spc="-45" dirty="0"/>
              <a:t> </a:t>
            </a:r>
            <a:r>
              <a:rPr spc="-35" dirty="0"/>
              <a:t>of</a:t>
            </a:r>
            <a:r>
              <a:rPr spc="-45" dirty="0"/>
              <a:t> </a:t>
            </a:r>
            <a:r>
              <a:rPr spc="-40" dirty="0"/>
              <a:t>content</a:t>
            </a:r>
            <a:r>
              <a:rPr spc="-45" dirty="0"/>
              <a:t> </a:t>
            </a:r>
            <a:r>
              <a:rPr spc="-25" dirty="0"/>
              <a:t>would</a:t>
            </a:r>
            <a:r>
              <a:rPr spc="-45" dirty="0"/>
              <a:t> </a:t>
            </a:r>
            <a:r>
              <a:rPr spc="-60" dirty="0"/>
              <a:t>you</a:t>
            </a:r>
            <a:r>
              <a:rPr spc="-30" dirty="0"/>
              <a:t> </a:t>
            </a:r>
            <a:r>
              <a:rPr spc="-35" dirty="0"/>
              <a:t>like</a:t>
            </a:r>
            <a:r>
              <a:rPr spc="-45" dirty="0"/>
              <a:t> </a:t>
            </a:r>
            <a:r>
              <a:rPr spc="-25" dirty="0"/>
              <a:t>to</a:t>
            </a:r>
            <a:r>
              <a:rPr spc="-45" dirty="0"/>
              <a:t> </a:t>
            </a:r>
            <a:r>
              <a:rPr spc="-75" dirty="0"/>
              <a:t>see</a:t>
            </a:r>
            <a:r>
              <a:rPr spc="-45" dirty="0"/>
              <a:t> </a:t>
            </a:r>
            <a:r>
              <a:rPr spc="-35" dirty="0"/>
              <a:t>on</a:t>
            </a:r>
            <a:r>
              <a:rPr spc="-45" dirty="0"/>
              <a:t> </a:t>
            </a:r>
            <a:r>
              <a:rPr spc="-80" dirty="0"/>
              <a:t>UHC</a:t>
            </a:r>
            <a:r>
              <a:rPr spc="-45" dirty="0"/>
              <a:t> </a:t>
            </a:r>
            <a:r>
              <a:rPr spc="-60" dirty="0"/>
              <a:t>On</a:t>
            </a:r>
            <a:r>
              <a:rPr spc="-45" dirty="0"/>
              <a:t> </a:t>
            </a:r>
            <a:r>
              <a:rPr spc="-60" dirty="0"/>
              <a:t>Air?</a:t>
            </a: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3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pc="-55" dirty="0"/>
              <a:t>What’s</a:t>
            </a:r>
            <a:r>
              <a:rPr spc="-45" dirty="0"/>
              <a:t> the ideal </a:t>
            </a:r>
            <a:r>
              <a:rPr spc="-20" dirty="0"/>
              <a:t>length/time</a:t>
            </a:r>
            <a:r>
              <a:rPr spc="-45" dirty="0"/>
              <a:t> </a:t>
            </a:r>
            <a:r>
              <a:rPr spc="-35" dirty="0"/>
              <a:t>for</a:t>
            </a:r>
            <a:r>
              <a:rPr spc="-45" dirty="0"/>
              <a:t> </a:t>
            </a:r>
            <a:r>
              <a:rPr spc="-95" dirty="0"/>
              <a:t>a</a:t>
            </a:r>
            <a:r>
              <a:rPr spc="-45" dirty="0"/>
              <a:t> </a:t>
            </a:r>
            <a:r>
              <a:rPr spc="-55" dirty="0"/>
              <a:t>video?</a:t>
            </a: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8575" indent="5715">
              <a:lnSpc>
                <a:spcPct val="102200"/>
              </a:lnSpc>
            </a:pPr>
            <a:r>
              <a:rPr spc="-45" dirty="0"/>
              <a:t>Would </a:t>
            </a:r>
            <a:r>
              <a:rPr spc="-60" dirty="0"/>
              <a:t>you</a:t>
            </a:r>
            <a:r>
              <a:rPr spc="-45" dirty="0"/>
              <a:t> </a:t>
            </a:r>
            <a:r>
              <a:rPr spc="-35" dirty="0"/>
              <a:t>like</a:t>
            </a:r>
            <a:r>
              <a:rPr spc="-45" dirty="0"/>
              <a:t> </a:t>
            </a:r>
            <a:r>
              <a:rPr spc="-60" dirty="0"/>
              <a:t>an</a:t>
            </a:r>
            <a:r>
              <a:rPr spc="-45" dirty="0"/>
              <a:t> </a:t>
            </a:r>
            <a:r>
              <a:rPr spc="-30" dirty="0"/>
              <a:t>option</a:t>
            </a:r>
            <a:r>
              <a:rPr spc="-45" dirty="0"/>
              <a:t> </a:t>
            </a:r>
            <a:r>
              <a:rPr spc="-25" dirty="0"/>
              <a:t>to</a:t>
            </a:r>
            <a:r>
              <a:rPr spc="-45" dirty="0"/>
              <a:t> </a:t>
            </a:r>
            <a:r>
              <a:rPr spc="-60" dirty="0"/>
              <a:t>receive</a:t>
            </a:r>
            <a:r>
              <a:rPr spc="-45" dirty="0"/>
              <a:t> </a:t>
            </a:r>
            <a:r>
              <a:rPr spc="-40" dirty="0"/>
              <a:t>notifications</a:t>
            </a:r>
            <a:r>
              <a:rPr spc="-25" dirty="0"/>
              <a:t> </a:t>
            </a:r>
            <a:r>
              <a:rPr spc="-45" dirty="0"/>
              <a:t>when </a:t>
            </a:r>
            <a:r>
              <a:rPr spc="-55" dirty="0"/>
              <a:t>new</a:t>
            </a:r>
            <a:r>
              <a:rPr spc="-45" dirty="0"/>
              <a:t> </a:t>
            </a:r>
            <a:r>
              <a:rPr spc="-55" dirty="0"/>
              <a:t>videos</a:t>
            </a:r>
            <a:r>
              <a:rPr spc="-45" dirty="0"/>
              <a:t> </a:t>
            </a:r>
            <a:r>
              <a:rPr spc="-65" dirty="0"/>
              <a:t>are</a:t>
            </a:r>
            <a:r>
              <a:rPr spc="-45" dirty="0"/>
              <a:t> </a:t>
            </a:r>
            <a:r>
              <a:rPr spc="-50" dirty="0"/>
              <a:t>posted?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5"/>
          </p:nvPr>
        </p:nvSpPr>
        <p:spPr>
          <a:xfrm>
            <a:off x="76201" y="6629400"/>
            <a:ext cx="2666999" cy="153888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3998" y="0"/>
                </a:lnTo>
                <a:lnTo>
                  <a:pt x="9143998" y="6857998"/>
                </a:lnTo>
                <a:lnTo>
                  <a:pt x="0" y="6857998"/>
                </a:lnTo>
                <a:lnTo>
                  <a:pt x="0" y="0"/>
                </a:lnTo>
                <a:close/>
              </a:path>
            </a:pathLst>
          </a:custGeom>
          <a:solidFill>
            <a:srgbClr val="0053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516" y="280706"/>
            <a:ext cx="2027698" cy="414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57858" y="3071359"/>
            <a:ext cx="2580640" cy="584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spc="-175" dirty="0">
                <a:solidFill>
                  <a:srgbClr val="F2F2F2"/>
                </a:solidFill>
                <a:latin typeface="Arial Unicode MS"/>
                <a:cs typeface="Arial Unicode MS"/>
              </a:rPr>
              <a:t>Thank</a:t>
            </a:r>
            <a:r>
              <a:rPr sz="4400" spc="-12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4400" spc="-190" dirty="0">
                <a:solidFill>
                  <a:srgbClr val="F2F2F2"/>
                </a:solidFill>
                <a:latin typeface="Arial Unicode MS"/>
                <a:cs typeface="Arial Unicode MS"/>
              </a:rPr>
              <a:t>you!</a:t>
            </a:r>
            <a:endParaRPr sz="440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67979" y="464095"/>
            <a:ext cx="845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65" dirty="0">
                <a:solidFill>
                  <a:srgbClr val="F2F2F2"/>
                </a:solidFill>
                <a:latin typeface="Arial Unicode MS"/>
                <a:cs typeface="Arial Unicode MS"/>
              </a:rPr>
              <a:t>UHC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55" dirty="0">
                <a:solidFill>
                  <a:srgbClr val="F2F2F2"/>
                </a:solidFill>
                <a:latin typeface="Arial Unicode MS"/>
                <a:cs typeface="Arial Unicode MS"/>
              </a:rPr>
              <a:t>ON</a:t>
            </a:r>
            <a:r>
              <a:rPr sz="1200" spc="-35" dirty="0">
                <a:solidFill>
                  <a:srgbClr val="F2F2F2"/>
                </a:solidFill>
                <a:latin typeface="Arial Unicode MS"/>
                <a:cs typeface="Arial Unicode MS"/>
              </a:rPr>
              <a:t> </a:t>
            </a:r>
            <a:r>
              <a:rPr sz="1200" spc="-95" dirty="0">
                <a:solidFill>
                  <a:srgbClr val="F2F2F2"/>
                </a:solidFill>
                <a:latin typeface="Arial Unicode MS"/>
                <a:cs typeface="Arial Unicode MS"/>
              </a:rPr>
              <a:t>AIR</a:t>
            </a:r>
            <a:endParaRPr sz="1200">
              <a:latin typeface="Arial Unicode MS"/>
              <a:cs typeface="Arial Unicode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>
          <a:xfrm>
            <a:off x="1" y="6629400"/>
            <a:ext cx="3124199" cy="228600"/>
          </a:xfrm>
        </p:spPr>
        <p:txBody>
          <a:bodyPr/>
          <a:lstStyle/>
          <a:p>
            <a:r>
              <a:rPr lang="en-US" sz="1000" dirty="0"/>
              <a:t>PCA-1-003063-08192016_09162016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341</Words>
  <Application>Microsoft Office PowerPoint</Application>
  <PresentationFormat>On-screen Show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Unicode MS</vt:lpstr>
      <vt:lpstr>Calibri</vt:lpstr>
      <vt:lpstr>Times New Roman</vt:lpstr>
      <vt:lpstr>UHC Sans</vt:lpstr>
      <vt:lpstr>Office Theme</vt:lpstr>
      <vt:lpstr>PowerPoint Presentation</vt:lpstr>
      <vt:lpstr>It’s programming just for providers.</vt:lpstr>
      <vt:lpstr>PowerPoint Presentation</vt:lpstr>
      <vt:lpstr>PowerPoint Presentation</vt:lpstr>
      <vt:lpstr>How to get access</vt:lpstr>
      <vt:lpstr>How to get access</vt:lpstr>
      <vt:lpstr>How to get access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Dwyer, Kathy (Provider Communications)</dc:creator>
  <cp:lastModifiedBy>Sarah Miller</cp:lastModifiedBy>
  <cp:revision>3</cp:revision>
  <dcterms:created xsi:type="dcterms:W3CDTF">2016-09-19T09:40:11Z</dcterms:created>
  <dcterms:modified xsi:type="dcterms:W3CDTF">2022-07-18T18:57:38Z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2016-09-16T00:00:00Z</vt:filetime>
  </property>
  <property fmtid="{D5CDD505-2E9C-101B-9397-08002B2CF9AE}" pid="3" name="LastSaved">
    <vt:filetime>2016-09-19T00:00:00Z</vt:filetime>
  </property>
</Properties>
</file>