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8" r:id="rId1"/>
    <p:sldMasterId id="2147484259" r:id="rId2"/>
    <p:sldMasterId id="2147484260" r:id="rId3"/>
    <p:sldMasterId id="2147484304" r:id="rId4"/>
  </p:sldMasterIdLst>
  <p:notesMasterIdLst>
    <p:notesMasterId r:id="rId41"/>
  </p:notesMasterIdLst>
  <p:handoutMasterIdLst>
    <p:handoutMasterId r:id="rId42"/>
  </p:handoutMasterIdLst>
  <p:sldIdLst>
    <p:sldId id="879" r:id="rId5"/>
    <p:sldId id="588" r:id="rId6"/>
    <p:sldId id="900" r:id="rId7"/>
    <p:sldId id="907" r:id="rId8"/>
    <p:sldId id="898" r:id="rId9"/>
    <p:sldId id="899" r:id="rId10"/>
    <p:sldId id="901" r:id="rId11"/>
    <p:sldId id="902" r:id="rId12"/>
    <p:sldId id="903" r:id="rId13"/>
    <p:sldId id="905" r:id="rId14"/>
    <p:sldId id="908" r:id="rId15"/>
    <p:sldId id="909" r:id="rId16"/>
    <p:sldId id="910" r:id="rId17"/>
    <p:sldId id="911" r:id="rId18"/>
    <p:sldId id="912" r:id="rId19"/>
    <p:sldId id="913" r:id="rId20"/>
    <p:sldId id="914" r:id="rId21"/>
    <p:sldId id="821" r:id="rId22"/>
    <p:sldId id="870" r:id="rId23"/>
    <p:sldId id="871" r:id="rId24"/>
    <p:sldId id="848" r:id="rId25"/>
    <p:sldId id="880" r:id="rId26"/>
    <p:sldId id="874" r:id="rId27"/>
    <p:sldId id="878" r:id="rId28"/>
    <p:sldId id="849" r:id="rId29"/>
    <p:sldId id="850" r:id="rId30"/>
    <p:sldId id="891" r:id="rId31"/>
    <p:sldId id="852" r:id="rId32"/>
    <p:sldId id="854" r:id="rId33"/>
    <p:sldId id="857" r:id="rId34"/>
    <p:sldId id="882" r:id="rId35"/>
    <p:sldId id="915" r:id="rId36"/>
    <p:sldId id="916" r:id="rId37"/>
    <p:sldId id="917" r:id="rId38"/>
    <p:sldId id="918" r:id="rId39"/>
    <p:sldId id="919" r:id="rId40"/>
  </p:sldIdLst>
  <p:sldSz cx="9144000" cy="6858000" type="screen4x3"/>
  <p:notesSz cx="7010400" cy="9296400"/>
  <p:defaultTextStyle>
    <a:defPPr>
      <a:defRPr lang="en-US"/>
    </a:defPPr>
    <a:lvl1pPr algn="l" defTabSz="457200" rtl="0" fontAlgn="base">
      <a:spcBef>
        <a:spcPct val="0"/>
      </a:spcBef>
      <a:spcAft>
        <a:spcPct val="0"/>
      </a:spcAft>
      <a:defRPr sz="2400" b="1"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sz="2400" b="1"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sz="2400" b="1"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sz="2400" b="1"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sz="2400" b="1" kern="1200">
        <a:solidFill>
          <a:schemeClr val="tx1"/>
        </a:solidFill>
        <a:latin typeface="Arial" charset="0"/>
        <a:ea typeface="MS PGothic" pitchFamily="34" charset="-128"/>
        <a:cs typeface="+mn-cs"/>
      </a:defRPr>
    </a:lvl5pPr>
    <a:lvl6pPr marL="2286000" algn="l" defTabSz="914400" rtl="0" eaLnBrk="1" latinLnBrk="0" hangingPunct="1">
      <a:defRPr sz="2400" b="1" kern="1200">
        <a:solidFill>
          <a:schemeClr val="tx1"/>
        </a:solidFill>
        <a:latin typeface="Arial" charset="0"/>
        <a:ea typeface="MS PGothic" pitchFamily="34" charset="-128"/>
        <a:cs typeface="+mn-cs"/>
      </a:defRPr>
    </a:lvl6pPr>
    <a:lvl7pPr marL="2743200" algn="l" defTabSz="914400" rtl="0" eaLnBrk="1" latinLnBrk="0" hangingPunct="1">
      <a:defRPr sz="2400" b="1" kern="1200">
        <a:solidFill>
          <a:schemeClr val="tx1"/>
        </a:solidFill>
        <a:latin typeface="Arial" charset="0"/>
        <a:ea typeface="MS PGothic" pitchFamily="34" charset="-128"/>
        <a:cs typeface="+mn-cs"/>
      </a:defRPr>
    </a:lvl7pPr>
    <a:lvl8pPr marL="3200400" algn="l" defTabSz="914400" rtl="0" eaLnBrk="1" latinLnBrk="0" hangingPunct="1">
      <a:defRPr sz="2400" b="1" kern="1200">
        <a:solidFill>
          <a:schemeClr val="tx1"/>
        </a:solidFill>
        <a:latin typeface="Arial" charset="0"/>
        <a:ea typeface="MS PGothic" pitchFamily="34" charset="-128"/>
        <a:cs typeface="+mn-cs"/>
      </a:defRPr>
    </a:lvl8pPr>
    <a:lvl9pPr marL="3657600" algn="l" defTabSz="914400" rtl="0" eaLnBrk="1" latinLnBrk="0" hangingPunct="1">
      <a:defRPr sz="2400" b="1"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000066"/>
    <a:srgbClr val="414FB9"/>
    <a:srgbClr val="003399"/>
    <a:srgbClr val="969696"/>
    <a:srgbClr val="27306F"/>
    <a:srgbClr val="777777"/>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94639" autoAdjust="0"/>
  </p:normalViewPr>
  <p:slideViewPr>
    <p:cSldViewPr snapToGrid="0">
      <p:cViewPr varScale="1">
        <p:scale>
          <a:sx n="81" d="100"/>
          <a:sy n="81" d="100"/>
        </p:scale>
        <p:origin x="1531" y="62"/>
      </p:cViewPr>
      <p:guideLst>
        <p:guide orient="horz" pos="2160"/>
        <p:guide pos="2880"/>
      </p:guideLst>
    </p:cSldViewPr>
  </p:slideViewPr>
  <p:outlineViewPr>
    <p:cViewPr>
      <p:scale>
        <a:sx n="33" d="100"/>
        <a:sy n="33" d="100"/>
      </p:scale>
      <p:origin x="0" y="7680"/>
    </p:cViewPr>
  </p:outlineViewPr>
  <p:notesTextViewPr>
    <p:cViewPr>
      <p:scale>
        <a:sx n="100" d="100"/>
        <a:sy n="100" d="100"/>
      </p:scale>
      <p:origin x="0" y="0"/>
    </p:cViewPr>
  </p:notesTextViewPr>
  <p:sorterViewPr>
    <p:cViewPr>
      <p:scale>
        <a:sx n="100" d="100"/>
        <a:sy n="100" d="100"/>
      </p:scale>
      <p:origin x="0" y="1314"/>
    </p:cViewPr>
  </p:sorterViewPr>
  <p:notesViewPr>
    <p:cSldViewPr snapToGrid="0">
      <p:cViewPr varScale="1">
        <p:scale>
          <a:sx n="81" d="100"/>
          <a:sy n="81" d="100"/>
        </p:scale>
        <p:origin x="-20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5089">
              <a:defRPr sz="1200" b="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5089">
              <a:defRPr sz="1200" b="0">
                <a:latin typeface="Arial" charset="0"/>
                <a:ea typeface="ＭＳ Ｐゴシック" charset="-128"/>
              </a:defRPr>
            </a:lvl1pPr>
          </a:lstStyle>
          <a:p>
            <a:pPr>
              <a:defRPr/>
            </a:pPr>
            <a:fld id="{9BC2A290-6BE9-4AA9-9536-CE331A248E84}" type="datetime1">
              <a:rPr lang="en-US"/>
              <a:pPr>
                <a:defRPr/>
              </a:pPr>
              <a:t>7/18/2022</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5089">
              <a:defRPr sz="1200" b="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5089">
              <a:defRPr sz="1200" b="0">
                <a:latin typeface="Arial" charset="0"/>
                <a:ea typeface="ＭＳ Ｐゴシック" charset="-128"/>
              </a:defRPr>
            </a:lvl1pPr>
          </a:lstStyle>
          <a:p>
            <a:pPr>
              <a:defRPr/>
            </a:pPr>
            <a:fld id="{2F05CEA1-552B-4727-8C66-C2E2146E9888}" type="slidenum">
              <a:rPr lang="en-US"/>
              <a:pPr>
                <a:defRPr/>
              </a:pPr>
              <a:t>‹#›</a:t>
            </a:fld>
            <a:endParaRPr lang="en-US"/>
          </a:p>
        </p:txBody>
      </p:sp>
    </p:spTree>
    <p:extLst>
      <p:ext uri="{BB962C8B-B14F-4D97-AF65-F5344CB8AC3E}">
        <p14:creationId xmlns:p14="http://schemas.microsoft.com/office/powerpoint/2010/main" val="1697183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5089">
              <a:defRPr sz="1200" b="0">
                <a:latin typeface="Arial" charset="0"/>
                <a:ea typeface="ＭＳ Ｐゴシック" charset="-128"/>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5089">
              <a:defRPr sz="1200" b="0">
                <a:latin typeface="Arial" charset="0"/>
                <a:ea typeface="ＭＳ Ｐゴシック" charset="-128"/>
              </a:defRPr>
            </a:lvl1pPr>
          </a:lstStyle>
          <a:p>
            <a:pPr>
              <a:defRPr/>
            </a:pPr>
            <a:fld id="{6B022C54-D5F5-4202-B4C6-A478225FA7E8}" type="datetime1">
              <a:rPr lang="en-US"/>
              <a:pPr>
                <a:defRPr/>
              </a:pPr>
              <a:t>7/18/2022</a:t>
            </a:fld>
            <a:endParaRPr lang="en-US"/>
          </a:p>
        </p:txBody>
      </p:sp>
      <p:sp>
        <p:nvSpPr>
          <p:cNvPr id="4" name="Slide Image Placeholder 3"/>
          <p:cNvSpPr>
            <a:spLocks noGrp="1" noRot="1" noChangeAspect="1"/>
          </p:cNvSpPr>
          <p:nvPr>
            <p:ph type="sldImg" idx="2"/>
          </p:nvPr>
        </p:nvSpPr>
        <p:spPr bwMode="auto">
          <a:xfrm>
            <a:off x="1181100" y="696913"/>
            <a:ext cx="4648200" cy="3486150"/>
          </a:xfrm>
          <a:prstGeom prst="rect">
            <a:avLst/>
          </a:prstGeom>
          <a:noFill/>
          <a:ln w="12700">
            <a:solidFill>
              <a:srgbClr val="000000"/>
            </a:solidFill>
            <a:miter lim="800000"/>
            <a:headEnd/>
            <a:tailEnd/>
          </a:ln>
        </p:spPr>
        <p:txBody>
          <a:bodyPr vert="horz" wrap="square" lIns="93167" tIns="46584" rIns="93167" bIns="46584"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5089">
              <a:defRPr sz="1200" b="0">
                <a:latin typeface="Aria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5089">
              <a:defRPr sz="1200" b="0">
                <a:latin typeface="Arial" charset="0"/>
                <a:ea typeface="ＭＳ Ｐゴシック" charset="-128"/>
              </a:defRPr>
            </a:lvl1pPr>
          </a:lstStyle>
          <a:p>
            <a:pPr>
              <a:defRPr/>
            </a:pPr>
            <a:fld id="{4A0158CA-0E96-48BB-9186-91968FB30845}" type="slidenum">
              <a:rPr lang="en-US"/>
              <a:pPr>
                <a:defRPr/>
              </a:pPr>
              <a:t>‹#›</a:t>
            </a:fld>
            <a:endParaRPr lang="en-US"/>
          </a:p>
        </p:txBody>
      </p:sp>
    </p:spTree>
    <p:extLst>
      <p:ext uri="{BB962C8B-B14F-4D97-AF65-F5344CB8AC3E}">
        <p14:creationId xmlns:p14="http://schemas.microsoft.com/office/powerpoint/2010/main" val="377096846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2018 Bulletin page</a:t>
            </a:r>
            <a:r>
              <a:rPr lang="en-US" baseline="0" dirty="0"/>
              <a:t> 59</a:t>
            </a:r>
            <a:endParaRPr lang="en-US" dirty="0"/>
          </a:p>
          <a:p>
            <a:endParaRPr lang="en-US" dirty="0"/>
          </a:p>
          <a:p>
            <a:r>
              <a:rPr lang="en-US" dirty="0">
                <a:ea typeface="+mn-ea"/>
                <a:cs typeface="+mn-cs"/>
              </a:rPr>
              <a:t>In December 2017, we let care providers know that we would be taking steps to</a:t>
            </a:r>
          </a:p>
          <a:p>
            <a:r>
              <a:rPr lang="en-US" dirty="0">
                <a:ea typeface="+mn-ea"/>
                <a:cs typeface="+mn-cs"/>
              </a:rPr>
              <a:t>streamline the administrative experience for </a:t>
            </a:r>
            <a:r>
              <a:rPr lang="en-US" dirty="0" err="1">
                <a:ea typeface="+mn-ea"/>
                <a:cs typeface="+mn-cs"/>
              </a:rPr>
              <a:t>UnitedHealthcare</a:t>
            </a:r>
            <a:r>
              <a:rPr lang="en-US" dirty="0">
                <a:ea typeface="+mn-ea"/>
                <a:cs typeface="+mn-cs"/>
              </a:rPr>
              <a:t> Oxford commercial</a:t>
            </a:r>
          </a:p>
          <a:p>
            <a:r>
              <a:rPr lang="en-US" dirty="0">
                <a:ea typeface="+mn-ea"/>
                <a:cs typeface="+mn-cs"/>
              </a:rPr>
              <a:t>plans. These steps have begun and will continue over the next 24 to 36 months as</a:t>
            </a:r>
          </a:p>
          <a:p>
            <a:r>
              <a:rPr lang="en-US" dirty="0">
                <a:ea typeface="+mn-ea"/>
                <a:cs typeface="+mn-cs"/>
              </a:rPr>
              <a:t>employer groups renew health coverage for their employees.</a:t>
            </a:r>
          </a:p>
          <a:p>
            <a:endParaRPr lang="en-US" dirty="0">
              <a:ea typeface="+mn-ea"/>
              <a:cs typeface="+mn-cs"/>
            </a:endParaRPr>
          </a:p>
          <a:p>
            <a:r>
              <a:rPr lang="en-US" b="1" dirty="0">
                <a:ea typeface="+mn-ea"/>
                <a:cs typeface="+mn-cs"/>
              </a:rPr>
              <a:t>When your patients see you for care, ask your staff to:</a:t>
            </a:r>
          </a:p>
          <a:p>
            <a:r>
              <a:rPr lang="en-US" dirty="0">
                <a:ea typeface="+mn-ea"/>
                <a:cs typeface="+mn-cs"/>
              </a:rPr>
              <a:t>• Check their eligibility each time they visit your office.</a:t>
            </a:r>
          </a:p>
          <a:p>
            <a:r>
              <a:rPr lang="en-US" dirty="0">
                <a:ea typeface="+mn-ea"/>
                <a:cs typeface="+mn-cs"/>
              </a:rPr>
              <a:t>• Include their new member ID number on claims or requests for services that require authorization.</a:t>
            </a:r>
          </a:p>
          <a:p>
            <a:r>
              <a:rPr lang="en-US" dirty="0">
                <a:ea typeface="+mn-ea"/>
                <a:cs typeface="+mn-cs"/>
              </a:rPr>
              <a:t>• Use the provider website listed on the back of the member’s ID card for secure transactions.</a:t>
            </a:r>
          </a:p>
        </p:txBody>
      </p:sp>
      <p:sp>
        <p:nvSpPr>
          <p:cNvPr id="4" name="Slide Number Placeholder 3"/>
          <p:cNvSpPr>
            <a:spLocks noGrp="1"/>
          </p:cNvSpPr>
          <p:nvPr>
            <p:ph type="sldNum" sz="quarter" idx="10"/>
          </p:nvPr>
        </p:nvSpPr>
        <p:spPr/>
        <p:txBody>
          <a:bodyPr/>
          <a:lstStyle/>
          <a:p>
            <a:fld id="{9D322D4C-0687-DD4B-B8D5-5283C8F9AF9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2893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page 28</a:t>
            </a:r>
          </a:p>
          <a:p>
            <a:pPr marL="170044" indent="-170044">
              <a:buFont typeface="Wingdings" panose="05000000000000000000" pitchFamily="2" charset="2"/>
              <a:buChar char="§"/>
            </a:pPr>
            <a:r>
              <a:rPr lang="en-US" dirty="0">
                <a:ea typeface="+mn-ea"/>
                <a:cs typeface="+mn-cs"/>
              </a:rPr>
              <a:t>There are no other grouper level assignment changes to existing codes. </a:t>
            </a:r>
          </a:p>
          <a:p>
            <a:pPr marL="170044" indent="-170044">
              <a:buFont typeface="Wingdings" panose="05000000000000000000" pitchFamily="2" charset="2"/>
              <a:buChar char="§"/>
            </a:pPr>
            <a:r>
              <a:rPr lang="en-US" dirty="0">
                <a:ea typeface="+mn-ea"/>
                <a:cs typeface="+mn-cs"/>
              </a:rPr>
              <a:t>For reimbursement under the OPG, UnitedHealthcare requires the appropriate line level CPT/ Healthcare Common Procedure Coding System (HCPCS) code, in addition to the revenue code, when billing for outpatient procedures.</a:t>
            </a: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12</a:t>
            </a:fld>
            <a:endParaRPr lang="en-US" dirty="0"/>
          </a:p>
        </p:txBody>
      </p:sp>
    </p:spTree>
    <p:extLst>
      <p:ext uri="{BB962C8B-B14F-4D97-AF65-F5344CB8AC3E}">
        <p14:creationId xmlns:p14="http://schemas.microsoft.com/office/powerpoint/2010/main" val="32336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 page 14:</a:t>
            </a:r>
          </a:p>
          <a:p>
            <a:r>
              <a:rPr lang="en-US" dirty="0">
                <a:ea typeface="+mn-ea"/>
                <a:cs typeface="+mn-cs"/>
              </a:rPr>
              <a:t>As we continue moving administrative tasks online, another group of fax numbers used for medical prior authorization</a:t>
            </a:r>
          </a:p>
          <a:p>
            <a:r>
              <a:rPr lang="en-US" dirty="0">
                <a:ea typeface="+mn-ea"/>
                <a:cs typeface="+mn-cs"/>
              </a:rPr>
              <a:t>will retire on May 6, 2019.</a:t>
            </a: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13</a:t>
            </a:fld>
            <a:endParaRPr lang="en-US" dirty="0"/>
          </a:p>
        </p:txBody>
      </p:sp>
    </p:spTree>
    <p:extLst>
      <p:ext uri="{BB962C8B-B14F-4D97-AF65-F5344CB8AC3E}">
        <p14:creationId xmlns:p14="http://schemas.microsoft.com/office/powerpoint/2010/main" val="322731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2018, page 13</a:t>
            </a:r>
          </a:p>
          <a:p>
            <a:pPr marL="174687" indent="-174687">
              <a:buFont typeface="Wingdings" panose="05000000000000000000" pitchFamily="2" charset="2"/>
              <a:buChar char="§"/>
            </a:pPr>
            <a:r>
              <a:rPr lang="en-US" dirty="0"/>
              <a:t>An Optum ID is required to access Link and perform online transactions, such as eligibility verification, claims status, claims reconsideration, referrals, prior authorizations and more. </a:t>
            </a:r>
          </a:p>
          <a:p>
            <a:pPr marL="174687" indent="-174687">
              <a:buFont typeface="Wingdings" panose="05000000000000000000" pitchFamily="2" charset="2"/>
              <a:buChar char="§"/>
            </a:pPr>
            <a:r>
              <a:rPr lang="en-US" dirty="0"/>
              <a:t>To get an Optum ID, go to UHCprovider.com and click on </a:t>
            </a:r>
            <a:r>
              <a:rPr lang="en-US" b="1" dirty="0"/>
              <a:t>New User </a:t>
            </a:r>
            <a:r>
              <a:rPr lang="en-US" dirty="0"/>
              <a:t>to get started.</a:t>
            </a:r>
          </a:p>
          <a:p>
            <a:pPr marL="174687" indent="-174687">
              <a:buFont typeface="Wingdings" panose="05000000000000000000" pitchFamily="2" charset="2"/>
              <a:buChar char="§"/>
            </a:pPr>
            <a:r>
              <a:rPr lang="en-US" b="1" dirty="0"/>
              <a:t>UHC On Air </a:t>
            </a:r>
            <a:r>
              <a:rPr lang="en-US" dirty="0"/>
              <a:t>is your source for live and on-demand video broadcasts created specifically for UnitedHealthcare providers.</a:t>
            </a:r>
          </a:p>
          <a:p>
            <a:pPr marL="174687" indent="-174687" defTabSz="453451" eaLnBrk="1" fontAlgn="auto" hangingPunct="1">
              <a:spcBef>
                <a:spcPts val="0"/>
              </a:spcBef>
              <a:spcAft>
                <a:spcPts val="0"/>
              </a:spcAft>
              <a:buFont typeface="Wingdings" panose="05000000000000000000" pitchFamily="2" charset="2"/>
              <a:buChar char="§"/>
              <a:defRPr/>
            </a:pPr>
            <a:r>
              <a:rPr lang="en-US" dirty="0"/>
              <a:t>For help with Link, call the UnitedHealthcare Connectivity Helpdesk at </a:t>
            </a:r>
            <a:r>
              <a:rPr lang="en-US" b="1" dirty="0">
                <a:solidFill>
                  <a:srgbClr val="00B0F0"/>
                </a:solidFill>
                <a:latin typeface="Arial" panose="020B0604020202020204" pitchFamily="34" charset="0"/>
                <a:cs typeface="Arial" panose="020B0604020202020204" pitchFamily="34" charset="0"/>
              </a:rPr>
              <a:t>866-842-3278</a:t>
            </a:r>
            <a:r>
              <a:rPr lang="en-US" dirty="0"/>
              <a:t>, option 1, from 7 a.m. to 9 p.m. Central Time, Monday through Friday.</a:t>
            </a:r>
          </a:p>
          <a:p>
            <a:pPr marL="174687" indent="-174687">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27</a:t>
            </a:fld>
            <a:endParaRPr lang="en-US" dirty="0"/>
          </a:p>
        </p:txBody>
      </p:sp>
    </p:spTree>
    <p:extLst>
      <p:ext uri="{BB962C8B-B14F-4D97-AF65-F5344CB8AC3E}">
        <p14:creationId xmlns:p14="http://schemas.microsoft.com/office/powerpoint/2010/main" val="300494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page 7</a:t>
            </a:r>
          </a:p>
          <a:p>
            <a:r>
              <a:rPr lang="en-US" dirty="0"/>
              <a:t>All information</a:t>
            </a:r>
            <a:r>
              <a:rPr lang="en-US" baseline="0" dirty="0"/>
              <a:t> is given on slide</a:t>
            </a: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31</a:t>
            </a:fld>
            <a:endParaRPr lang="en-US" dirty="0"/>
          </a:p>
        </p:txBody>
      </p:sp>
    </p:spTree>
    <p:extLst>
      <p:ext uri="{BB962C8B-B14F-4D97-AF65-F5344CB8AC3E}">
        <p14:creationId xmlns:p14="http://schemas.microsoft.com/office/powerpoint/2010/main" val="282925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3026" eaLnBrk="0" hangingPunct="0">
              <a:spcBef>
                <a:spcPct val="30000"/>
              </a:spcBef>
              <a:defRPr sz="1200">
                <a:solidFill>
                  <a:schemeClr val="tx1"/>
                </a:solidFill>
                <a:latin typeface="Calibri" pitchFamily="34" charset="0"/>
                <a:ea typeface="MS PGothic" pitchFamily="34" charset="-128"/>
              </a:defRPr>
            </a:lvl1pPr>
            <a:lvl2pPr marL="741476" indent="-284817" defTabSz="463026" eaLnBrk="0" hangingPunct="0">
              <a:spcBef>
                <a:spcPct val="30000"/>
              </a:spcBef>
              <a:defRPr sz="1200">
                <a:solidFill>
                  <a:schemeClr val="tx1"/>
                </a:solidFill>
                <a:latin typeface="Calibri" pitchFamily="34" charset="0"/>
                <a:ea typeface="MS PGothic" pitchFamily="34" charset="-128"/>
              </a:defRPr>
            </a:lvl2pPr>
            <a:lvl3pPr marL="1142447" indent="-227535" defTabSz="463026" eaLnBrk="0" hangingPunct="0">
              <a:spcBef>
                <a:spcPct val="30000"/>
              </a:spcBef>
              <a:defRPr sz="1200">
                <a:solidFill>
                  <a:schemeClr val="tx1"/>
                </a:solidFill>
                <a:latin typeface="Calibri" pitchFamily="34" charset="0"/>
                <a:ea typeface="MS PGothic" pitchFamily="34" charset="-128"/>
              </a:defRPr>
            </a:lvl3pPr>
            <a:lvl4pPr marL="1599108" indent="-227535" defTabSz="463026" eaLnBrk="0" hangingPunct="0">
              <a:spcBef>
                <a:spcPct val="30000"/>
              </a:spcBef>
              <a:defRPr sz="1200">
                <a:solidFill>
                  <a:schemeClr val="tx1"/>
                </a:solidFill>
                <a:latin typeface="Calibri" pitchFamily="34" charset="0"/>
                <a:ea typeface="MS PGothic" pitchFamily="34" charset="-128"/>
              </a:defRPr>
            </a:lvl4pPr>
            <a:lvl5pPr marL="2055767" indent="-227535" defTabSz="463026" eaLnBrk="0" hangingPunct="0">
              <a:spcBef>
                <a:spcPct val="30000"/>
              </a:spcBef>
              <a:defRPr sz="1200">
                <a:solidFill>
                  <a:schemeClr val="tx1"/>
                </a:solidFill>
                <a:latin typeface="Calibri" pitchFamily="34" charset="0"/>
                <a:ea typeface="MS PGothic" pitchFamily="34" charset="-128"/>
              </a:defRPr>
            </a:lvl5pPr>
            <a:lvl6pPr marL="2514019" indent="-227535" defTabSz="46302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2271" indent="-227535" defTabSz="46302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30522" indent="-227535" defTabSz="46302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8774" indent="-227535" defTabSz="46302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B5046C4-8686-4BC8-8AD8-7E9F524B5CE6}" type="slidenum">
              <a:rPr lang="en-US" altLang="en-US" smtClean="0">
                <a:latin typeface="Arial" charset="0"/>
              </a:rPr>
              <a:pPr eaLnBrk="1" hangingPunct="1">
                <a:spcBef>
                  <a:spcPct val="0"/>
                </a:spcBef>
              </a:pPr>
              <a:t>4</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page 8</a:t>
            </a:r>
          </a:p>
          <a:p>
            <a:r>
              <a:rPr lang="en-US" dirty="0"/>
              <a:t>See next slide.</a:t>
            </a:r>
          </a:p>
        </p:txBody>
      </p:sp>
      <p:sp>
        <p:nvSpPr>
          <p:cNvPr id="4" name="Slide Number Placeholder 3"/>
          <p:cNvSpPr>
            <a:spLocks noGrp="1"/>
          </p:cNvSpPr>
          <p:nvPr>
            <p:ph type="sldNum" sz="quarter" idx="10"/>
          </p:nvPr>
        </p:nvSpPr>
        <p:spPr/>
        <p:txBody>
          <a:bodyPr/>
          <a:lstStyle/>
          <a:p>
            <a:fld id="{9D322D4C-0687-DD4B-B8D5-5283C8F9AF93}" type="slidenum">
              <a:rPr lang="en-US" smtClean="0"/>
              <a:pPr/>
              <a:t>5</a:t>
            </a:fld>
            <a:endParaRPr lang="en-US" dirty="0"/>
          </a:p>
        </p:txBody>
      </p:sp>
    </p:spTree>
    <p:extLst>
      <p:ext uri="{BB962C8B-B14F-4D97-AF65-F5344CB8AC3E}">
        <p14:creationId xmlns:p14="http://schemas.microsoft.com/office/powerpoint/2010/main" val="300494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page 8</a:t>
            </a:r>
          </a:p>
          <a:p>
            <a:r>
              <a:rPr lang="en-US" dirty="0">
                <a:ea typeface="+mn-ea"/>
                <a:cs typeface="+mn-cs"/>
              </a:rPr>
              <a:t>For complete details on this radiology protocol, go to the </a:t>
            </a:r>
            <a:r>
              <a:rPr lang="en-US" b="1" dirty="0">
                <a:ea typeface="+mn-ea"/>
                <a:cs typeface="+mn-cs"/>
              </a:rPr>
              <a:t>UnitedHealthcare Care Provider Administrative Guide </a:t>
            </a:r>
            <a:r>
              <a:rPr lang="en-US" dirty="0">
                <a:ea typeface="+mn-ea"/>
                <a:cs typeface="+mn-cs"/>
              </a:rPr>
              <a:t>online at UHCprovider.com &gt; Menu &gt; </a:t>
            </a:r>
            <a:r>
              <a:rPr lang="en-US" b="1" dirty="0">
                <a:ea typeface="+mn-ea"/>
                <a:cs typeface="+mn-cs"/>
              </a:rPr>
              <a:t>Administrative Guides and Manuals</a:t>
            </a:r>
            <a:r>
              <a:rPr lang="en-US" dirty="0">
                <a:ea typeface="+mn-ea"/>
                <a:cs typeface="+mn-cs"/>
              </a:rPr>
              <a:t>.</a:t>
            </a: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6</a:t>
            </a:fld>
            <a:endParaRPr lang="en-US" dirty="0"/>
          </a:p>
        </p:txBody>
      </p:sp>
    </p:spTree>
    <p:extLst>
      <p:ext uri="{BB962C8B-B14F-4D97-AF65-F5344CB8AC3E}">
        <p14:creationId xmlns:p14="http://schemas.microsoft.com/office/powerpoint/2010/main" val="300494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pages 10 and 11 </a:t>
            </a:r>
          </a:p>
          <a:p>
            <a:pPr marL="170044" indent="-170044">
              <a:buFont typeface="Wingdings" panose="05000000000000000000" pitchFamily="2" charset="2"/>
              <a:buChar char="§"/>
            </a:pPr>
            <a:r>
              <a:rPr lang="en-US" dirty="0">
                <a:ea typeface="+mn-ea"/>
                <a:cs typeface="+mn-cs"/>
              </a:rPr>
              <a:t>Ten fax numbers used for medical prior authorization retired on Jan. 1, 2019 and more will be retired throughout the year. The fax numbers are listed at </a:t>
            </a:r>
            <a:r>
              <a:rPr lang="en-US" b="1" dirty="0">
                <a:ea typeface="+mn-ea"/>
                <a:cs typeface="+mn-cs"/>
              </a:rPr>
              <a:t>UHCprovider.com/</a:t>
            </a:r>
            <a:r>
              <a:rPr lang="en-US" b="1" dirty="0" err="1">
                <a:ea typeface="+mn-ea"/>
                <a:cs typeface="+mn-cs"/>
              </a:rPr>
              <a:t>priorauth</a:t>
            </a:r>
            <a:r>
              <a:rPr lang="en-US" dirty="0">
                <a:ea typeface="+mn-ea"/>
                <a:cs typeface="+mn-cs"/>
              </a:rPr>
              <a:t>.</a:t>
            </a:r>
          </a:p>
          <a:p>
            <a:pPr marL="170044" indent="-170044">
              <a:buFont typeface="Wingdings" panose="05000000000000000000" pitchFamily="2" charset="2"/>
              <a:buChar char="§"/>
            </a:pPr>
            <a:r>
              <a:rPr lang="en-US" dirty="0">
                <a:ea typeface="+mn-ea"/>
                <a:cs typeface="+mn-cs"/>
              </a:rPr>
              <a:t>The most up-to-date Advance Notification lists are available online:  UnitedHealthcare Medicare, UnitedHealthcare Community plan, and UnitedHealthcare Commercial Plans — </a:t>
            </a:r>
            <a:r>
              <a:rPr lang="en-US" b="1" dirty="0">
                <a:ea typeface="+mn-ea"/>
                <a:cs typeface="+mn-cs"/>
              </a:rPr>
              <a:t>UHCprovider.com/</a:t>
            </a:r>
            <a:r>
              <a:rPr lang="en-US" b="1" dirty="0" err="1">
                <a:ea typeface="+mn-ea"/>
                <a:cs typeface="+mn-cs"/>
              </a:rPr>
              <a:t>priorauth</a:t>
            </a:r>
            <a:r>
              <a:rPr lang="en-US" b="1" dirty="0">
                <a:ea typeface="+mn-ea"/>
                <a:cs typeface="+mn-cs"/>
              </a:rPr>
              <a:t> </a:t>
            </a:r>
            <a:r>
              <a:rPr lang="en-US" dirty="0">
                <a:ea typeface="+mn-ea"/>
                <a:cs typeface="+mn-cs"/>
              </a:rPr>
              <a:t>&gt; Advance Notification and Plan Requirement Resources &gt; Plan Requirement Resources.</a:t>
            </a: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7</a:t>
            </a:fld>
            <a:endParaRPr lang="en-US" dirty="0"/>
          </a:p>
        </p:txBody>
      </p:sp>
    </p:spTree>
    <p:extLst>
      <p:ext uri="{BB962C8B-B14F-4D97-AF65-F5344CB8AC3E}">
        <p14:creationId xmlns:p14="http://schemas.microsoft.com/office/powerpoint/2010/main" val="300494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pages 10 and 11 </a:t>
            </a:r>
          </a:p>
          <a:p>
            <a:pPr marL="170044" indent="-170044">
              <a:buFont typeface="Wingdings" panose="05000000000000000000" pitchFamily="2" charset="2"/>
              <a:buChar char="§"/>
            </a:pPr>
            <a:r>
              <a:rPr lang="en-US" dirty="0">
                <a:ea typeface="+mn-ea"/>
                <a:cs typeface="+mn-cs"/>
              </a:rPr>
              <a:t>Ten fax numbers used for medical prior authorization retired on Jan. 1, 2019 and more will be retired throughout the year. The fax numbers are listed at </a:t>
            </a:r>
            <a:r>
              <a:rPr lang="en-US" b="1" dirty="0">
                <a:ea typeface="+mn-ea"/>
                <a:cs typeface="+mn-cs"/>
              </a:rPr>
              <a:t>UHCprovider.com/</a:t>
            </a:r>
            <a:r>
              <a:rPr lang="en-US" b="1" dirty="0" err="1">
                <a:ea typeface="+mn-ea"/>
                <a:cs typeface="+mn-cs"/>
              </a:rPr>
              <a:t>priorauth</a:t>
            </a:r>
            <a:r>
              <a:rPr lang="en-US" dirty="0">
                <a:ea typeface="+mn-ea"/>
                <a:cs typeface="+mn-cs"/>
              </a:rPr>
              <a:t>.</a:t>
            </a:r>
          </a:p>
          <a:p>
            <a:pPr marL="170044" indent="-170044">
              <a:buFont typeface="Wingdings" panose="05000000000000000000" pitchFamily="2" charset="2"/>
              <a:buChar char="§"/>
            </a:pPr>
            <a:r>
              <a:rPr lang="en-US" dirty="0">
                <a:ea typeface="+mn-ea"/>
                <a:cs typeface="+mn-cs"/>
              </a:rPr>
              <a:t>The most up-to-date Advance Notification lists are available online:  UnitedHealthcare Medicare, UnitedHealthcare Community plan, and UnitedHealthcare Commercial Plans — </a:t>
            </a:r>
            <a:r>
              <a:rPr lang="en-US" b="1" dirty="0">
                <a:ea typeface="+mn-ea"/>
                <a:cs typeface="+mn-cs"/>
              </a:rPr>
              <a:t>UHCprovider.com/</a:t>
            </a:r>
            <a:r>
              <a:rPr lang="en-US" b="1" dirty="0" err="1">
                <a:ea typeface="+mn-ea"/>
                <a:cs typeface="+mn-cs"/>
              </a:rPr>
              <a:t>priorauth</a:t>
            </a:r>
            <a:r>
              <a:rPr lang="en-US" b="1" dirty="0">
                <a:ea typeface="+mn-ea"/>
                <a:cs typeface="+mn-cs"/>
              </a:rPr>
              <a:t> </a:t>
            </a:r>
            <a:r>
              <a:rPr lang="en-US" dirty="0">
                <a:ea typeface="+mn-ea"/>
                <a:cs typeface="+mn-cs"/>
              </a:rPr>
              <a:t>&gt; Advance Notification and Plan Requirement Resources &gt; Plan Requirement Resources.</a:t>
            </a: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8</a:t>
            </a:fld>
            <a:endParaRPr lang="en-US" dirty="0"/>
          </a:p>
        </p:txBody>
      </p:sp>
    </p:spTree>
    <p:extLst>
      <p:ext uri="{BB962C8B-B14F-4D97-AF65-F5344CB8AC3E}">
        <p14:creationId xmlns:p14="http://schemas.microsoft.com/office/powerpoint/2010/main" val="300494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page 12</a:t>
            </a:r>
          </a:p>
          <a:p>
            <a:r>
              <a:rPr lang="en-US" b="1" dirty="0">
                <a:ea typeface="+mn-ea"/>
                <a:cs typeface="+mn-cs"/>
              </a:rPr>
              <a:t>How to Submit a Prior Authorization Request</a:t>
            </a:r>
          </a:p>
          <a:p>
            <a:r>
              <a:rPr lang="en-US" dirty="0">
                <a:ea typeface="+mn-ea"/>
                <a:cs typeface="+mn-cs"/>
              </a:rPr>
              <a:t>You can initiate prior authorization requests for dates of service on or after April 1, 2019, online or by phone:</a:t>
            </a:r>
          </a:p>
          <a:p>
            <a:r>
              <a:rPr lang="en-US" b="1" dirty="0">
                <a:ea typeface="+mn-ea"/>
                <a:cs typeface="+mn-cs"/>
              </a:rPr>
              <a:t>• Online: </a:t>
            </a:r>
            <a:r>
              <a:rPr lang="en-US" dirty="0">
                <a:ea typeface="+mn-ea"/>
                <a:cs typeface="+mn-cs"/>
              </a:rPr>
              <a:t>Use the Prior Authorization and Notification tool on Link. Sign in to Link by going to </a:t>
            </a:r>
            <a:r>
              <a:rPr lang="en-US" dirty="0" err="1">
                <a:ea typeface="+mn-ea"/>
                <a:cs typeface="+mn-cs"/>
              </a:rPr>
              <a:t>UHCprovider</a:t>
            </a:r>
            <a:r>
              <a:rPr lang="en-US" dirty="0">
                <a:ea typeface="+mn-ea"/>
                <a:cs typeface="+mn-cs"/>
              </a:rPr>
              <a:t>. com and clicking on the Link button in the top right corner. Then, select the Prior Authorization and Notification tile on your Link dashboard. This option gives you and your patients the fastest results. You can also use the </a:t>
            </a:r>
            <a:r>
              <a:rPr lang="en-US" dirty="0" err="1">
                <a:ea typeface="+mn-ea"/>
                <a:cs typeface="+mn-cs"/>
              </a:rPr>
              <a:t>eligibilityLink</a:t>
            </a:r>
            <a:r>
              <a:rPr lang="en-US" dirty="0">
                <a:ea typeface="+mn-ea"/>
                <a:cs typeface="+mn-cs"/>
              </a:rPr>
              <a:t> tool on Link to verify eligibility and benefits coverage.</a:t>
            </a:r>
          </a:p>
          <a:p>
            <a:r>
              <a:rPr lang="en-US" dirty="0">
                <a:ea typeface="+mn-ea"/>
                <a:cs typeface="+mn-cs"/>
              </a:rPr>
              <a:t>• </a:t>
            </a:r>
            <a:r>
              <a:rPr lang="en-US" b="1" dirty="0">
                <a:ea typeface="+mn-ea"/>
                <a:cs typeface="+mn-cs"/>
              </a:rPr>
              <a:t>Phone: </a:t>
            </a:r>
            <a:r>
              <a:rPr lang="en-US" dirty="0">
                <a:ea typeface="+mn-ea"/>
                <a:cs typeface="+mn-cs"/>
              </a:rPr>
              <a:t>If you’re unable to use the Prior Authorization and Notification tool on Link, you can continue to call Provider Services at </a:t>
            </a:r>
            <a:r>
              <a:rPr lang="en-US" b="1" dirty="0">
                <a:ea typeface="+mn-ea"/>
                <a:cs typeface="+mn-cs"/>
              </a:rPr>
              <a:t>877-842-3210 </a:t>
            </a:r>
            <a:r>
              <a:rPr lang="en-US" dirty="0">
                <a:ea typeface="+mn-ea"/>
                <a:cs typeface="+mn-cs"/>
              </a:rPr>
              <a:t>to submit a request by phone.</a:t>
            </a:r>
          </a:p>
          <a:p>
            <a:r>
              <a:rPr lang="en-US" b="1" dirty="0">
                <a:ea typeface="+mn-ea"/>
                <a:cs typeface="+mn-cs"/>
              </a:rPr>
              <a:t>Reviewing Prior Authorization Requests</a:t>
            </a:r>
          </a:p>
          <a:p>
            <a:pPr marL="170044" indent="-170044">
              <a:buFont typeface="Wingdings" panose="05000000000000000000" pitchFamily="2" charset="2"/>
              <a:buChar char="§"/>
            </a:pPr>
            <a:r>
              <a:rPr lang="en-US" dirty="0">
                <a:ea typeface="+mn-ea"/>
                <a:cs typeface="+mn-cs"/>
              </a:rPr>
              <a:t>We’ll review the request and required clinical records, and contact the care provider and member with our coverage decision. </a:t>
            </a:r>
          </a:p>
          <a:p>
            <a:pPr marL="170044" indent="-170044">
              <a:buFont typeface="Wingdings" panose="05000000000000000000" pitchFamily="2" charset="2"/>
              <a:buChar char="§"/>
            </a:pPr>
            <a:r>
              <a:rPr lang="en-US" dirty="0">
                <a:ea typeface="+mn-ea"/>
                <a:cs typeface="+mn-cs"/>
              </a:rPr>
              <a:t>Care providers and members will be contacted by phone and by mail. </a:t>
            </a:r>
          </a:p>
          <a:p>
            <a:pPr marL="170044" indent="-170044">
              <a:buFont typeface="Wingdings" panose="05000000000000000000" pitchFamily="2" charset="2"/>
              <a:buChar char="§"/>
            </a:pPr>
            <a:r>
              <a:rPr lang="en-US" dirty="0">
                <a:ea typeface="+mn-ea"/>
                <a:cs typeface="+mn-cs"/>
              </a:rPr>
              <a:t>If coverage is denied, we’ll include details on how to appeal within the denial notice.</a:t>
            </a:r>
          </a:p>
          <a:p>
            <a:pPr marL="170044" indent="-170044">
              <a:buFont typeface="Wingdings" panose="05000000000000000000" pitchFamily="2" charset="2"/>
              <a:buChar char="§"/>
            </a:pPr>
            <a:r>
              <a:rPr lang="en-US" dirty="0">
                <a:ea typeface="+mn-ea"/>
                <a:cs typeface="+mn-cs"/>
              </a:rPr>
              <a:t>If you don’t submit a prior authorization request and necessary documentation before performing this procedure, the claim will be denied. Care providers can’t bill members for services denied due to lack of prior authorization.</a:t>
            </a:r>
          </a:p>
          <a:p>
            <a:pPr marL="170044" indent="-170044">
              <a:buFont typeface="Wingdings" panose="05000000000000000000" pitchFamily="2" charset="2"/>
              <a:buChar char="§"/>
            </a:pPr>
            <a:r>
              <a:rPr lang="en-US" dirty="0">
                <a:ea typeface="+mn-ea"/>
                <a:cs typeface="+mn-cs"/>
              </a:rPr>
              <a:t>Members are only responsible for applicable plan cost‑sharing.</a:t>
            </a:r>
          </a:p>
          <a:p>
            <a:pPr marL="170044" indent="-170044">
              <a:buFont typeface="Wingdings" panose="05000000000000000000" pitchFamily="2" charset="2"/>
              <a:buChar char="§"/>
            </a:pPr>
            <a:r>
              <a:rPr lang="en-US" dirty="0">
                <a:ea typeface="+mn-ea"/>
                <a:cs typeface="+mn-cs"/>
              </a:rPr>
              <a:t>If a non-participating or non-contracted care provider performs this procedure, members may have to pay additional out-of-pockets costs. Members who don’t have out-of-network benefits may be responsible for the entire cost of services obtained from non-participating care providers. This doesn’t apply to members with Medicaid or DSNP plans. </a:t>
            </a:r>
          </a:p>
          <a:p>
            <a:pPr marL="170044" indent="-170044">
              <a:buFont typeface="Wingdings" panose="05000000000000000000" pitchFamily="2" charset="2"/>
              <a:buChar char="§"/>
            </a:pPr>
            <a:r>
              <a:rPr lang="en-US" dirty="0">
                <a:ea typeface="+mn-ea"/>
                <a:cs typeface="+mn-cs"/>
              </a:rPr>
              <a:t>If a network provider refers a member to a non-participating provider without obtaining prior authorization, the member cannot be billed for the charges and is only responsible for applicable plan cost-sharing.</a:t>
            </a: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9</a:t>
            </a:fld>
            <a:endParaRPr lang="en-US" dirty="0"/>
          </a:p>
        </p:txBody>
      </p:sp>
    </p:spTree>
    <p:extLst>
      <p:ext uri="{BB962C8B-B14F-4D97-AF65-F5344CB8AC3E}">
        <p14:creationId xmlns:p14="http://schemas.microsoft.com/office/powerpoint/2010/main" val="300494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January 2019, page 40</a:t>
            </a:r>
          </a:p>
          <a:p>
            <a:pPr marL="170044" indent="-170044">
              <a:buFont typeface="Wingdings" panose="05000000000000000000" pitchFamily="2" charset="2"/>
              <a:buChar char="§"/>
            </a:pPr>
            <a:r>
              <a:rPr lang="en-US" dirty="0">
                <a:ea typeface="+mn-ea"/>
                <a:cs typeface="+mn-cs"/>
              </a:rPr>
              <a:t>Care providers will use the Genetic and Molecular Lab Test tool on Link to submit the notification/prior authorization request. </a:t>
            </a:r>
          </a:p>
          <a:p>
            <a:pPr marL="170044" indent="-170044">
              <a:buFont typeface="Wingdings" panose="05000000000000000000" pitchFamily="2" charset="2"/>
              <a:buChar char="§"/>
            </a:pPr>
            <a:r>
              <a:rPr lang="en-US" dirty="0">
                <a:ea typeface="+mn-ea"/>
                <a:cs typeface="+mn-cs"/>
              </a:rPr>
              <a:t>You’ll fill in the member’s information and choose the test and the lab to perform the test. </a:t>
            </a:r>
          </a:p>
          <a:p>
            <a:pPr marL="170044" indent="-170044">
              <a:buFont typeface="Wingdings" panose="05000000000000000000" pitchFamily="2" charset="2"/>
              <a:buChar char="§"/>
            </a:pPr>
            <a:r>
              <a:rPr lang="en-US" dirty="0">
                <a:ea typeface="+mn-ea"/>
                <a:cs typeface="+mn-cs"/>
              </a:rPr>
              <a:t>Ordering providers will need to submit requests for tests that require authorization. </a:t>
            </a:r>
          </a:p>
          <a:p>
            <a:pPr marL="170044" indent="-170044">
              <a:buFont typeface="Wingdings" panose="05000000000000000000" pitchFamily="2" charset="2"/>
              <a:buChar char="§"/>
            </a:pPr>
            <a:r>
              <a:rPr lang="en-US" dirty="0">
                <a:ea typeface="+mn-ea"/>
                <a:cs typeface="+mn-cs"/>
              </a:rPr>
              <a:t>Labs may submit their own notification requests for tests that only require notification.</a:t>
            </a:r>
          </a:p>
          <a:p>
            <a:pPr marL="170044" indent="-170044">
              <a:buFont typeface="Wingdings" panose="05000000000000000000" pitchFamily="2" charset="2"/>
              <a:buChar char="§"/>
            </a:pPr>
            <a:r>
              <a:rPr lang="en-US" dirty="0">
                <a:ea typeface="+mn-ea"/>
                <a:cs typeface="+mn-cs"/>
              </a:rPr>
              <a:t>The following will require notification/prior authorization:</a:t>
            </a:r>
          </a:p>
          <a:p>
            <a:pPr lvl="1"/>
            <a:r>
              <a:rPr lang="en-US" dirty="0">
                <a:ea typeface="+mn-ea"/>
              </a:rPr>
              <a:t>• Tier 1 Molecular Pathology Procedures</a:t>
            </a:r>
          </a:p>
          <a:p>
            <a:pPr lvl="1"/>
            <a:r>
              <a:rPr lang="en-US" dirty="0">
                <a:ea typeface="+mn-ea"/>
              </a:rPr>
              <a:t>• Tier 2 Molecular Pathology Procedures</a:t>
            </a:r>
          </a:p>
          <a:p>
            <a:pPr lvl="1"/>
            <a:r>
              <a:rPr lang="en-US" dirty="0">
                <a:ea typeface="+mn-ea"/>
              </a:rPr>
              <a:t>• Genomic Sequencing Procedures</a:t>
            </a:r>
          </a:p>
          <a:p>
            <a:pPr lvl="1"/>
            <a:r>
              <a:rPr lang="en-US" dirty="0">
                <a:ea typeface="+mn-ea"/>
              </a:rPr>
              <a:t>• </a:t>
            </a:r>
            <a:r>
              <a:rPr lang="en-US" dirty="0" err="1">
                <a:ea typeface="+mn-ea"/>
              </a:rPr>
              <a:t>Multianalyte</a:t>
            </a:r>
            <a:r>
              <a:rPr lang="en-US" dirty="0">
                <a:ea typeface="+mn-ea"/>
              </a:rPr>
              <a:t> Assays with Algorithmic Analyses that include Molecular Pathology Testing</a:t>
            </a:r>
          </a:p>
          <a:p>
            <a:pPr lvl="1"/>
            <a:r>
              <a:rPr lang="en-US" dirty="0">
                <a:ea typeface="+mn-ea"/>
              </a:rPr>
              <a:t>• These CPTR codes are:</a:t>
            </a:r>
          </a:p>
          <a:p>
            <a:pPr lvl="2"/>
            <a:r>
              <a:rPr lang="en-US" dirty="0">
                <a:ea typeface="+mn-ea"/>
              </a:rPr>
              <a:t>––0001U</a:t>
            </a:r>
          </a:p>
          <a:p>
            <a:pPr lvl="2"/>
            <a:r>
              <a:rPr lang="en-US" dirty="0">
                <a:ea typeface="+mn-ea"/>
              </a:rPr>
              <a:t>––0018U ‒ 0019U</a:t>
            </a:r>
          </a:p>
          <a:p>
            <a:pPr lvl="2"/>
            <a:r>
              <a:rPr lang="en-US" dirty="0">
                <a:ea typeface="+mn-ea"/>
              </a:rPr>
              <a:t>––0022U ‒ 0023U</a:t>
            </a:r>
          </a:p>
          <a:p>
            <a:pPr lvl="2"/>
            <a:r>
              <a:rPr lang="en-US" dirty="0">
                <a:ea typeface="+mn-ea"/>
              </a:rPr>
              <a:t>––0026U ‒ 0034U</a:t>
            </a:r>
          </a:p>
          <a:p>
            <a:pPr lvl="2"/>
            <a:r>
              <a:rPr lang="en-US" dirty="0">
                <a:ea typeface="+mn-ea"/>
              </a:rPr>
              <a:t>––0036U ‒ 0037U</a:t>
            </a:r>
          </a:p>
          <a:p>
            <a:pPr lvl="2"/>
            <a:r>
              <a:rPr lang="en-US" dirty="0">
                <a:ea typeface="+mn-ea"/>
              </a:rPr>
              <a:t>––0040U</a:t>
            </a:r>
          </a:p>
          <a:p>
            <a:pPr lvl="2"/>
            <a:r>
              <a:rPr lang="en-US" dirty="0">
                <a:ea typeface="+mn-ea"/>
              </a:rPr>
              <a:t>––0045U ‒ 0050U</a:t>
            </a:r>
          </a:p>
          <a:p>
            <a:pPr lvl="2"/>
            <a:r>
              <a:rPr lang="en-US" dirty="0">
                <a:ea typeface="+mn-ea"/>
              </a:rPr>
              <a:t>––0055U ‒ 0057U</a:t>
            </a:r>
          </a:p>
          <a:p>
            <a:pPr lvl="2"/>
            <a:r>
              <a:rPr lang="en-US" dirty="0">
                <a:ea typeface="+mn-ea"/>
              </a:rPr>
              <a:t>––0060U</a:t>
            </a:r>
          </a:p>
          <a:p>
            <a:pPr lvl="2"/>
            <a:r>
              <a:rPr lang="en-US" dirty="0">
                <a:ea typeface="+mn-ea"/>
              </a:rPr>
              <a:t>––0004M</a:t>
            </a:r>
          </a:p>
          <a:p>
            <a:pPr lvl="2"/>
            <a:r>
              <a:rPr lang="en-US" dirty="0">
                <a:ea typeface="+mn-ea"/>
              </a:rPr>
              <a:t>––0006M ‒ 0007M</a:t>
            </a:r>
          </a:p>
          <a:p>
            <a:pPr lvl="2"/>
            <a:r>
              <a:rPr lang="en-US" dirty="0">
                <a:ea typeface="+mn-ea"/>
              </a:rPr>
              <a:t>––0009M</a:t>
            </a:r>
          </a:p>
          <a:p>
            <a:pPr lvl="2"/>
            <a:r>
              <a:rPr lang="en-US" dirty="0">
                <a:ea typeface="+mn-ea"/>
              </a:rPr>
              <a:t>––0011M ‒ 0013M</a:t>
            </a:r>
          </a:p>
          <a:p>
            <a:pPr lvl="2"/>
            <a:r>
              <a:rPr lang="en-US" dirty="0">
                <a:ea typeface="+mn-ea"/>
              </a:rPr>
              <a:t>––81105 ‒ 81111</a:t>
            </a:r>
          </a:p>
          <a:p>
            <a:pPr lvl="2"/>
            <a:r>
              <a:rPr lang="en-US" dirty="0">
                <a:ea typeface="+mn-ea"/>
              </a:rPr>
              <a:t>––81120 ‒ 81121</a:t>
            </a:r>
          </a:p>
          <a:p>
            <a:pPr lvl="2"/>
            <a:r>
              <a:rPr lang="en-US" dirty="0">
                <a:ea typeface="+mn-ea"/>
              </a:rPr>
              <a:t>––81161 ‒ 81420</a:t>
            </a:r>
          </a:p>
          <a:p>
            <a:pPr lvl="2"/>
            <a:r>
              <a:rPr lang="en-US" dirty="0">
                <a:ea typeface="+mn-ea"/>
              </a:rPr>
              <a:t>––81425 ‒ 81479</a:t>
            </a:r>
          </a:p>
          <a:p>
            <a:pPr lvl="2"/>
            <a:r>
              <a:rPr lang="en-US" dirty="0">
                <a:ea typeface="+mn-ea"/>
              </a:rPr>
              <a:t>––81507</a:t>
            </a:r>
          </a:p>
          <a:p>
            <a:pPr lvl="2"/>
            <a:r>
              <a:rPr lang="en-US" dirty="0">
                <a:ea typeface="+mn-ea"/>
              </a:rPr>
              <a:t>––81519 ‒ 81521</a:t>
            </a:r>
          </a:p>
          <a:p>
            <a:pPr lvl="2"/>
            <a:r>
              <a:rPr lang="en-US" dirty="0">
                <a:ea typeface="+mn-ea"/>
              </a:rPr>
              <a:t>––81545</a:t>
            </a:r>
          </a:p>
          <a:p>
            <a:pPr lvl="2"/>
            <a:r>
              <a:rPr lang="en-US" dirty="0">
                <a:ea typeface="+mn-ea"/>
              </a:rPr>
              <a:t>––81595 ‒ 81599</a:t>
            </a:r>
          </a:p>
          <a:p>
            <a:pPr lvl="2"/>
            <a:r>
              <a:rPr lang="en-US" dirty="0">
                <a:ea typeface="+mn-ea"/>
              </a:rPr>
              <a:t>––S3870</a:t>
            </a:r>
          </a:p>
          <a:p>
            <a:pPr marL="170044" indent="-170044">
              <a:buFont typeface="Wingdings" panose="05000000000000000000" pitchFamily="2" charset="2"/>
              <a:buChar char="§"/>
            </a:pPr>
            <a:r>
              <a:rPr lang="en-US" dirty="0">
                <a:ea typeface="+mn-ea"/>
                <a:cs typeface="+mn-cs"/>
              </a:rPr>
              <a:t>You’ll get a decision right away when you submit your request online if your request meets </a:t>
            </a:r>
            <a:r>
              <a:rPr lang="en-US" dirty="0" err="1">
                <a:ea typeface="+mn-ea"/>
                <a:cs typeface="+mn-cs"/>
              </a:rPr>
              <a:t>UnitedHealthcare’s</a:t>
            </a:r>
            <a:r>
              <a:rPr lang="en-US" dirty="0">
                <a:ea typeface="+mn-ea"/>
                <a:cs typeface="+mn-cs"/>
              </a:rPr>
              <a:t> clinical and coverage guidelines. </a:t>
            </a:r>
          </a:p>
          <a:p>
            <a:pPr marL="170044" indent="-170044">
              <a:buFont typeface="Wingdings" panose="05000000000000000000" pitchFamily="2" charset="2"/>
              <a:buChar char="§"/>
            </a:pPr>
            <a:r>
              <a:rPr lang="en-US" dirty="0">
                <a:ea typeface="+mn-ea"/>
                <a:cs typeface="+mn-cs"/>
              </a:rPr>
              <a:t>If more information or clinical documentation is needed, we’ll contact you.</a:t>
            </a:r>
            <a:endParaRPr lang="en-US" b="1" dirty="0"/>
          </a:p>
        </p:txBody>
      </p:sp>
      <p:sp>
        <p:nvSpPr>
          <p:cNvPr id="4" name="Slide Number Placeholder 3"/>
          <p:cNvSpPr>
            <a:spLocks noGrp="1"/>
          </p:cNvSpPr>
          <p:nvPr>
            <p:ph type="sldNum" sz="quarter" idx="10"/>
          </p:nvPr>
        </p:nvSpPr>
        <p:spPr/>
        <p:txBody>
          <a:bodyPr/>
          <a:lstStyle/>
          <a:p>
            <a:fld id="{9D322D4C-0687-DD4B-B8D5-5283C8F9AF9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6601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2019, pages 6 and 7</a:t>
            </a:r>
          </a:p>
          <a:p>
            <a:r>
              <a:rPr lang="en-US" b="1" dirty="0">
                <a:ea typeface="+mn-ea"/>
                <a:cs typeface="+mn-cs"/>
              </a:rPr>
              <a:t>New in the 2019 Guide:</a:t>
            </a:r>
          </a:p>
          <a:p>
            <a:r>
              <a:rPr lang="en-US" dirty="0">
                <a:ea typeface="+mn-ea"/>
                <a:cs typeface="+mn-cs"/>
              </a:rPr>
              <a:t>• Medical Prior Authorization Fax Retirement</a:t>
            </a:r>
          </a:p>
          <a:p>
            <a:r>
              <a:rPr lang="en-US" dirty="0">
                <a:ea typeface="+mn-ea"/>
                <a:cs typeface="+mn-cs"/>
              </a:rPr>
              <a:t>• Skilled Nursing Facilities require prior authorization</a:t>
            </a:r>
          </a:p>
          <a:p>
            <a:r>
              <a:rPr lang="en-US" dirty="0">
                <a:ea typeface="+mn-ea"/>
                <a:cs typeface="+mn-cs"/>
              </a:rPr>
              <a:t>• Additional Notification Requirements</a:t>
            </a:r>
          </a:p>
          <a:p>
            <a:r>
              <a:rPr lang="pt-BR" dirty="0">
                <a:ea typeface="+mn-ea"/>
                <a:cs typeface="+mn-cs"/>
              </a:rPr>
              <a:t>• Optum Dual Special Needs (DSNP) Protocol</a:t>
            </a:r>
          </a:p>
          <a:p>
            <a:r>
              <a:rPr lang="en-US" dirty="0">
                <a:ea typeface="+mn-ea"/>
                <a:cs typeface="+mn-cs"/>
              </a:rPr>
              <a:t>• Updating Advance Notifications or Prior Authorizations</a:t>
            </a:r>
          </a:p>
          <a:p>
            <a:r>
              <a:rPr lang="en-US" dirty="0">
                <a:ea typeface="+mn-ea"/>
                <a:cs typeface="+mn-cs"/>
              </a:rPr>
              <a:t>• Medicare Advantage Pharmacy Coverage Gap</a:t>
            </a:r>
          </a:p>
          <a:p>
            <a:r>
              <a:rPr lang="en-US" dirty="0">
                <a:ea typeface="+mn-ea"/>
                <a:cs typeface="+mn-cs"/>
              </a:rPr>
              <a:t>• Charging Members Additional Fees for Covered Services</a:t>
            </a:r>
          </a:p>
          <a:p>
            <a:r>
              <a:rPr lang="en-US" dirty="0">
                <a:ea typeface="+mn-ea"/>
                <a:cs typeface="+mn-cs"/>
              </a:rPr>
              <a:t>• Member Out of Pocket Maximums</a:t>
            </a:r>
          </a:p>
          <a:p>
            <a:r>
              <a:rPr lang="en-US" dirty="0">
                <a:ea typeface="+mn-ea"/>
                <a:cs typeface="+mn-cs"/>
              </a:rPr>
              <a:t>• All Quality of Care Correspondence is Considered Confidential</a:t>
            </a:r>
          </a:p>
          <a:p>
            <a:r>
              <a:rPr lang="en-US" dirty="0">
                <a:ea typeface="+mn-ea"/>
                <a:cs typeface="+mn-cs"/>
              </a:rPr>
              <a:t>• CMS Preclusion List Policy</a:t>
            </a:r>
          </a:p>
          <a:p>
            <a:r>
              <a:rPr lang="en-US" dirty="0">
                <a:ea typeface="+mn-ea"/>
                <a:cs typeface="+mn-cs"/>
              </a:rPr>
              <a:t>• Capitated and Delegated Providers</a:t>
            </a:r>
          </a:p>
          <a:p>
            <a:r>
              <a:rPr lang="en-US" i="1" dirty="0">
                <a:ea typeface="+mn-ea"/>
                <a:cs typeface="+mn-cs"/>
              </a:rPr>
              <a:t>* Except as otherwise noted, the new guide is effective on April 1, 2019 for currently contracted care providers and Jan. 1, 2019 for care providers newly contracted on or after Jan. 1, 2019. </a:t>
            </a:r>
          </a:p>
          <a:p>
            <a:r>
              <a:rPr lang="en-US" i="1" dirty="0">
                <a:ea typeface="+mn-ea"/>
                <a:cs typeface="+mn-cs"/>
              </a:rPr>
              <a:t>This guide applies to UnitedHealthcare commercial and Medicare Advantage plans only.</a:t>
            </a:r>
            <a:endParaRPr lang="en-US" dirty="0"/>
          </a:p>
        </p:txBody>
      </p:sp>
      <p:sp>
        <p:nvSpPr>
          <p:cNvPr id="4" name="Slide Number Placeholder 3"/>
          <p:cNvSpPr>
            <a:spLocks noGrp="1"/>
          </p:cNvSpPr>
          <p:nvPr>
            <p:ph type="sldNum" sz="quarter" idx="10"/>
          </p:nvPr>
        </p:nvSpPr>
        <p:spPr/>
        <p:txBody>
          <a:bodyPr/>
          <a:lstStyle/>
          <a:p>
            <a:fld id="{9D322D4C-0687-DD4B-B8D5-5283C8F9AF93}" type="slidenum">
              <a:rPr lang="en-US" smtClean="0"/>
              <a:pPr/>
              <a:t>11</a:t>
            </a:fld>
            <a:endParaRPr lang="en-US" dirty="0"/>
          </a:p>
        </p:txBody>
      </p:sp>
    </p:spTree>
    <p:extLst>
      <p:ext uri="{BB962C8B-B14F-4D97-AF65-F5344CB8AC3E}">
        <p14:creationId xmlns:p14="http://schemas.microsoft.com/office/powerpoint/2010/main" val="300494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0590806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82430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1411288"/>
            <a:ext cx="1781175" cy="14811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3800" y="1411288"/>
            <a:ext cx="5191125" cy="1481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65866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0"/>
          </p:nvPr>
        </p:nvSpPr>
        <p:spPr>
          <a:ln/>
        </p:spPr>
        <p:txBody>
          <a:bodyPr/>
          <a:lstStyle>
            <a:lvl1pPr>
              <a:defRPr/>
            </a:lvl1pPr>
          </a:lstStyle>
          <a:p>
            <a:pPr>
              <a:defRPr/>
            </a:pPr>
            <a:fld id="{81A9775E-A851-41EC-B47C-67F8101D6195}"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79514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4F4D8A3F-7D3B-4261-86C1-30A46E8075AF}"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82798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E7A6D023-E9B6-438B-B8FA-EAB77CE70246}"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86840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5988" y="1600200"/>
            <a:ext cx="2544762"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13150" y="1600200"/>
            <a:ext cx="2546350" cy="3681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ln/>
        </p:spPr>
        <p:txBody>
          <a:bodyPr/>
          <a:lstStyle>
            <a:lvl1pPr>
              <a:defRPr/>
            </a:lvl1pPr>
          </a:lstStyle>
          <a:p>
            <a:pPr>
              <a:defRPr/>
            </a:pPr>
            <a:fld id="{C25F2F33-F6ED-4C75-A87E-9BFF8C8FFF3C}" type="slidenum">
              <a:rPr lang="en-US"/>
              <a:pPr>
                <a:defRPr/>
              </a:pPr>
              <a:t>‹#›</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03487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DD4FD549-85A3-45B3-AFF7-E6766D6696B7}" type="slidenum">
              <a:rPr lang="en-US"/>
              <a:pPr>
                <a:defRPr/>
              </a:pPr>
              <a:t>‹#›</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231542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BA88EC4B-EDE1-4214-9E26-88BC4D744C8D}" type="slidenum">
              <a:rPr lang="en-US"/>
              <a:pPr>
                <a:defRPr/>
              </a:pPr>
              <a:t>‹#›</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40240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188FDFE-BABD-422C-90BF-5BC6A9D69D2D}" type="slidenum">
              <a:rPr lang="en-US"/>
              <a:pPr>
                <a:defRPr/>
              </a:pPr>
              <a:t>‹#›</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33061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15774A1-E4C4-4A82-98F4-737032AD4A06}" type="slidenum">
              <a:rPr lang="en-US"/>
              <a:pPr>
                <a:defRPr/>
              </a:pPr>
              <a:t>‹#›</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7994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72009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8C8CCDE-7707-4C5B-A011-2EEF8C23A087}" type="slidenum">
              <a:rPr lang="en-US"/>
              <a:pPr>
                <a:defRPr/>
              </a:pPr>
              <a:t>‹#›</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29686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AE35BBF7-2337-4722-892A-D72C04A88E27}"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1845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9200" y="219075"/>
            <a:ext cx="1370013" cy="5062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5988" y="219075"/>
            <a:ext cx="3960812" cy="5062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920017C3-9BBF-47FB-9765-B6CE0DAE0D5D}" type="slidenum">
              <a:rPr lang="en-US"/>
              <a:pPr>
                <a:defRPr/>
              </a:pPr>
              <a:t>‹#›</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22481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C0135F02-930F-4257-8E06-E0B8F497BAED}" type="slidenum">
              <a:rPr lang="en-US"/>
              <a:pPr>
                <a:defRPr/>
              </a:pPr>
              <a:t>‹#›</a:t>
            </a:fld>
            <a:endParaRPr lang="en-US"/>
          </a:p>
        </p:txBody>
      </p:sp>
    </p:spTree>
    <p:extLst>
      <p:ext uri="{BB962C8B-B14F-4D97-AF65-F5344CB8AC3E}">
        <p14:creationId xmlns:p14="http://schemas.microsoft.com/office/powerpoint/2010/main" val="475736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3FDB1F65-3AA8-4E8E-9FBF-84BCD78353FE}" type="slidenum">
              <a:rPr lang="en-US"/>
              <a:pPr>
                <a:defRPr/>
              </a:pPr>
              <a:t>‹#›</a:t>
            </a:fld>
            <a:endParaRPr lang="en-US"/>
          </a:p>
        </p:txBody>
      </p:sp>
    </p:spTree>
    <p:extLst>
      <p:ext uri="{BB962C8B-B14F-4D97-AF65-F5344CB8AC3E}">
        <p14:creationId xmlns:p14="http://schemas.microsoft.com/office/powerpoint/2010/main" val="2941642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7CCE3D9-012A-4387-8152-23FE7D41F75C}" type="slidenum">
              <a:rPr lang="en-US"/>
              <a:pPr>
                <a:defRPr/>
              </a:pPr>
              <a:t>‹#›</a:t>
            </a:fld>
            <a:endParaRPr lang="en-US"/>
          </a:p>
        </p:txBody>
      </p:sp>
    </p:spTree>
    <p:extLst>
      <p:ext uri="{BB962C8B-B14F-4D97-AF65-F5344CB8AC3E}">
        <p14:creationId xmlns:p14="http://schemas.microsoft.com/office/powerpoint/2010/main" val="3629042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3375" y="1370013"/>
            <a:ext cx="3951288"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37063" y="1370013"/>
            <a:ext cx="39528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8DDC191F-9E79-4CE1-B814-DD86EA740BEF}" type="slidenum">
              <a:rPr lang="en-US"/>
              <a:pPr>
                <a:defRPr/>
              </a:pPr>
              <a:t>‹#›</a:t>
            </a:fld>
            <a:endParaRPr lang="en-US"/>
          </a:p>
        </p:txBody>
      </p:sp>
    </p:spTree>
    <p:extLst>
      <p:ext uri="{BB962C8B-B14F-4D97-AF65-F5344CB8AC3E}">
        <p14:creationId xmlns:p14="http://schemas.microsoft.com/office/powerpoint/2010/main" val="3560332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0E5ADEB5-8573-4F1E-9D2D-A34CC49A38F7}" type="slidenum">
              <a:rPr lang="en-US"/>
              <a:pPr>
                <a:defRPr/>
              </a:pPr>
              <a:t>‹#›</a:t>
            </a:fld>
            <a:endParaRPr lang="en-US"/>
          </a:p>
        </p:txBody>
      </p:sp>
    </p:spTree>
    <p:extLst>
      <p:ext uri="{BB962C8B-B14F-4D97-AF65-F5344CB8AC3E}">
        <p14:creationId xmlns:p14="http://schemas.microsoft.com/office/powerpoint/2010/main" val="388347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B4E2E02F-4D92-4F92-B24D-3C339331D913}" type="slidenum">
              <a:rPr lang="en-US"/>
              <a:pPr>
                <a:defRPr/>
              </a:pPr>
              <a:t>‹#›</a:t>
            </a:fld>
            <a:endParaRPr lang="en-US"/>
          </a:p>
        </p:txBody>
      </p:sp>
    </p:spTree>
    <p:extLst>
      <p:ext uri="{BB962C8B-B14F-4D97-AF65-F5344CB8AC3E}">
        <p14:creationId xmlns:p14="http://schemas.microsoft.com/office/powerpoint/2010/main" val="404799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FC3A42E-C3B1-4032-B722-A579A3FB590A}" type="slidenum">
              <a:rPr lang="en-US"/>
              <a:pPr>
                <a:defRPr/>
              </a:pPr>
              <a:t>‹#›</a:t>
            </a:fld>
            <a:endParaRPr lang="en-US"/>
          </a:p>
        </p:txBody>
      </p:sp>
    </p:spTree>
    <p:extLst>
      <p:ext uri="{BB962C8B-B14F-4D97-AF65-F5344CB8AC3E}">
        <p14:creationId xmlns:p14="http://schemas.microsoft.com/office/powerpoint/2010/main" val="282075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323936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F3D0DFAC-BB5A-4792-A921-78A72FF6B177}" type="slidenum">
              <a:rPr lang="en-US"/>
              <a:pPr>
                <a:defRPr/>
              </a:pPr>
              <a:t>‹#›</a:t>
            </a:fld>
            <a:endParaRPr lang="en-US"/>
          </a:p>
        </p:txBody>
      </p:sp>
    </p:spTree>
    <p:extLst>
      <p:ext uri="{BB962C8B-B14F-4D97-AF65-F5344CB8AC3E}">
        <p14:creationId xmlns:p14="http://schemas.microsoft.com/office/powerpoint/2010/main" val="330391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0A11ABA-402D-4820-89B0-BB8B7DE4CB09}" type="slidenum">
              <a:rPr lang="en-US"/>
              <a:pPr>
                <a:defRPr/>
              </a:pPr>
              <a:t>‹#›</a:t>
            </a:fld>
            <a:endParaRPr lang="en-US"/>
          </a:p>
        </p:txBody>
      </p:sp>
    </p:spTree>
    <p:extLst>
      <p:ext uri="{BB962C8B-B14F-4D97-AF65-F5344CB8AC3E}">
        <p14:creationId xmlns:p14="http://schemas.microsoft.com/office/powerpoint/2010/main" val="2839557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8385C381-D932-4D8C-8AB4-3FAF648ADA26}" type="slidenum">
              <a:rPr lang="en-US"/>
              <a:pPr>
                <a:defRPr/>
              </a:pPr>
              <a:t>‹#›</a:t>
            </a:fld>
            <a:endParaRPr lang="en-US"/>
          </a:p>
        </p:txBody>
      </p:sp>
    </p:spTree>
    <p:extLst>
      <p:ext uri="{BB962C8B-B14F-4D97-AF65-F5344CB8AC3E}">
        <p14:creationId xmlns:p14="http://schemas.microsoft.com/office/powerpoint/2010/main" val="3111638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6350"/>
            <a:ext cx="2033588" cy="6088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5588" y="6350"/>
            <a:ext cx="5948362" cy="6088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2C9C33CC-5F92-4243-A08D-46F9BEA6676F}" type="slidenum">
              <a:rPr lang="en-US"/>
              <a:pPr>
                <a:defRPr/>
              </a:pPr>
              <a:t>‹#›</a:t>
            </a:fld>
            <a:endParaRPr lang="en-US"/>
          </a:p>
        </p:txBody>
      </p:sp>
    </p:spTree>
    <p:extLst>
      <p:ext uri="{BB962C8B-B14F-4D97-AF65-F5344CB8AC3E}">
        <p14:creationId xmlns:p14="http://schemas.microsoft.com/office/powerpoint/2010/main" val="3253473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_tintedU.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816225"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082675" y="2727325"/>
            <a:ext cx="8061325" cy="187325"/>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0" dirty="0">
              <a:latin typeface="Verdana"/>
              <a:cs typeface="Verdana"/>
            </a:endParaRPr>
          </a:p>
        </p:txBody>
      </p:sp>
      <p:pic>
        <p:nvPicPr>
          <p:cNvPr id="6" name="Picture 8" descr="UHC_Arizona-Physicians-IPA"/>
          <p:cNvPicPr>
            <a:picLocks noChangeAspect="1" noChangeArrowheads="1"/>
          </p:cNvPicPr>
          <p:nvPr userDrawn="1"/>
        </p:nvPicPr>
        <p:blipFill>
          <a:blip r:embed="rId3">
            <a:extLst>
              <a:ext uri="{28A0092B-C50C-407E-A947-70E740481C1C}">
                <a14:useLocalDpi xmlns:a14="http://schemas.microsoft.com/office/drawing/2010/main" val="0"/>
              </a:ext>
            </a:extLst>
          </a:blip>
          <a:srcRect b="31133"/>
          <a:stretch>
            <a:fillRect/>
          </a:stretch>
        </p:blipFill>
        <p:spPr bwMode="auto">
          <a:xfrm>
            <a:off x="5837238" y="5461000"/>
            <a:ext cx="29448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userDrawn="1"/>
        </p:nvSpPr>
        <p:spPr bwMode="auto">
          <a:xfrm>
            <a:off x="233363" y="6565900"/>
            <a:ext cx="1133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defTabSz="914400" eaLnBrk="1" hangingPunct="1">
              <a:spcBef>
                <a:spcPct val="50000"/>
              </a:spcBef>
              <a:defRPr/>
            </a:pPr>
            <a:r>
              <a:rPr lang="en-US" sz="800" b="0"/>
              <a:t>Doc #: UHC0779c</a:t>
            </a:r>
          </a:p>
        </p:txBody>
      </p:sp>
      <p:sp>
        <p:nvSpPr>
          <p:cNvPr id="2" name="Title 1"/>
          <p:cNvSpPr>
            <a:spLocks noGrp="1"/>
          </p:cNvSpPr>
          <p:nvPr>
            <p:ph type="ctrTitle"/>
          </p:nvPr>
        </p:nvSpPr>
        <p:spPr>
          <a:xfrm>
            <a:off x="1107564" y="2879441"/>
            <a:ext cx="6680203" cy="986364"/>
          </a:xfrm>
        </p:spPr>
        <p:txBody>
          <a:bodyPr lIns="0" tIns="0" rIns="0" anchor="b">
            <a:normAutofit/>
          </a:bodyPr>
          <a:lstStyle>
            <a:lvl1pPr algn="l" defTabSz="457200" rtl="0" fontAlgn="auto">
              <a:lnSpc>
                <a:spcPts val="3440"/>
              </a:lnSpc>
              <a:spcBef>
                <a:spcPct val="0"/>
              </a:spcBef>
              <a:spcAft>
                <a:spcPts val="0"/>
              </a:spcAft>
              <a:defRPr lang="en-US" sz="3200" b="1" kern="1200">
                <a:solidFill>
                  <a:schemeClr val="tx2"/>
                </a:solidFill>
                <a:latin typeface="Verdana"/>
                <a:ea typeface="+mj-ea"/>
                <a:cs typeface="Verdana"/>
              </a:defRPr>
            </a:lvl1pPr>
          </a:lstStyle>
          <a:p>
            <a:r>
              <a:rPr lang="en-US" dirty="0"/>
              <a:t>Click to edit Master title</a:t>
            </a:r>
          </a:p>
        </p:txBody>
      </p:sp>
      <p:sp>
        <p:nvSpPr>
          <p:cNvPr id="3" name="Subtitle 2"/>
          <p:cNvSpPr>
            <a:spLocks noGrp="1"/>
          </p:cNvSpPr>
          <p:nvPr>
            <p:ph type="subTitle" idx="1"/>
          </p:nvPr>
        </p:nvSpPr>
        <p:spPr>
          <a:xfrm>
            <a:off x="1107564" y="3865804"/>
            <a:ext cx="6400800" cy="558803"/>
          </a:xfrm>
          <a:noFill/>
          <a:ln w="9525">
            <a:noFill/>
            <a:miter lim="800000"/>
            <a:headEnd/>
            <a:tailEnd/>
          </a:ln>
        </p:spPr>
        <p:txBody>
          <a:bodyPr lIns="0"/>
          <a:lstStyle>
            <a:lvl1pPr marL="0" indent="0" algn="l" defTabSz="457200" rtl="0" fontAlgn="base">
              <a:spcBef>
                <a:spcPct val="20000"/>
              </a:spcBef>
              <a:spcAft>
                <a:spcPct val="0"/>
              </a:spcAft>
              <a:buFont typeface="Arial" charset="0"/>
              <a:buNone/>
              <a:defRPr lang="en-US" sz="1600" b="1" kern="1200">
                <a:solidFill>
                  <a:schemeClr val="tx2"/>
                </a:solidFill>
                <a:latin typeface="Verdana" charset="0"/>
                <a:ea typeface="Verdana" charset="0"/>
                <a:cs typeface="Verdan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090692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descr="U_design_element.png"/>
          <p:cNvPicPr>
            <a:picLocks noChangeAspect="1"/>
          </p:cNvPicPr>
          <p:nvPr userDrawn="1"/>
        </p:nvPicPr>
        <p:blipFill>
          <a:blip r:embed="rId2">
            <a:extLst>
              <a:ext uri="{28A0092B-C50C-407E-A947-70E740481C1C}">
                <a14:useLocalDpi xmlns:a14="http://schemas.microsoft.com/office/drawing/2010/main" val="0"/>
              </a:ext>
            </a:extLst>
          </a:blip>
          <a:srcRect t="18793"/>
          <a:stretch>
            <a:fillRect/>
          </a:stretch>
        </p:blipFill>
        <p:spPr bwMode="auto">
          <a:xfrm>
            <a:off x="82550" y="228600"/>
            <a:ext cx="5651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749300" y="1022350"/>
            <a:ext cx="8159750" cy="1588"/>
          </a:xfrm>
          <a:prstGeom prst="line">
            <a:avLst/>
          </a:prstGeom>
          <a:ln w="6350" cap="flat" cmpd="sng" algn="ctr">
            <a:solidFill>
              <a:srgbClr val="879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222250" y="234950"/>
            <a:ext cx="8693150" cy="6388100"/>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a:p>
        </p:txBody>
      </p:sp>
      <p:sp>
        <p:nvSpPr>
          <p:cNvPr id="7" name="Rectangle 6"/>
          <p:cNvSpPr/>
          <p:nvPr userDrawn="1"/>
        </p:nvSpPr>
        <p:spPr>
          <a:xfrm>
            <a:off x="215900" y="6451600"/>
            <a:ext cx="8699500" cy="1714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a:p>
        </p:txBody>
      </p:sp>
      <p:pic>
        <p:nvPicPr>
          <p:cNvPr id="8" name="Picture 10" descr="UHC_Arizona-Physicians-IPA"/>
          <p:cNvPicPr>
            <a:picLocks noChangeAspect="1" noChangeArrowheads="1"/>
          </p:cNvPicPr>
          <p:nvPr userDrawn="1"/>
        </p:nvPicPr>
        <p:blipFill>
          <a:blip r:embed="rId3">
            <a:extLst>
              <a:ext uri="{28A0092B-C50C-407E-A947-70E740481C1C}">
                <a14:useLocalDpi xmlns:a14="http://schemas.microsoft.com/office/drawing/2010/main" val="0"/>
              </a:ext>
            </a:extLst>
          </a:blip>
          <a:srcRect t="13609" b="28995"/>
          <a:stretch>
            <a:fillRect/>
          </a:stretch>
        </p:blipFill>
        <p:spPr bwMode="auto">
          <a:xfrm>
            <a:off x="6891338" y="330200"/>
            <a:ext cx="2011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userDrawn="1"/>
        </p:nvSpPr>
        <p:spPr bwMode="auto">
          <a:xfrm>
            <a:off x="233363" y="6565900"/>
            <a:ext cx="11334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spcBef>
                <a:spcPct val="50000"/>
              </a:spcBef>
              <a:defRPr/>
            </a:pPr>
            <a:r>
              <a:rPr lang="en-US" sz="800" b="0"/>
              <a:t>Doc #: UHC0779c</a:t>
            </a:r>
          </a:p>
        </p:txBody>
      </p:sp>
      <p:sp>
        <p:nvSpPr>
          <p:cNvPr id="2" name="Title 1"/>
          <p:cNvSpPr>
            <a:spLocks noGrp="1"/>
          </p:cNvSpPr>
          <p:nvPr>
            <p:ph type="title"/>
          </p:nvPr>
        </p:nvSpPr>
        <p:spPr>
          <a:xfrm>
            <a:off x="757767" y="338670"/>
            <a:ext cx="6068483" cy="702730"/>
          </a:xfrm>
          <a:noFill/>
          <a:ln w="9525">
            <a:noFill/>
            <a:miter lim="800000"/>
            <a:headEnd/>
            <a:tailEnd/>
          </a:ln>
        </p:spPr>
        <p:txBody>
          <a:bodyPr lIns="0" tIns="0" rIns="0" anchor="b"/>
          <a:lstStyle>
            <a:lvl1pPr algn="l" defTabSz="457200" rtl="0" fontAlgn="base">
              <a:lnSpc>
                <a:spcPts val="2400"/>
              </a:lnSpc>
              <a:spcBef>
                <a:spcPct val="0"/>
              </a:spcBef>
              <a:spcAft>
                <a:spcPct val="0"/>
              </a:spcAft>
              <a:defRPr lang="en-US" sz="2200" b="1" kern="1200">
                <a:solidFill>
                  <a:schemeClr val="tx2"/>
                </a:solidFill>
                <a:latin typeface="Verdana" charset="0"/>
                <a:ea typeface="Verdana" charset="0"/>
                <a:cs typeface="Verdana" charset="0"/>
              </a:defRPr>
            </a:lvl1pPr>
          </a:lstStyle>
          <a:p>
            <a:r>
              <a:rPr lang="en-US" dirty="0"/>
              <a:t>Click to edit Master title style</a:t>
            </a:r>
          </a:p>
        </p:txBody>
      </p:sp>
      <p:sp>
        <p:nvSpPr>
          <p:cNvPr id="11" name="Content Placeholder 2"/>
          <p:cNvSpPr>
            <a:spLocks noGrp="1"/>
          </p:cNvSpPr>
          <p:nvPr>
            <p:ph idx="1"/>
          </p:nvPr>
        </p:nvSpPr>
        <p:spPr>
          <a:xfrm>
            <a:off x="757766" y="1521883"/>
            <a:ext cx="5046133" cy="3826934"/>
          </a:xfrm>
          <a:noFill/>
          <a:ln w="9525">
            <a:noFill/>
            <a:miter lim="800000"/>
            <a:headEnd/>
            <a:tailEnd/>
          </a:ln>
        </p:spPr>
        <p:txBody>
          <a:bodyPr/>
          <a:lstStyle>
            <a:lvl1pPr marL="171450" indent="-171450" algn="l" defTabSz="457200" rtl="0" eaLnBrk="1" fontAlgn="base" hangingPunct="1">
              <a:spcBef>
                <a:spcPct val="20000"/>
              </a:spcBef>
              <a:spcAft>
                <a:spcPct val="0"/>
              </a:spcAft>
              <a:buClr>
                <a:schemeClr val="tx2"/>
              </a:buClr>
              <a:buFont typeface="Arial" charset="0"/>
              <a:defRPr lang="en-US" sz="1600" kern="1200" smtClean="0">
                <a:solidFill>
                  <a:schemeClr val="bg2">
                    <a:lumMod val="75000"/>
                  </a:schemeClr>
                </a:solidFill>
                <a:latin typeface="Verdana" charset="0"/>
                <a:ea typeface="Verdana" charset="0"/>
                <a:cs typeface="Verdana" charset="0"/>
              </a:defRPr>
            </a:lvl1pPr>
            <a:lvl2pPr marL="628650" indent="-228600" algn="l" defTabSz="457200" rtl="0" eaLnBrk="1" fontAlgn="base" hangingPunct="1">
              <a:spcBef>
                <a:spcPct val="20000"/>
              </a:spcBef>
              <a:spcAft>
                <a:spcPct val="0"/>
              </a:spcAft>
              <a:buClr>
                <a:schemeClr val="tx2"/>
              </a:buClr>
              <a:buFont typeface="Arial" charset="0"/>
              <a:defRPr lang="en-US" sz="1600" kern="1200" smtClean="0">
                <a:solidFill>
                  <a:schemeClr val="bg2">
                    <a:lumMod val="75000"/>
                  </a:schemeClr>
                </a:solidFill>
                <a:latin typeface="Verdana" charset="0"/>
                <a:ea typeface="Verdana" charset="0"/>
                <a:cs typeface="Verdana" charset="0"/>
              </a:defRPr>
            </a:lvl2pPr>
            <a:lvl3pPr algn="l" defTabSz="457200" rtl="0" eaLnBrk="1" fontAlgn="base" hangingPunct="1">
              <a:spcBef>
                <a:spcPct val="20000"/>
              </a:spcBef>
              <a:spcAft>
                <a:spcPct val="0"/>
              </a:spcAft>
              <a:buClr>
                <a:schemeClr val="tx2"/>
              </a:buClr>
              <a:buFont typeface="Arial" charset="0"/>
              <a:buNone/>
              <a:defRPr lang="en-US" sz="1600" kern="1200" smtClean="0">
                <a:solidFill>
                  <a:schemeClr val="bg2">
                    <a:lumMod val="75000"/>
                  </a:schemeClr>
                </a:solidFill>
                <a:latin typeface="Verdana" charset="0"/>
                <a:ea typeface="Verdana" charset="0"/>
                <a:cs typeface="Verdana" charset="0"/>
              </a:defRPr>
            </a:lvl3pPr>
            <a:lvl4pPr algn="l" defTabSz="457200" rtl="0" eaLnBrk="1" fontAlgn="base" hangingPunct="1">
              <a:spcBef>
                <a:spcPct val="20000"/>
              </a:spcBef>
              <a:spcAft>
                <a:spcPct val="0"/>
              </a:spcAft>
              <a:buFont typeface="Arial" charset="0"/>
              <a:defRPr lang="en-US" sz="1800" kern="1200" smtClean="0">
                <a:solidFill>
                  <a:schemeClr val="tx1"/>
                </a:solidFill>
                <a:latin typeface="Verdana" charset="0"/>
                <a:ea typeface="Verdana" charset="0"/>
                <a:cs typeface="Verdana" charset="0"/>
              </a:defRPr>
            </a:lvl4pPr>
            <a:lvl5pPr algn="l" defTabSz="457200" rtl="0" eaLnBrk="1" fontAlgn="base" hangingPunct="1">
              <a:spcBef>
                <a:spcPct val="20000"/>
              </a:spcBef>
              <a:spcAft>
                <a:spcPct val="0"/>
              </a:spcAft>
              <a:buFont typeface="Arial" charset="0"/>
              <a:defRPr lang="en-US" sz="1800" kern="1200">
                <a:solidFill>
                  <a:schemeClr val="tx1"/>
                </a:solidFill>
                <a:latin typeface="Verdana" charset="0"/>
                <a:ea typeface="Verdana" charset="0"/>
                <a:cs typeface="Verdana" charset="0"/>
              </a:defRPr>
            </a:lvl5pPr>
          </a:lstStyle>
          <a:p>
            <a:pPr lvl="0"/>
            <a:r>
              <a:rPr lang="en-US" dirty="0"/>
              <a:t>Click to edit Master text styles</a:t>
            </a:r>
          </a:p>
          <a:p>
            <a:pPr lvl="1"/>
            <a:r>
              <a:rPr lang="en-US" dirty="0"/>
              <a:t>Second level</a:t>
            </a:r>
          </a:p>
          <a:p>
            <a:pPr lvl="2"/>
            <a:endParaRPr lang="en-US" dirty="0"/>
          </a:p>
        </p:txBody>
      </p:sp>
      <p:sp>
        <p:nvSpPr>
          <p:cNvPr id="10" name="Slide Number Placeholder 5"/>
          <p:cNvSpPr>
            <a:spLocks noGrp="1"/>
          </p:cNvSpPr>
          <p:nvPr>
            <p:ph type="sldNum" sz="quarter" idx="10"/>
          </p:nvPr>
        </p:nvSpPr>
        <p:spPr/>
        <p:txBody>
          <a:bodyPr/>
          <a:lstStyle>
            <a:lvl1pPr>
              <a:defRPr/>
            </a:lvl1pPr>
          </a:lstStyle>
          <a:p>
            <a:pPr>
              <a:defRPr/>
            </a:pPr>
            <a:fld id="{FEB80A47-0335-42D3-B8DB-FD42D97AB274}" type="slidenum">
              <a:rPr lang="en-US"/>
              <a:pPr>
                <a:defRPr/>
              </a:pPr>
              <a:t>‹#›</a:t>
            </a:fld>
            <a:endParaRPr lang="en-US"/>
          </a:p>
        </p:txBody>
      </p:sp>
    </p:spTree>
    <p:extLst>
      <p:ext uri="{BB962C8B-B14F-4D97-AF65-F5344CB8AC3E}">
        <p14:creationId xmlns:p14="http://schemas.microsoft.com/office/powerpoint/2010/main" val="365210035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9144000" cy="1371600"/>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solidFill>
                <a:srgbClr val="003C71"/>
              </a:solidFill>
            </a:endParaRPr>
          </a:p>
        </p:txBody>
      </p:sp>
      <p:sp>
        <p:nvSpPr>
          <p:cNvPr id="8" name="Title 1"/>
          <p:cNvSpPr>
            <a:spLocks noGrp="1"/>
          </p:cNvSpPr>
          <p:nvPr>
            <p:ph type="title"/>
          </p:nvPr>
        </p:nvSpPr>
        <p:spPr>
          <a:xfrm>
            <a:off x="692377" y="502225"/>
            <a:ext cx="7994423" cy="634296"/>
          </a:xfrm>
          <a:prstGeom prst="rect">
            <a:avLst/>
          </a:prstGeom>
        </p:spPr>
        <p:txBody>
          <a:bodyPr vert="horz" lIns="0" rIns="0" anchor="ctr"/>
          <a:lstStyle>
            <a:lvl1pPr>
              <a:defRPr sz="3600" b="1" i="0">
                <a:solidFill>
                  <a:schemeClr val="tx1"/>
                </a:solidFill>
                <a:latin typeface="Arial"/>
                <a:cs typeface="Arial"/>
              </a:defRPr>
            </a:lvl1pPr>
          </a:lstStyle>
          <a:p>
            <a:r>
              <a:rPr lang="en-US" dirty="0"/>
              <a:t>Click to edit Master title style</a:t>
            </a:r>
          </a:p>
        </p:txBody>
      </p:sp>
      <p:sp>
        <p:nvSpPr>
          <p:cNvPr id="12" name="Text Placeholder 11"/>
          <p:cNvSpPr>
            <a:spLocks noGrp="1"/>
          </p:cNvSpPr>
          <p:nvPr>
            <p:ph type="body" sz="quarter" idx="10"/>
          </p:nvPr>
        </p:nvSpPr>
        <p:spPr>
          <a:xfrm>
            <a:off x="705209" y="1871134"/>
            <a:ext cx="7981591" cy="4145083"/>
          </a:xfrm>
          <a:prstGeom prst="rect">
            <a:avLst/>
          </a:prstGeom>
        </p:spPr>
        <p:txBody>
          <a:bodyPr vert="horz" lIns="0" tIns="0" rIns="0" bIns="0" anchor="t"/>
          <a:lstStyle>
            <a:lvl1pPr marL="342900" marR="0" indent="-342900" algn="l" defTabSz="914400" rtl="0" eaLnBrk="1" fontAlgn="auto" latinLnBrk="0" hangingPunct="1">
              <a:lnSpc>
                <a:spcPct val="150000"/>
              </a:lnSpc>
              <a:spcBef>
                <a:spcPts val="0"/>
              </a:spcBef>
              <a:spcAft>
                <a:spcPts val="0"/>
              </a:spcAft>
              <a:buClr>
                <a:schemeClr val="accent4"/>
              </a:buClr>
              <a:buSzTx/>
              <a:buFont typeface="Arial"/>
              <a:buChar char="•"/>
              <a:tabLst/>
              <a:defRPr lang="en-US" sz="2400" b="0" i="0" kern="1200" dirty="0" smtClean="0">
                <a:solidFill>
                  <a:schemeClr val="accent4"/>
                </a:solidFill>
                <a:latin typeface="Arial"/>
                <a:ea typeface="+mj-ea"/>
                <a:cs typeface="Arial"/>
              </a:defRPr>
            </a:lvl1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5" name="Slide Number Placeholder 7"/>
          <p:cNvSpPr>
            <a:spLocks noGrp="1"/>
          </p:cNvSpPr>
          <p:nvPr>
            <p:ph type="sldNum" sz="quarter" idx="11"/>
          </p:nvPr>
        </p:nvSpPr>
        <p:spPr>
          <a:xfrm>
            <a:off x="8659813" y="6518275"/>
            <a:ext cx="257175" cy="138113"/>
          </a:xfrm>
        </p:spPr>
        <p:txBody>
          <a:bodyPr lIns="0" tIns="0" rIns="0" bIns="0" rtlCol="0" anchor="b"/>
          <a:lstStyle>
            <a:lvl1pPr algn="r" fontAlgn="auto">
              <a:spcBef>
                <a:spcPts val="0"/>
              </a:spcBef>
              <a:spcAft>
                <a:spcPts val="0"/>
              </a:spcAft>
              <a:defRPr sz="700">
                <a:solidFill>
                  <a:srgbClr val="003C71"/>
                </a:solidFill>
                <a:latin typeface="Arial"/>
                <a:cs typeface="Arial"/>
              </a:defRPr>
            </a:lvl1pPr>
          </a:lstStyle>
          <a:p>
            <a:pPr>
              <a:defRPr/>
            </a:pPr>
            <a:fld id="{AAEC3252-ECA1-46AD-AB7B-67112284B44D}" type="slidenum">
              <a:rPr lang="en-US"/>
              <a:pPr>
                <a:defRPr/>
              </a:pPr>
              <a:t>‹#›</a:t>
            </a:fld>
            <a:endParaRPr lang="en-US" dirty="0"/>
          </a:p>
        </p:txBody>
      </p:sp>
    </p:spTree>
    <p:extLst>
      <p:ext uri="{BB962C8B-B14F-4D97-AF65-F5344CB8AC3E}">
        <p14:creationId xmlns:p14="http://schemas.microsoft.com/office/powerpoint/2010/main" val="3428854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Content,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2" y="395749"/>
            <a:ext cx="7772401" cy="863099"/>
          </a:xfrm>
          <a:prstGeom prst="rect">
            <a:avLst/>
          </a:prstGeom>
        </p:spPr>
        <p:txBody>
          <a:bodyPr anchor="b">
            <a:noAutofit/>
          </a:bodyPr>
          <a:lstStyle>
            <a:lvl1pPr algn="l">
              <a:defRPr sz="2400" b="1" cap="none">
                <a:solidFill>
                  <a:srgbClr val="004DAC"/>
                </a:solidFill>
                <a:latin typeface="UHC Sans Bold"/>
                <a:cs typeface="Arial"/>
              </a:defRPr>
            </a:lvl1pPr>
          </a:lstStyle>
          <a:p>
            <a:r>
              <a:rPr lang="en-US" dirty="0"/>
              <a:t>Headline</a:t>
            </a:r>
          </a:p>
        </p:txBody>
      </p:sp>
      <p:pic>
        <p:nvPicPr>
          <p:cNvPr id="9"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52669" y="6156669"/>
            <a:ext cx="1873819" cy="38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722313" y="1528546"/>
            <a:ext cx="7772400" cy="859810"/>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quarter" idx="11"/>
          </p:nvPr>
        </p:nvSpPr>
        <p:spPr>
          <a:xfrm>
            <a:off x="722313" y="2387669"/>
            <a:ext cx="3795712" cy="3590050"/>
          </a:xfrm>
          <a:prstGeom prst="rect">
            <a:avLst/>
          </a:prstGeom>
        </p:spPr>
        <p:txBody>
          <a:bodyPr>
            <a:normAutofit/>
          </a:bodyPr>
          <a:lstStyle>
            <a:lvl1pPr marL="231775" indent="-231775">
              <a:defRPr sz="1800">
                <a:solidFill>
                  <a:srgbClr val="08479D"/>
                </a:solidFill>
              </a:defRPr>
            </a:lvl1pPr>
            <a:lvl2pPr marL="463550" indent="-231775">
              <a:defRPr sz="1800">
                <a:solidFill>
                  <a:srgbClr val="08479D"/>
                </a:solidFill>
              </a:defRPr>
            </a:lvl2pPr>
            <a:lvl3pPr marL="682625" indent="-219075">
              <a:defRPr sz="1800">
                <a:solidFill>
                  <a:srgbClr val="08479D"/>
                </a:solidFill>
              </a:defRPr>
            </a:lvl3pPr>
            <a:lvl4pPr marL="914400" indent="-231775">
              <a:defRPr sz="1800">
                <a:solidFill>
                  <a:srgbClr val="08479D"/>
                </a:solidFill>
              </a:defRPr>
            </a:lvl4pPr>
            <a:lvl5pPr marL="1146175" indent="-231775">
              <a:defRPr sz="1800">
                <a:solidFill>
                  <a:srgbClr val="08479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2"/>
          </p:nvPr>
        </p:nvSpPr>
        <p:spPr>
          <a:xfrm>
            <a:off x="4696153" y="2387669"/>
            <a:ext cx="3795712" cy="3590050"/>
          </a:xfrm>
          <a:prstGeom prst="rect">
            <a:avLst/>
          </a:prstGeom>
        </p:spPr>
        <p:txBody>
          <a:bodyPr>
            <a:normAutofit/>
          </a:bodyPr>
          <a:lstStyle>
            <a:lvl1pPr marL="231775" indent="-231775">
              <a:defRPr sz="1800">
                <a:solidFill>
                  <a:srgbClr val="08479D"/>
                </a:solidFill>
              </a:defRPr>
            </a:lvl1pPr>
            <a:lvl2pPr marL="463550" indent="-231775">
              <a:defRPr sz="1800">
                <a:solidFill>
                  <a:srgbClr val="08479D"/>
                </a:solidFill>
              </a:defRPr>
            </a:lvl2pPr>
            <a:lvl3pPr marL="682625" indent="-219075">
              <a:defRPr sz="1800">
                <a:solidFill>
                  <a:srgbClr val="08479D"/>
                </a:solidFill>
              </a:defRPr>
            </a:lvl3pPr>
            <a:lvl4pPr marL="914400" indent="-231775">
              <a:defRPr sz="1800">
                <a:solidFill>
                  <a:srgbClr val="08479D"/>
                </a:solidFill>
              </a:defRPr>
            </a:lvl4pPr>
            <a:lvl5pPr marL="1146175" indent="-231775">
              <a:defRPr sz="1800">
                <a:solidFill>
                  <a:srgbClr val="08479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453375" y="6363765"/>
            <a:ext cx="6106914" cy="215444"/>
          </a:xfrm>
          <a:prstGeom prst="rect">
            <a:avLst/>
          </a:prstGeom>
          <a:noFill/>
        </p:spPr>
        <p:txBody>
          <a:bodyPr wrap="square" rtlCol="0">
            <a:spAutoFit/>
          </a:bodyPr>
          <a:lstStyle/>
          <a:p>
            <a:pPr>
              <a:spcAft>
                <a:spcPts val="600"/>
              </a:spcAft>
              <a:buClr>
                <a:schemeClr val="accent3"/>
              </a:buClr>
            </a:pPr>
            <a:r>
              <a:rPr lang="en-US" sz="800" dirty="0">
                <a:solidFill>
                  <a:srgbClr val="6F7B86"/>
                </a:solidFill>
                <a:latin typeface="Arial" panose="020B0604020202020204" pitchFamily="34" charset="0"/>
                <a:cs typeface="Arial" panose="020B0604020202020204" pitchFamily="34" charset="0"/>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2650154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2" y="395749"/>
            <a:ext cx="7772401" cy="863099"/>
          </a:xfrm>
          <a:prstGeom prst="rect">
            <a:avLst/>
          </a:prstGeom>
        </p:spPr>
        <p:txBody>
          <a:bodyPr anchor="b">
            <a:noAutofit/>
          </a:bodyPr>
          <a:lstStyle>
            <a:lvl1pPr algn="l">
              <a:defRPr sz="2400" b="1" cap="none">
                <a:solidFill>
                  <a:srgbClr val="004DAC"/>
                </a:solidFill>
                <a:latin typeface="UHC Sans Bold"/>
                <a:cs typeface="Arial"/>
              </a:defRPr>
            </a:lvl1pPr>
          </a:lstStyle>
          <a:p>
            <a:r>
              <a:rPr lang="en-US" dirty="0"/>
              <a:t>Headline</a:t>
            </a:r>
          </a:p>
        </p:txBody>
      </p:sp>
      <p:pic>
        <p:nvPicPr>
          <p:cNvPr id="9"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52669" y="6156669"/>
            <a:ext cx="1873819" cy="38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453375" y="6363765"/>
            <a:ext cx="6106914" cy="215444"/>
          </a:xfrm>
          <a:prstGeom prst="rect">
            <a:avLst/>
          </a:prstGeom>
          <a:noFill/>
        </p:spPr>
        <p:txBody>
          <a:bodyPr wrap="square" rtlCol="0">
            <a:spAutoFit/>
          </a:bodyPr>
          <a:lstStyle/>
          <a:p>
            <a:pPr>
              <a:spcAft>
                <a:spcPts val="600"/>
              </a:spcAft>
              <a:buClr>
                <a:schemeClr val="accent3"/>
              </a:buClr>
            </a:pPr>
            <a:r>
              <a:rPr lang="en-US" sz="800" dirty="0">
                <a:solidFill>
                  <a:srgbClr val="6F7B86"/>
                </a:solidFill>
                <a:latin typeface="Arial" panose="020B0604020202020204" pitchFamily="34" charset="0"/>
                <a:cs typeface="Arial" panose="020B0604020202020204" pitchFamily="34" charset="0"/>
              </a:rPr>
              <a:t>Proprietary information of UnitedHealth Group. Do not distribute or reproduce without express permission of UnitedHealth Group.</a:t>
            </a:r>
          </a:p>
        </p:txBody>
      </p:sp>
    </p:spTree>
    <p:extLst>
      <p:ext uri="{BB962C8B-B14F-4D97-AF65-F5344CB8AC3E}">
        <p14:creationId xmlns:p14="http://schemas.microsoft.com/office/powerpoint/2010/main" val="73443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2" y="2394357"/>
            <a:ext cx="6709301" cy="1362075"/>
          </a:xfrm>
          <a:prstGeom prst="rect">
            <a:avLst/>
          </a:prstGeom>
        </p:spPr>
        <p:txBody>
          <a:bodyPr anchor="t">
            <a:noAutofit/>
          </a:bodyPr>
          <a:lstStyle>
            <a:lvl1pPr algn="l">
              <a:defRPr sz="4600" b="1" cap="none">
                <a:solidFill>
                  <a:srgbClr val="004DAC"/>
                </a:solidFill>
                <a:latin typeface="Arial"/>
                <a:cs typeface="Arial"/>
              </a:defRPr>
            </a:lvl1pPr>
          </a:lstStyle>
          <a:p>
            <a:r>
              <a:rPr lang="en-US" dirty="0"/>
              <a:t>Headline</a:t>
            </a:r>
          </a:p>
        </p:txBody>
      </p:sp>
      <p:sp>
        <p:nvSpPr>
          <p:cNvPr id="3" name="Text Placeholder 2"/>
          <p:cNvSpPr>
            <a:spLocks noGrp="1"/>
          </p:cNvSpPr>
          <p:nvPr>
            <p:ph type="body" idx="1"/>
          </p:nvPr>
        </p:nvSpPr>
        <p:spPr>
          <a:xfrm>
            <a:off x="722313" y="3659792"/>
            <a:ext cx="7772400" cy="1500187"/>
          </a:xfrm>
          <a:prstGeom prst="rect">
            <a:avLst/>
          </a:prstGeom>
        </p:spPr>
        <p:txBody>
          <a:bodyPr anchor="t"/>
          <a:lstStyle>
            <a:lvl1pPr marL="0" indent="0">
              <a:lnSpc>
                <a:spcPct val="130000"/>
              </a:lnSpc>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52669" y="6156669"/>
            <a:ext cx="1873819" cy="38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453375" y="6299757"/>
            <a:ext cx="6106914" cy="938719"/>
          </a:xfrm>
          <a:prstGeom prst="rect">
            <a:avLst/>
          </a:prstGeom>
          <a:noFill/>
        </p:spPr>
        <p:txBody>
          <a:bodyPr wrap="square" rtlCol="0">
            <a:spAutoFit/>
          </a:bodyPr>
          <a:lstStyle/>
          <a:p>
            <a:pPr>
              <a:spcAft>
                <a:spcPts val="600"/>
              </a:spcAft>
              <a:buClr>
                <a:srgbClr val="00A8F7"/>
              </a:buClr>
            </a:pPr>
            <a:r>
              <a:rPr lang="en-US" sz="800" dirty="0">
                <a:solidFill>
                  <a:srgbClr val="6F7B86"/>
                </a:solidFill>
                <a:latin typeface="Arial" panose="020B0604020202020204" pitchFamily="34" charset="0"/>
                <a:cs typeface="Arial" panose="020B0604020202020204" pitchFamily="34" charset="0"/>
              </a:rPr>
              <a:t>Proprietary information of UnitedHealth Group. Do not distribute or reproduce without express permission of UnitedHealth Group. Doc#: PCA-1-013381-12272018_01092019</a:t>
            </a:r>
          </a:p>
          <a:p>
            <a:pPr>
              <a:spcAft>
                <a:spcPts val="600"/>
              </a:spcAft>
              <a:buClr>
                <a:srgbClr val="00A8F7"/>
              </a:buClr>
            </a:pPr>
            <a:r>
              <a:rPr lang="en-US" sz="800" dirty="0">
                <a:solidFill>
                  <a:srgbClr val="6F7B86"/>
                </a:solidFill>
                <a:latin typeface="Arial" panose="020B0604020202020204" pitchFamily="34" charset="0"/>
                <a:cs typeface="Arial" panose="020B0604020202020204" pitchFamily="34" charset="0"/>
              </a:rPr>
              <a:t>© 2019 United HealthCare Services, Inc.</a:t>
            </a:r>
          </a:p>
          <a:p>
            <a:pPr>
              <a:spcAft>
                <a:spcPts val="600"/>
              </a:spcAft>
              <a:buClr>
                <a:srgbClr val="00A8F7"/>
              </a:buClr>
            </a:pPr>
            <a:endParaRPr lang="en-US" sz="800" dirty="0">
              <a:solidFill>
                <a:srgbClr val="6F7B86"/>
              </a:solidFill>
              <a:latin typeface="Arial" panose="020B0604020202020204" pitchFamily="34" charset="0"/>
              <a:cs typeface="Arial" panose="020B0604020202020204" pitchFamily="34" charset="0"/>
            </a:endParaRPr>
          </a:p>
          <a:p>
            <a:pPr>
              <a:spcAft>
                <a:spcPts val="600"/>
              </a:spcAft>
              <a:buClr>
                <a:srgbClr val="00A8F7"/>
              </a:buClr>
            </a:pPr>
            <a:endParaRPr lang="en-US" sz="800" dirty="0">
              <a:solidFill>
                <a:srgbClr val="6F7B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62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6500" y="2314575"/>
            <a:ext cx="347980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314575"/>
            <a:ext cx="347980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61279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3233738" cy="6872288"/>
          </a:xfrm>
          <a:prstGeom prst="rect">
            <a:avLst/>
          </a:prstGeom>
          <a:solidFill>
            <a:srgbClr val="0047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852669" y="6156669"/>
            <a:ext cx="1873819" cy="38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3643746" y="2394357"/>
            <a:ext cx="6709301" cy="1362075"/>
          </a:xfrm>
          <a:prstGeom prst="rect">
            <a:avLst/>
          </a:prstGeom>
        </p:spPr>
        <p:txBody>
          <a:bodyPr anchor="t">
            <a:noAutofit/>
          </a:bodyPr>
          <a:lstStyle>
            <a:lvl1pPr algn="l">
              <a:defRPr sz="4600" b="1" cap="none">
                <a:solidFill>
                  <a:srgbClr val="004DAC"/>
                </a:solidFill>
                <a:latin typeface="Arial"/>
                <a:cs typeface="Arial"/>
              </a:defRPr>
            </a:lvl1pPr>
          </a:lstStyle>
          <a:p>
            <a:r>
              <a:rPr lang="en-US" dirty="0"/>
              <a:t>Headline</a:t>
            </a:r>
          </a:p>
        </p:txBody>
      </p:sp>
      <p:sp>
        <p:nvSpPr>
          <p:cNvPr id="11" name="Text Placeholder 2"/>
          <p:cNvSpPr>
            <a:spLocks noGrp="1"/>
          </p:cNvSpPr>
          <p:nvPr>
            <p:ph type="body" idx="1"/>
          </p:nvPr>
        </p:nvSpPr>
        <p:spPr>
          <a:xfrm>
            <a:off x="3643747" y="3659792"/>
            <a:ext cx="7772400" cy="1500187"/>
          </a:xfrm>
          <a:prstGeom prst="rect">
            <a:avLst/>
          </a:prstGeom>
        </p:spPr>
        <p:txBody>
          <a:bodyPr anchor="t"/>
          <a:lstStyle>
            <a:lvl1pPr marL="0" indent="0">
              <a:lnSpc>
                <a:spcPct val="130000"/>
              </a:lnSpc>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2094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5988" y="219075"/>
            <a:ext cx="5483225" cy="7969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5988" y="1600200"/>
            <a:ext cx="2544762" cy="3681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13150" y="1600200"/>
            <a:ext cx="2546350" cy="3681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ln/>
        </p:spPr>
        <p:txBody>
          <a:bodyPr/>
          <a:lstStyle>
            <a:lvl1pPr>
              <a:defRPr/>
            </a:lvl1pPr>
          </a:lstStyle>
          <a:p>
            <a:pPr>
              <a:defRPr/>
            </a:pPr>
            <a:fld id="{C4D86F80-A52E-438A-8F8E-FCB2B19A8E39}" type="slidenum">
              <a:rPr lang="en-US"/>
              <a:pPr>
                <a:defRPr/>
              </a:pPr>
              <a:t>‹#›</a:t>
            </a:fld>
            <a:endParaRPr lang="en-US"/>
          </a:p>
        </p:txBody>
      </p:sp>
      <p:sp>
        <p:nvSpPr>
          <p:cNvPr id="6" name="Rectangle 6"/>
          <p:cNvSpPr>
            <a:spLocks noGrp="1" noChangeArrowheads="1"/>
          </p:cNvSpPr>
          <p:nvPr>
            <p:ph type="ftr" sz="quarter" idx="11"/>
          </p:nvPr>
        </p:nvSpPr>
        <p:spPr>
          <a:xfrm>
            <a:off x="252413" y="6337300"/>
            <a:ext cx="6149975"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5314533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24798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61763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1285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86886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03128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1193800" y="1411288"/>
            <a:ext cx="711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gray">
          <a:xfrm>
            <a:off x="1206500" y="2314575"/>
            <a:ext cx="7112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p:txBody>
      </p:sp>
      <p:grpSp>
        <p:nvGrpSpPr>
          <p:cNvPr id="1028" name="Group 4"/>
          <p:cNvGrpSpPr>
            <a:grpSpLocks/>
          </p:cNvGrpSpPr>
          <p:nvPr/>
        </p:nvGrpSpPr>
        <p:grpSpPr bwMode="auto">
          <a:xfrm>
            <a:off x="5484813" y="5638800"/>
            <a:ext cx="3379787" cy="850900"/>
            <a:chOff x="3455" y="3552"/>
            <a:chExt cx="2129" cy="536"/>
          </a:xfrm>
        </p:grpSpPr>
        <p:sp>
          <p:nvSpPr>
            <p:cNvPr id="1029" name="Rectangle 5"/>
            <p:cNvSpPr>
              <a:spLocks noChangeArrowheads="1"/>
            </p:cNvSpPr>
            <p:nvPr userDrawn="1"/>
          </p:nvSpPr>
          <p:spPr bwMode="gray">
            <a:xfrm>
              <a:off x="3455" y="3552"/>
              <a:ext cx="2129" cy="536"/>
            </a:xfrm>
            <a:prstGeom prst="rect">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defRPr/>
              </a:pPr>
              <a:endParaRPr lang="en-US" altLang="en-US" sz="2200" b="0">
                <a:solidFill>
                  <a:srgbClr val="646D72"/>
                </a:solidFill>
              </a:endParaRPr>
            </a:p>
          </p:txBody>
        </p:sp>
        <p:pic>
          <p:nvPicPr>
            <p:cNvPr id="1030" name="Picture 6" descr="UHC_Logo_lar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a:off x="3597" y="3622"/>
              <a:ext cx="184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7091" r:id="rId1"/>
    <p:sldLayoutId id="2147487092" r:id="rId2"/>
    <p:sldLayoutId id="2147487093" r:id="rId3"/>
    <p:sldLayoutId id="2147487094" r:id="rId4"/>
    <p:sldLayoutId id="2147487095" r:id="rId5"/>
    <p:sldLayoutId id="2147487096" r:id="rId6"/>
    <p:sldLayoutId id="2147487097" r:id="rId7"/>
    <p:sldLayoutId id="2147487098" r:id="rId8"/>
    <p:sldLayoutId id="2147487099" r:id="rId9"/>
    <p:sldLayoutId id="2147487100" r:id="rId10"/>
    <p:sldLayoutId id="2147487101" r:id="rId11"/>
  </p:sldLayoutIdLst>
  <p:transition>
    <p:fade/>
  </p:transition>
  <p:hf hdr="0" ftr="0" dt="0"/>
  <p:txStyles>
    <p:titleStyle>
      <a:lvl1pPr algn="l" defTabSz="457200" rtl="0" eaLnBrk="0" fontAlgn="base" hangingPunct="0">
        <a:lnSpc>
          <a:spcPts val="3400"/>
        </a:lnSpc>
        <a:spcBef>
          <a:spcPct val="0"/>
        </a:spcBef>
        <a:spcAft>
          <a:spcPct val="0"/>
        </a:spcAft>
        <a:defRPr sz="3200" b="1">
          <a:solidFill>
            <a:schemeClr val="tx2"/>
          </a:solidFill>
          <a:latin typeface="+mj-lt"/>
          <a:ea typeface="MS PGothic" pitchFamily="34" charset="-128"/>
          <a:cs typeface="+mj-cs"/>
        </a:defRPr>
      </a:lvl1pPr>
      <a:lvl2pPr algn="l" defTabSz="457200" rtl="0" eaLnBrk="0" fontAlgn="base" hangingPunct="0">
        <a:lnSpc>
          <a:spcPts val="3400"/>
        </a:lnSpc>
        <a:spcBef>
          <a:spcPct val="0"/>
        </a:spcBef>
        <a:spcAft>
          <a:spcPct val="0"/>
        </a:spcAft>
        <a:defRPr sz="3200" b="1">
          <a:solidFill>
            <a:schemeClr val="tx2"/>
          </a:solidFill>
          <a:latin typeface="Arial" charset="0"/>
          <a:ea typeface="MS PGothic" pitchFamily="34" charset="-128"/>
        </a:defRPr>
      </a:lvl2pPr>
      <a:lvl3pPr algn="l" defTabSz="457200" rtl="0" eaLnBrk="0" fontAlgn="base" hangingPunct="0">
        <a:lnSpc>
          <a:spcPts val="3400"/>
        </a:lnSpc>
        <a:spcBef>
          <a:spcPct val="0"/>
        </a:spcBef>
        <a:spcAft>
          <a:spcPct val="0"/>
        </a:spcAft>
        <a:defRPr sz="3200" b="1">
          <a:solidFill>
            <a:schemeClr val="tx2"/>
          </a:solidFill>
          <a:latin typeface="Arial" charset="0"/>
          <a:ea typeface="MS PGothic" pitchFamily="34" charset="-128"/>
        </a:defRPr>
      </a:lvl3pPr>
      <a:lvl4pPr algn="l" defTabSz="457200" rtl="0" eaLnBrk="0" fontAlgn="base" hangingPunct="0">
        <a:lnSpc>
          <a:spcPts val="3400"/>
        </a:lnSpc>
        <a:spcBef>
          <a:spcPct val="0"/>
        </a:spcBef>
        <a:spcAft>
          <a:spcPct val="0"/>
        </a:spcAft>
        <a:defRPr sz="3200" b="1">
          <a:solidFill>
            <a:schemeClr val="tx2"/>
          </a:solidFill>
          <a:latin typeface="Arial" charset="0"/>
          <a:ea typeface="MS PGothic" pitchFamily="34" charset="-128"/>
        </a:defRPr>
      </a:lvl4pPr>
      <a:lvl5pPr algn="l" defTabSz="457200" rtl="0" eaLnBrk="0" fontAlgn="base" hangingPunct="0">
        <a:lnSpc>
          <a:spcPts val="3400"/>
        </a:lnSpc>
        <a:spcBef>
          <a:spcPct val="0"/>
        </a:spcBef>
        <a:spcAft>
          <a:spcPct val="0"/>
        </a:spcAft>
        <a:defRPr sz="3200" b="1">
          <a:solidFill>
            <a:schemeClr val="tx2"/>
          </a:solidFill>
          <a:latin typeface="Arial" charset="0"/>
          <a:ea typeface="MS PGothic" pitchFamily="34" charset="-128"/>
        </a:defRPr>
      </a:lvl5pPr>
      <a:lvl6pPr marL="4572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6pPr>
      <a:lvl7pPr marL="9144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7pPr>
      <a:lvl8pPr marL="13716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8pPr>
      <a:lvl9pPr marL="1828800" algn="l" defTabSz="457200" rtl="0" eaLnBrk="0" fontAlgn="base" hangingPunct="0">
        <a:lnSpc>
          <a:spcPts val="3400"/>
        </a:lnSpc>
        <a:spcBef>
          <a:spcPct val="0"/>
        </a:spcBef>
        <a:spcAft>
          <a:spcPct val="0"/>
        </a:spcAft>
        <a:defRPr sz="3200" b="1">
          <a:solidFill>
            <a:schemeClr val="tx2"/>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1600" b="1">
          <a:solidFill>
            <a:schemeClr val="tx2"/>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defRPr sz="1600" b="1">
          <a:solidFill>
            <a:srgbClr val="183C90"/>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defRPr sz="1600" b="1">
          <a:solidFill>
            <a:srgbClr val="183C90"/>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defRPr sz="1600" b="1">
          <a:solidFill>
            <a:srgbClr val="183C90"/>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defRPr sz="1600" b="1">
          <a:solidFill>
            <a:srgbClr val="183C90"/>
          </a:solidFill>
          <a:latin typeface="+mn-lt"/>
          <a:ea typeface="MS PGothic" pitchFamily="34" charset="-128"/>
        </a:defRPr>
      </a:lvl5pPr>
      <a:lvl6pPr marL="2514600" indent="-228600" algn="l" defTabSz="457200" rtl="0" eaLnBrk="0" fontAlgn="base" hangingPunct="0">
        <a:spcBef>
          <a:spcPct val="20000"/>
        </a:spcBef>
        <a:spcAft>
          <a:spcPct val="0"/>
        </a:spcAft>
        <a:buFont typeface="Arial" charset="0"/>
        <a:defRPr sz="1600" b="1">
          <a:solidFill>
            <a:srgbClr val="183C90"/>
          </a:solidFill>
          <a:latin typeface="+mn-lt"/>
          <a:ea typeface="+mn-ea"/>
        </a:defRPr>
      </a:lvl6pPr>
      <a:lvl7pPr marL="2971800" indent="-228600" algn="l" defTabSz="457200" rtl="0" eaLnBrk="0" fontAlgn="base" hangingPunct="0">
        <a:spcBef>
          <a:spcPct val="20000"/>
        </a:spcBef>
        <a:spcAft>
          <a:spcPct val="0"/>
        </a:spcAft>
        <a:buFont typeface="Arial" charset="0"/>
        <a:defRPr sz="1600" b="1">
          <a:solidFill>
            <a:srgbClr val="183C90"/>
          </a:solidFill>
          <a:latin typeface="+mn-lt"/>
          <a:ea typeface="+mn-ea"/>
        </a:defRPr>
      </a:lvl7pPr>
      <a:lvl8pPr marL="3429000" indent="-228600" algn="l" defTabSz="457200" rtl="0" eaLnBrk="0" fontAlgn="base" hangingPunct="0">
        <a:spcBef>
          <a:spcPct val="20000"/>
        </a:spcBef>
        <a:spcAft>
          <a:spcPct val="0"/>
        </a:spcAft>
        <a:buFont typeface="Arial" charset="0"/>
        <a:defRPr sz="1600" b="1">
          <a:solidFill>
            <a:srgbClr val="183C90"/>
          </a:solidFill>
          <a:latin typeface="+mn-lt"/>
          <a:ea typeface="+mn-ea"/>
        </a:defRPr>
      </a:lvl8pPr>
      <a:lvl9pPr marL="3886200" indent="-228600" algn="l" defTabSz="457200" rtl="0" eaLnBrk="0" fontAlgn="base" hangingPunct="0">
        <a:spcBef>
          <a:spcPct val="20000"/>
        </a:spcBef>
        <a:spcAft>
          <a:spcPct val="0"/>
        </a:spcAft>
        <a:buFont typeface="Arial" charset="0"/>
        <a:defRPr sz="1600" b="1">
          <a:solidFill>
            <a:srgbClr val="183C9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gray">
          <a:xfrm>
            <a:off x="915988" y="219075"/>
            <a:ext cx="54832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gray">
          <a:xfrm>
            <a:off x="915988" y="1600200"/>
            <a:ext cx="524351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2052" name="Picture 4" descr="UHC_Logo_lar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62750" y="427038"/>
            <a:ext cx="1841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4"/>
          </p:nvPr>
        </p:nvSpPr>
        <p:spPr bwMode="gray">
          <a:xfrm>
            <a:off x="260350" y="6354763"/>
            <a:ext cx="601663" cy="365125"/>
          </a:xfrm>
          <a:prstGeom prst="rect">
            <a:avLst/>
          </a:prstGeom>
          <a:noFill/>
          <a:ln>
            <a:noFill/>
          </a:ln>
        </p:spPr>
        <p:txBody>
          <a:bodyPr vert="horz" wrap="square" lIns="91440" tIns="45720" rIns="91440" bIns="45720" numCol="1" anchor="ctr" anchorCtr="0" compatLnSpc="1">
            <a:prstTxWarp prst="textNoShape">
              <a:avLst/>
            </a:prstTxWarp>
          </a:bodyPr>
          <a:lstStyle>
            <a:lvl1pPr>
              <a:defRPr sz="1000" b="0">
                <a:solidFill>
                  <a:srgbClr val="FFFFFF"/>
                </a:solidFill>
                <a:latin typeface="Verdana" pitchFamily="34" charset="0"/>
                <a:ea typeface="+mn-ea"/>
                <a:cs typeface="Arial" charset="0"/>
              </a:defRPr>
            </a:lvl1pPr>
          </a:lstStyle>
          <a:p>
            <a:pPr>
              <a:defRPr/>
            </a:pPr>
            <a:fld id="{7F84EE31-1AF6-435F-9218-8682E0A6009F}" type="slidenum">
              <a:rPr lang="en-US"/>
              <a:pPr>
                <a:defRPr/>
              </a:pPr>
              <a:t>‹#›</a:t>
            </a:fld>
            <a:endParaRPr lang="en-US"/>
          </a:p>
        </p:txBody>
      </p:sp>
      <p:sp>
        <p:nvSpPr>
          <p:cNvPr id="89094" name="Rectangle 6"/>
          <p:cNvSpPr>
            <a:spLocks noGrp="1" noChangeArrowheads="1"/>
          </p:cNvSpPr>
          <p:nvPr>
            <p:ph type="ftr" sz="quarter" idx="3"/>
          </p:nvPr>
        </p:nvSpPr>
        <p:spPr bwMode="auto">
          <a:xfrm>
            <a:off x="252413" y="6337300"/>
            <a:ext cx="6149975"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800" b="0">
                <a:solidFill>
                  <a:schemeClr val="bg2"/>
                </a:solidFill>
                <a:latin typeface="Arial" charset="0"/>
                <a:ea typeface="+mn-ea"/>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7102" r:id="rId1"/>
    <p:sldLayoutId id="2147487103" r:id="rId2"/>
    <p:sldLayoutId id="2147487104" r:id="rId3"/>
    <p:sldLayoutId id="2147487105" r:id="rId4"/>
    <p:sldLayoutId id="2147487106" r:id="rId5"/>
    <p:sldLayoutId id="2147487107" r:id="rId6"/>
    <p:sldLayoutId id="2147487108" r:id="rId7"/>
    <p:sldLayoutId id="2147487109" r:id="rId8"/>
    <p:sldLayoutId id="2147487110" r:id="rId9"/>
    <p:sldLayoutId id="2147487111" r:id="rId10"/>
    <p:sldLayoutId id="2147487112" r:id="rId11"/>
  </p:sldLayoutIdLst>
  <p:transition>
    <p:fade/>
  </p:transition>
  <p:hf hdr="0" ftr="0" dt="0"/>
  <p:txStyles>
    <p:titleStyle>
      <a:lvl1pPr algn="l" defTabSz="457200" rtl="0" eaLnBrk="0" fontAlgn="base" hangingPunct="0">
        <a:spcBef>
          <a:spcPct val="20000"/>
        </a:spcBef>
        <a:spcAft>
          <a:spcPct val="0"/>
        </a:spcAft>
        <a:defRPr sz="2200" b="1">
          <a:solidFill>
            <a:schemeClr val="tx2"/>
          </a:solidFill>
          <a:latin typeface="+mj-lt"/>
          <a:ea typeface="MS PGothic" pitchFamily="34" charset="-128"/>
          <a:cs typeface="+mj-cs"/>
        </a:defRPr>
      </a:lvl1pPr>
      <a:lvl2pPr algn="l" defTabSz="457200" rtl="0" eaLnBrk="0" fontAlgn="base" hangingPunct="0">
        <a:spcBef>
          <a:spcPct val="20000"/>
        </a:spcBef>
        <a:spcAft>
          <a:spcPct val="0"/>
        </a:spcAft>
        <a:defRPr sz="2200" b="1">
          <a:solidFill>
            <a:schemeClr val="tx2"/>
          </a:solidFill>
          <a:latin typeface="Arial" charset="0"/>
          <a:ea typeface="MS PGothic" pitchFamily="34" charset="-128"/>
        </a:defRPr>
      </a:lvl2pPr>
      <a:lvl3pPr algn="l" defTabSz="457200" rtl="0" eaLnBrk="0" fontAlgn="base" hangingPunct="0">
        <a:spcBef>
          <a:spcPct val="20000"/>
        </a:spcBef>
        <a:spcAft>
          <a:spcPct val="0"/>
        </a:spcAft>
        <a:defRPr sz="2200" b="1">
          <a:solidFill>
            <a:schemeClr val="tx2"/>
          </a:solidFill>
          <a:latin typeface="Arial" charset="0"/>
          <a:ea typeface="MS PGothic" pitchFamily="34" charset="-128"/>
        </a:defRPr>
      </a:lvl3pPr>
      <a:lvl4pPr algn="l" defTabSz="457200" rtl="0" eaLnBrk="0" fontAlgn="base" hangingPunct="0">
        <a:spcBef>
          <a:spcPct val="20000"/>
        </a:spcBef>
        <a:spcAft>
          <a:spcPct val="0"/>
        </a:spcAft>
        <a:defRPr sz="2200" b="1">
          <a:solidFill>
            <a:schemeClr val="tx2"/>
          </a:solidFill>
          <a:latin typeface="Arial" charset="0"/>
          <a:ea typeface="MS PGothic" pitchFamily="34" charset="-128"/>
        </a:defRPr>
      </a:lvl4pPr>
      <a:lvl5pPr algn="l" defTabSz="457200" rtl="0" eaLnBrk="0" fontAlgn="base" hangingPunct="0">
        <a:spcBef>
          <a:spcPct val="20000"/>
        </a:spcBef>
        <a:spcAft>
          <a:spcPct val="0"/>
        </a:spcAft>
        <a:defRPr sz="2200" b="1">
          <a:solidFill>
            <a:schemeClr val="tx2"/>
          </a:solidFill>
          <a:latin typeface="Arial" charset="0"/>
          <a:ea typeface="MS PGothic" pitchFamily="34" charset="-128"/>
        </a:defRPr>
      </a:lvl5pPr>
      <a:lvl6pPr marL="457200" algn="l" defTabSz="457200" rtl="0" eaLnBrk="0" fontAlgn="base" hangingPunct="0">
        <a:spcBef>
          <a:spcPct val="20000"/>
        </a:spcBef>
        <a:spcAft>
          <a:spcPct val="0"/>
        </a:spcAft>
        <a:defRPr sz="2200" b="1">
          <a:solidFill>
            <a:schemeClr val="tx2"/>
          </a:solidFill>
          <a:latin typeface="Arial" charset="0"/>
          <a:ea typeface="ＭＳ Ｐゴシック" charset="-128"/>
        </a:defRPr>
      </a:lvl6pPr>
      <a:lvl7pPr marL="914400" algn="l" defTabSz="457200" rtl="0" eaLnBrk="0" fontAlgn="base" hangingPunct="0">
        <a:spcBef>
          <a:spcPct val="20000"/>
        </a:spcBef>
        <a:spcAft>
          <a:spcPct val="0"/>
        </a:spcAft>
        <a:defRPr sz="2200" b="1">
          <a:solidFill>
            <a:schemeClr val="tx2"/>
          </a:solidFill>
          <a:latin typeface="Arial" charset="0"/>
          <a:ea typeface="ＭＳ Ｐゴシック" charset="-128"/>
        </a:defRPr>
      </a:lvl7pPr>
      <a:lvl8pPr marL="1371600" algn="l" defTabSz="457200" rtl="0" eaLnBrk="0" fontAlgn="base" hangingPunct="0">
        <a:spcBef>
          <a:spcPct val="20000"/>
        </a:spcBef>
        <a:spcAft>
          <a:spcPct val="0"/>
        </a:spcAft>
        <a:defRPr sz="2200" b="1">
          <a:solidFill>
            <a:schemeClr val="tx2"/>
          </a:solidFill>
          <a:latin typeface="Arial" charset="0"/>
          <a:ea typeface="ＭＳ Ｐゴシック" charset="-128"/>
        </a:defRPr>
      </a:lvl8pPr>
      <a:lvl9pPr marL="1828800" algn="l" defTabSz="457200" rtl="0" eaLnBrk="0" fontAlgn="base" hangingPunct="0">
        <a:spcBef>
          <a:spcPct val="20000"/>
        </a:spcBef>
        <a:spcAft>
          <a:spcPct val="0"/>
        </a:spcAft>
        <a:defRPr sz="2200" b="1">
          <a:solidFill>
            <a:schemeClr val="tx2"/>
          </a:solidFill>
          <a:latin typeface="Arial" charset="0"/>
          <a:ea typeface="ＭＳ Ｐゴシック" charset="-128"/>
        </a:defRPr>
      </a:lvl9pPr>
    </p:titleStyle>
    <p:bodyStyle>
      <a:lvl1pPr marL="228600" indent="-228600"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S PGothic" pitchFamily="34" charset="-128"/>
          <a:cs typeface="+mn-cs"/>
        </a:defRPr>
      </a:lvl1pPr>
      <a:lvl2pPr marL="547688" indent="-204788" algn="l" defTabSz="457200" rtl="0" eaLnBrk="0" fontAlgn="base" hangingPunct="0">
        <a:spcBef>
          <a:spcPct val="20000"/>
        </a:spcBef>
        <a:spcAft>
          <a:spcPct val="0"/>
        </a:spcAft>
        <a:buClr>
          <a:schemeClr val="tx2"/>
        </a:buClr>
        <a:buFont typeface="Arial" charset="0"/>
        <a:buChar char="–"/>
        <a:defRPr sz="2200">
          <a:solidFill>
            <a:srgbClr val="646D72"/>
          </a:solidFill>
          <a:latin typeface="+mn-lt"/>
          <a:ea typeface="MS PGothic" pitchFamily="34" charset="-128"/>
        </a:defRPr>
      </a:lvl2pPr>
      <a:lvl3pPr marL="1143000" indent="-228600" algn="l" defTabSz="457200" rtl="0" eaLnBrk="0" fontAlgn="base" hangingPunct="0">
        <a:spcBef>
          <a:spcPct val="20000"/>
        </a:spcBef>
        <a:spcAft>
          <a:spcPct val="0"/>
        </a:spcAft>
        <a:buFont typeface="Arial" charset="0"/>
        <a:buChar char="•"/>
        <a:defRPr sz="1600">
          <a:solidFill>
            <a:srgbClr val="646D72"/>
          </a:solidFill>
          <a:latin typeface="+mn-lt"/>
          <a:ea typeface="MS PGothic" pitchFamily="34" charset="-128"/>
        </a:defRPr>
      </a:lvl3pPr>
      <a:lvl4pPr marL="1600200" indent="-228600" algn="l" defTabSz="457200" rtl="0" eaLnBrk="0" fontAlgn="base" hangingPunct="0">
        <a:spcBef>
          <a:spcPct val="20000"/>
        </a:spcBef>
        <a:spcAft>
          <a:spcPct val="0"/>
        </a:spcAft>
        <a:buFont typeface="Arial" charset="0"/>
        <a:buChar char="–"/>
        <a:defRPr sz="1600">
          <a:solidFill>
            <a:srgbClr val="646D72"/>
          </a:solidFill>
          <a:latin typeface="+mn-lt"/>
          <a:ea typeface="MS PGothic" pitchFamily="34" charset="-128"/>
        </a:defRPr>
      </a:lvl4pPr>
      <a:lvl5pPr marL="2057400" indent="-228600" algn="l" defTabSz="457200" rtl="0" eaLnBrk="0" fontAlgn="base" hangingPunct="0">
        <a:spcBef>
          <a:spcPct val="20000"/>
        </a:spcBef>
        <a:spcAft>
          <a:spcPct val="0"/>
        </a:spcAft>
        <a:buFont typeface="Arial" charset="0"/>
        <a:buChar char="»"/>
        <a:defRPr sz="1600">
          <a:solidFill>
            <a:srgbClr val="646D72"/>
          </a:solidFill>
          <a:latin typeface="+mn-lt"/>
          <a:ea typeface="MS PGothic" pitchFamily="34" charset="-128"/>
        </a:defRPr>
      </a:lvl5pPr>
      <a:lvl6pPr marL="25146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6pPr>
      <a:lvl7pPr marL="29718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7pPr>
      <a:lvl8pPr marL="34290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8pPr>
      <a:lvl9pPr marL="3886200" indent="-228600" algn="l" defTabSz="457200" rtl="0" eaLnBrk="0" fontAlgn="base" hangingPunct="0">
        <a:spcBef>
          <a:spcPct val="20000"/>
        </a:spcBef>
        <a:spcAft>
          <a:spcPct val="0"/>
        </a:spcAft>
        <a:buFont typeface="Arial" charset="0"/>
        <a:buChar char="»"/>
        <a:defRPr sz="1600">
          <a:solidFill>
            <a:srgbClr val="646D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gray">
          <a:xfrm>
            <a:off x="0" y="0"/>
            <a:ext cx="9144000" cy="966788"/>
          </a:xfrm>
          <a:prstGeom prst="rect">
            <a:avLst/>
          </a:prstGeom>
          <a:solidFill>
            <a:srgbClr val="D5CFB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defTabSz="914400">
              <a:defRPr/>
            </a:pPr>
            <a:endParaRPr lang="en-US" altLang="en-US" sz="4000"/>
          </a:p>
        </p:txBody>
      </p:sp>
      <p:sp>
        <p:nvSpPr>
          <p:cNvPr id="3075" name="Rectangle 3"/>
          <p:cNvSpPr>
            <a:spLocks noChangeArrowheads="1"/>
          </p:cNvSpPr>
          <p:nvPr/>
        </p:nvSpPr>
        <p:spPr bwMode="ltGray">
          <a:xfrm>
            <a:off x="7232650" y="25400"/>
            <a:ext cx="1603375" cy="1196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defTabSz="914400">
              <a:defRPr/>
            </a:pPr>
            <a:endParaRPr lang="en-US" altLang="en-US" sz="4000"/>
          </a:p>
        </p:txBody>
      </p:sp>
      <p:sp>
        <p:nvSpPr>
          <p:cNvPr id="3076" name="Rectangle 4"/>
          <p:cNvSpPr>
            <a:spLocks noGrp="1" noChangeArrowheads="1"/>
          </p:cNvSpPr>
          <p:nvPr>
            <p:ph type="body" idx="1"/>
          </p:nvPr>
        </p:nvSpPr>
        <p:spPr bwMode="auto">
          <a:xfrm>
            <a:off x="333375" y="1370013"/>
            <a:ext cx="80565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level18</a:t>
            </a:r>
          </a:p>
        </p:txBody>
      </p:sp>
      <p:sp>
        <p:nvSpPr>
          <p:cNvPr id="116741" name="Rectangle 5"/>
          <p:cNvSpPr>
            <a:spLocks noGrp="1" noChangeArrowheads="1"/>
          </p:cNvSpPr>
          <p:nvPr>
            <p:ph type="sldNum" sz="quarter" idx="4"/>
          </p:nvPr>
        </p:nvSpPr>
        <p:spPr bwMode="auto">
          <a:xfrm>
            <a:off x="8686800" y="698500"/>
            <a:ext cx="457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900" b="0">
                <a:latin typeface="Arial Narrow" pitchFamily="34" charset="0"/>
                <a:ea typeface="ＭＳ Ｐゴシック" charset="-128"/>
              </a:defRPr>
            </a:lvl1pPr>
          </a:lstStyle>
          <a:p>
            <a:pPr>
              <a:defRPr/>
            </a:pPr>
            <a:fld id="{6118FC3D-7774-4CA5-8FDB-81EF88B51B29}" type="slidenum">
              <a:rPr lang="en-US"/>
              <a:pPr>
                <a:defRPr/>
              </a:pPr>
              <a:t>‹#›</a:t>
            </a:fld>
            <a:endParaRPr lang="en-US"/>
          </a:p>
        </p:txBody>
      </p:sp>
      <p:sp>
        <p:nvSpPr>
          <p:cNvPr id="3078" name="Rectangle 6"/>
          <p:cNvSpPr>
            <a:spLocks noGrp="1" noChangeArrowheads="1"/>
          </p:cNvSpPr>
          <p:nvPr>
            <p:ph type="title"/>
          </p:nvPr>
        </p:nvSpPr>
        <p:spPr bwMode="auto">
          <a:xfrm>
            <a:off x="255588" y="6350"/>
            <a:ext cx="69596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3079" name="Picture 7" descr="UH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8063" y="354013"/>
            <a:ext cx="12969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blue ribbon6"/>
          <p:cNvPicPr>
            <a:picLocks noChangeAspect="1" noChangeArrowheads="1"/>
          </p:cNvPicPr>
          <p:nvPr/>
        </p:nvPicPr>
        <p:blipFill>
          <a:blip r:embed="rId14">
            <a:extLst>
              <a:ext uri="{28A0092B-C50C-407E-A947-70E740481C1C}">
                <a14:useLocalDpi xmlns:a14="http://schemas.microsoft.com/office/drawing/2010/main" val="0"/>
              </a:ext>
            </a:extLst>
          </a:blip>
          <a:srcRect r="1755" b="12558"/>
          <a:stretch>
            <a:fillRect/>
          </a:stretch>
        </p:blipFill>
        <p:spPr bwMode="auto">
          <a:xfrm>
            <a:off x="7208838" y="0"/>
            <a:ext cx="1600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1"/>
          <p:cNvSpPr txBox="1">
            <a:spLocks noChangeArrowheads="1"/>
          </p:cNvSpPr>
          <p:nvPr userDrawn="1"/>
        </p:nvSpPr>
        <p:spPr bwMode="auto">
          <a:xfrm>
            <a:off x="119063" y="6596063"/>
            <a:ext cx="6527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defTabSz="914400">
              <a:defRPr/>
            </a:pPr>
            <a:r>
              <a:rPr lang="en-US" sz="900" b="0" dirty="0">
                <a:solidFill>
                  <a:srgbClr val="6E7649"/>
                </a:solidFill>
              </a:rPr>
              <a:t>Confidential property of UnitedHealthcare. Do not distribute or reproduce without the express permission of UnitedHealthcare.</a:t>
            </a:r>
          </a:p>
        </p:txBody>
      </p:sp>
      <p:pic>
        <p:nvPicPr>
          <p:cNvPr id="3082" name="Picture 15" descr="IJMS ta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80300" y="6583363"/>
            <a:ext cx="1447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13" r:id="rId1"/>
    <p:sldLayoutId id="2147487114" r:id="rId2"/>
    <p:sldLayoutId id="2147487115" r:id="rId3"/>
    <p:sldLayoutId id="2147487116" r:id="rId4"/>
    <p:sldLayoutId id="2147487117" r:id="rId5"/>
    <p:sldLayoutId id="2147487118" r:id="rId6"/>
    <p:sldLayoutId id="2147487119" r:id="rId7"/>
    <p:sldLayoutId id="2147487120" r:id="rId8"/>
    <p:sldLayoutId id="2147487121" r:id="rId9"/>
    <p:sldLayoutId id="2147487122" r:id="rId10"/>
    <p:sldLayoutId id="2147487123" r:id="rId11"/>
  </p:sldLayoutIdLst>
  <p:hf hdr="0" ftr="0" dt="0"/>
  <p:txStyles>
    <p:titleStyle>
      <a:lvl1pPr algn="l" rtl="0" eaLnBrk="0" fontAlgn="base" hangingPunct="0">
        <a:lnSpc>
          <a:spcPct val="95000"/>
        </a:lnSpc>
        <a:spcBef>
          <a:spcPct val="0"/>
        </a:spcBef>
        <a:spcAft>
          <a:spcPct val="0"/>
        </a:spcAft>
        <a:defRPr sz="2400" b="1">
          <a:solidFill>
            <a:srgbClr val="2D4B9B"/>
          </a:solidFill>
          <a:latin typeface="+mj-lt"/>
          <a:ea typeface="MS PGothic" pitchFamily="34" charset="-128"/>
          <a:cs typeface="+mj-cs"/>
        </a:defRPr>
      </a:lvl1pPr>
      <a:lvl2pPr algn="l" rtl="0" eaLnBrk="0" fontAlgn="base" hangingPunct="0">
        <a:lnSpc>
          <a:spcPct val="95000"/>
        </a:lnSpc>
        <a:spcBef>
          <a:spcPct val="0"/>
        </a:spcBef>
        <a:spcAft>
          <a:spcPct val="0"/>
        </a:spcAft>
        <a:defRPr sz="2400" b="1">
          <a:solidFill>
            <a:srgbClr val="2D4B9B"/>
          </a:solidFill>
          <a:latin typeface="Arial" charset="0"/>
          <a:ea typeface="MS PGothic" pitchFamily="34" charset="-128"/>
        </a:defRPr>
      </a:lvl2pPr>
      <a:lvl3pPr algn="l" rtl="0" eaLnBrk="0" fontAlgn="base" hangingPunct="0">
        <a:lnSpc>
          <a:spcPct val="95000"/>
        </a:lnSpc>
        <a:spcBef>
          <a:spcPct val="0"/>
        </a:spcBef>
        <a:spcAft>
          <a:spcPct val="0"/>
        </a:spcAft>
        <a:defRPr sz="2400" b="1">
          <a:solidFill>
            <a:srgbClr val="2D4B9B"/>
          </a:solidFill>
          <a:latin typeface="Arial" charset="0"/>
          <a:ea typeface="MS PGothic" pitchFamily="34" charset="-128"/>
        </a:defRPr>
      </a:lvl3pPr>
      <a:lvl4pPr algn="l" rtl="0" eaLnBrk="0" fontAlgn="base" hangingPunct="0">
        <a:lnSpc>
          <a:spcPct val="95000"/>
        </a:lnSpc>
        <a:spcBef>
          <a:spcPct val="0"/>
        </a:spcBef>
        <a:spcAft>
          <a:spcPct val="0"/>
        </a:spcAft>
        <a:defRPr sz="2400" b="1">
          <a:solidFill>
            <a:srgbClr val="2D4B9B"/>
          </a:solidFill>
          <a:latin typeface="Arial" charset="0"/>
          <a:ea typeface="MS PGothic" pitchFamily="34" charset="-128"/>
        </a:defRPr>
      </a:lvl4pPr>
      <a:lvl5pPr algn="l" rtl="0" eaLnBrk="0" fontAlgn="base" hangingPunct="0">
        <a:lnSpc>
          <a:spcPct val="95000"/>
        </a:lnSpc>
        <a:spcBef>
          <a:spcPct val="0"/>
        </a:spcBef>
        <a:spcAft>
          <a:spcPct val="0"/>
        </a:spcAft>
        <a:defRPr sz="2400" b="1">
          <a:solidFill>
            <a:srgbClr val="2D4B9B"/>
          </a:solidFill>
          <a:latin typeface="Arial" charset="0"/>
          <a:ea typeface="MS PGothic" pitchFamily="34" charset="-128"/>
        </a:defRPr>
      </a:lvl5pPr>
      <a:lvl6pPr marL="457200" algn="l" rtl="0" eaLnBrk="0" fontAlgn="base" hangingPunct="0">
        <a:lnSpc>
          <a:spcPct val="95000"/>
        </a:lnSpc>
        <a:spcBef>
          <a:spcPct val="0"/>
        </a:spcBef>
        <a:spcAft>
          <a:spcPct val="0"/>
        </a:spcAft>
        <a:defRPr sz="2400" b="1">
          <a:solidFill>
            <a:srgbClr val="2D4B9B"/>
          </a:solidFill>
          <a:latin typeface="Arial" charset="0"/>
          <a:ea typeface="ＭＳ Ｐゴシック" charset="-128"/>
        </a:defRPr>
      </a:lvl6pPr>
      <a:lvl7pPr marL="914400" algn="l" rtl="0" eaLnBrk="0" fontAlgn="base" hangingPunct="0">
        <a:lnSpc>
          <a:spcPct val="95000"/>
        </a:lnSpc>
        <a:spcBef>
          <a:spcPct val="0"/>
        </a:spcBef>
        <a:spcAft>
          <a:spcPct val="0"/>
        </a:spcAft>
        <a:defRPr sz="2400" b="1">
          <a:solidFill>
            <a:srgbClr val="2D4B9B"/>
          </a:solidFill>
          <a:latin typeface="Arial" charset="0"/>
          <a:ea typeface="ＭＳ Ｐゴシック" charset="-128"/>
        </a:defRPr>
      </a:lvl7pPr>
      <a:lvl8pPr marL="1371600" algn="l" rtl="0" eaLnBrk="0" fontAlgn="base" hangingPunct="0">
        <a:lnSpc>
          <a:spcPct val="95000"/>
        </a:lnSpc>
        <a:spcBef>
          <a:spcPct val="0"/>
        </a:spcBef>
        <a:spcAft>
          <a:spcPct val="0"/>
        </a:spcAft>
        <a:defRPr sz="2400" b="1">
          <a:solidFill>
            <a:srgbClr val="2D4B9B"/>
          </a:solidFill>
          <a:latin typeface="Arial" charset="0"/>
          <a:ea typeface="ＭＳ Ｐゴシック" charset="-128"/>
        </a:defRPr>
      </a:lvl8pPr>
      <a:lvl9pPr marL="1828800" algn="l" rtl="0" eaLnBrk="0" fontAlgn="base" hangingPunct="0">
        <a:lnSpc>
          <a:spcPct val="95000"/>
        </a:lnSpc>
        <a:spcBef>
          <a:spcPct val="0"/>
        </a:spcBef>
        <a:spcAft>
          <a:spcPct val="0"/>
        </a:spcAft>
        <a:defRPr sz="2400" b="1">
          <a:solidFill>
            <a:srgbClr val="2D4B9B"/>
          </a:solidFill>
          <a:latin typeface="Arial" charset="0"/>
          <a:ea typeface="ＭＳ Ｐゴシック" charset="-128"/>
        </a:defRPr>
      </a:lvl9pPr>
    </p:titleStyle>
    <p:bodyStyle>
      <a:lvl1pPr marL="234950" indent="-234950" algn="l" rtl="0" eaLnBrk="0" fontAlgn="base" hangingPunct="0">
        <a:lnSpc>
          <a:spcPct val="95000"/>
        </a:lnSpc>
        <a:spcBef>
          <a:spcPct val="20000"/>
        </a:spcBef>
        <a:spcAft>
          <a:spcPct val="0"/>
        </a:spcAft>
        <a:buClr>
          <a:schemeClr val="tx1"/>
        </a:buClr>
        <a:buChar char="•"/>
        <a:defRPr sz="3200">
          <a:solidFill>
            <a:schemeClr val="tx1"/>
          </a:solidFill>
          <a:latin typeface="+mn-lt"/>
          <a:ea typeface="MS PGothic" pitchFamily="34" charset="-128"/>
          <a:cs typeface="+mn-cs"/>
        </a:defRPr>
      </a:lvl1pPr>
      <a:lvl2pPr marL="574675" indent="-225425" algn="l" rtl="0" eaLnBrk="0" fontAlgn="base" hangingPunct="0">
        <a:lnSpc>
          <a:spcPct val="95000"/>
        </a:lnSpc>
        <a:spcBef>
          <a:spcPct val="20000"/>
        </a:spcBef>
        <a:spcAft>
          <a:spcPct val="0"/>
        </a:spcAft>
        <a:buClr>
          <a:schemeClr val="tx1"/>
        </a:buClr>
        <a:buFont typeface="Wingdings" pitchFamily="2" charset="2"/>
        <a:buChar char="§"/>
        <a:defRPr sz="2800">
          <a:solidFill>
            <a:schemeClr val="accent1"/>
          </a:solidFill>
          <a:latin typeface="+mn-lt"/>
          <a:ea typeface="MS PGothic" pitchFamily="34" charset="-128"/>
        </a:defRPr>
      </a:lvl2pPr>
      <a:lvl3pPr marL="860425" indent="-171450" algn="l" rtl="0" eaLnBrk="0" fontAlgn="base" hangingPunct="0">
        <a:lnSpc>
          <a:spcPct val="95000"/>
        </a:lnSpc>
        <a:spcBef>
          <a:spcPct val="20000"/>
        </a:spcBef>
        <a:spcAft>
          <a:spcPct val="0"/>
        </a:spcAft>
        <a:buClr>
          <a:schemeClr val="tx1"/>
        </a:buClr>
        <a:buChar char="•"/>
        <a:defRPr sz="2400">
          <a:solidFill>
            <a:schemeClr val="tx1"/>
          </a:solidFill>
          <a:latin typeface="+mn-lt"/>
          <a:ea typeface="MS PGothic" pitchFamily="34" charset="-128"/>
        </a:defRPr>
      </a:lvl3pPr>
      <a:lvl4pPr marL="1200150" indent="-173038" algn="l" rtl="0" eaLnBrk="0" fontAlgn="base" hangingPunct="0">
        <a:lnSpc>
          <a:spcPct val="95000"/>
        </a:lnSpc>
        <a:spcBef>
          <a:spcPct val="20000"/>
        </a:spcBef>
        <a:spcAft>
          <a:spcPct val="0"/>
        </a:spcAft>
        <a:buClr>
          <a:schemeClr val="tx1"/>
        </a:buClr>
        <a:buFont typeface="Wingdings" pitchFamily="2" charset="2"/>
        <a:buChar char="§"/>
        <a:defRPr sz="2000">
          <a:solidFill>
            <a:schemeClr val="tx1"/>
          </a:solidFill>
          <a:latin typeface="+mn-lt"/>
          <a:ea typeface="MS PGothic" pitchFamily="34" charset="-128"/>
        </a:defRPr>
      </a:lvl4pPr>
      <a:lvl5pPr marL="1487488" indent="-173038" algn="l" rtl="0" eaLnBrk="0" fontAlgn="base" hangingPunct="0">
        <a:lnSpc>
          <a:spcPct val="95000"/>
        </a:lnSpc>
        <a:spcBef>
          <a:spcPct val="20000"/>
        </a:spcBef>
        <a:spcAft>
          <a:spcPct val="0"/>
        </a:spcAft>
        <a:buClr>
          <a:schemeClr val="tx1"/>
        </a:buClr>
        <a:buFont typeface="Arial" charset="0"/>
        <a:buChar char="•"/>
        <a:defRPr sz="2000">
          <a:solidFill>
            <a:schemeClr val="tx1"/>
          </a:solidFill>
          <a:latin typeface="+mn-lt"/>
          <a:ea typeface="MS PGothic" pitchFamily="34" charset="-128"/>
        </a:defRPr>
      </a:lvl5pPr>
      <a:lvl6pPr marL="1944688" indent="-173038" algn="l" rtl="0" eaLnBrk="0" fontAlgn="base" hangingPunct="0">
        <a:lnSpc>
          <a:spcPct val="95000"/>
        </a:lnSpc>
        <a:spcBef>
          <a:spcPct val="20000"/>
        </a:spcBef>
        <a:spcAft>
          <a:spcPct val="0"/>
        </a:spcAft>
        <a:buClr>
          <a:schemeClr val="tx1"/>
        </a:buClr>
        <a:buFont typeface="Arial" charset="0"/>
        <a:buChar char="•"/>
        <a:defRPr sz="2000">
          <a:solidFill>
            <a:schemeClr val="tx1"/>
          </a:solidFill>
          <a:latin typeface="+mn-lt"/>
          <a:ea typeface="+mn-ea"/>
        </a:defRPr>
      </a:lvl6pPr>
      <a:lvl7pPr marL="2401888" indent="-173038" algn="l" rtl="0" eaLnBrk="0" fontAlgn="base" hangingPunct="0">
        <a:lnSpc>
          <a:spcPct val="95000"/>
        </a:lnSpc>
        <a:spcBef>
          <a:spcPct val="20000"/>
        </a:spcBef>
        <a:spcAft>
          <a:spcPct val="0"/>
        </a:spcAft>
        <a:buClr>
          <a:schemeClr val="tx1"/>
        </a:buClr>
        <a:buFont typeface="Arial" charset="0"/>
        <a:buChar char="•"/>
        <a:defRPr sz="2000">
          <a:solidFill>
            <a:schemeClr val="tx1"/>
          </a:solidFill>
          <a:latin typeface="+mn-lt"/>
          <a:ea typeface="+mn-ea"/>
        </a:defRPr>
      </a:lvl7pPr>
      <a:lvl8pPr marL="2859088" indent="-173038" algn="l" rtl="0" eaLnBrk="0" fontAlgn="base" hangingPunct="0">
        <a:lnSpc>
          <a:spcPct val="95000"/>
        </a:lnSpc>
        <a:spcBef>
          <a:spcPct val="20000"/>
        </a:spcBef>
        <a:spcAft>
          <a:spcPct val="0"/>
        </a:spcAft>
        <a:buClr>
          <a:schemeClr val="tx1"/>
        </a:buClr>
        <a:buFont typeface="Arial" charset="0"/>
        <a:buChar char="•"/>
        <a:defRPr sz="2000">
          <a:solidFill>
            <a:schemeClr val="tx1"/>
          </a:solidFill>
          <a:latin typeface="+mn-lt"/>
          <a:ea typeface="+mn-ea"/>
        </a:defRPr>
      </a:lvl8pPr>
      <a:lvl9pPr marL="3316288" indent="-173038" algn="l" rtl="0" eaLnBrk="0" fontAlgn="base" hangingPunct="0">
        <a:lnSpc>
          <a:spcPct val="95000"/>
        </a:lnSpc>
        <a:spcBef>
          <a:spcPct val="20000"/>
        </a:spcBef>
        <a:spcAft>
          <a:spcPct val="0"/>
        </a:spcAft>
        <a:buClr>
          <a:schemeClr val="tx1"/>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9450" y="6350000"/>
            <a:ext cx="601663" cy="365125"/>
          </a:xfrm>
          <a:prstGeom prst="rect">
            <a:avLst/>
          </a:prstGeom>
        </p:spPr>
        <p:txBody>
          <a:bodyPr vert="horz" wrap="square" lIns="91440" tIns="45720" rIns="91440" bIns="45720" numCol="1" anchor="ctr" anchorCtr="0" compatLnSpc="1">
            <a:prstTxWarp prst="textNoShape">
              <a:avLst/>
            </a:prstTxWarp>
          </a:bodyPr>
          <a:lstStyle>
            <a:lvl1pPr>
              <a:defRPr sz="1000" b="0">
                <a:solidFill>
                  <a:srgbClr val="FFFFFF"/>
                </a:solidFill>
                <a:latin typeface="Verdana" pitchFamily="34" charset="0"/>
                <a:ea typeface="ＭＳ Ｐゴシック" charset="-128"/>
              </a:defRPr>
            </a:lvl1pPr>
          </a:lstStyle>
          <a:p>
            <a:pPr>
              <a:defRPr/>
            </a:pPr>
            <a:fld id="{FB39AFA0-3334-4624-8198-3BC6179726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124" r:id="rId1"/>
    <p:sldLayoutId id="2147487125" r:id="rId2"/>
    <p:sldLayoutId id="2147487126" r:id="rId3"/>
    <p:sldLayoutId id="2147487128" r:id="rId4"/>
    <p:sldLayoutId id="2147487129" r:id="rId5"/>
    <p:sldLayoutId id="2147487130" r:id="rId6"/>
    <p:sldLayoutId id="2147487131" r:id="rId7"/>
    <p:sldLayoutId id="2147487132" r:id="rId8"/>
  </p:sldLayoutIdLst>
  <p:transition>
    <p:fade/>
  </p:transition>
  <p:hf hdr="0" ftr="0" dt="0"/>
  <p:txStyles>
    <p:titleStyle>
      <a:lvl1pPr algn="ctr" defTabSz="457200" rtl="0" eaLnBrk="0" fontAlgn="base" hangingPunct="0">
        <a:spcBef>
          <a:spcPct val="0"/>
        </a:spcBef>
        <a:spcAft>
          <a:spcPct val="0"/>
        </a:spcAft>
        <a:defRPr sz="4400" kern="1200">
          <a:solidFill>
            <a:schemeClr val="tx1"/>
          </a:solidFill>
          <a:latin typeface="Arial" charset="0"/>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mailto:UHC_PeerToPeer_Scheduling@uhc.com" TargetMode="External"/><Relationship Id="rId2" Type="http://schemas.openxmlformats.org/officeDocument/2006/relationships/hyperlink" Target="file:///C:\Users\Shorowit\Documents\New%20Team%20Presentations\Peer%20to%20Peer\res.cisco.com\websafe" TargetMode="Externa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hyperlink" Target="mailto:UHC_PeerToPeer_Scheduling@uhc.com" TargetMode="Externa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www.oxfordhealth.com/" TargetMode="External"/><Relationship Id="rId2" Type="http://schemas.openxmlformats.org/officeDocument/2006/relationships/hyperlink" Target="http://www.uhcprovider.com/" TargetMode="External"/><Relationship Id="rId1" Type="http://schemas.openxmlformats.org/officeDocument/2006/relationships/slideLayout" Target="../slideLayouts/slideLayout35.xml"/><Relationship Id="rId4" Type="http://schemas.openxmlformats.org/officeDocument/2006/relationships/hyperlink" Target="http://www.uhccommunityplan.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bwMode="auto">
          <a:xfrm>
            <a:off x="842963" y="3089275"/>
            <a:ext cx="8015287" cy="16160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normAutofit fontScale="90000"/>
          </a:bodyPr>
          <a:lstStyle/>
          <a:p>
            <a:pPr algn="ctr" fontAlgn="base">
              <a:lnSpc>
                <a:spcPts val="3438"/>
              </a:lnSpc>
              <a:spcAft>
                <a:spcPct val="0"/>
              </a:spcAft>
              <a:defRPr/>
            </a:pPr>
            <a:br>
              <a:rPr altLang="en-US" sz="3000" dirty="0">
                <a:latin typeface="Verdana" pitchFamily="34" charset="0"/>
                <a:ea typeface="Verdana" pitchFamily="34" charset="0"/>
                <a:cs typeface="Verdana" pitchFamily="34" charset="0"/>
              </a:rPr>
            </a:br>
            <a:br>
              <a:rPr altLang="en-US" sz="3000" dirty="0">
                <a:latin typeface="Verdana" pitchFamily="34" charset="0"/>
                <a:ea typeface="Verdana" pitchFamily="34" charset="0"/>
                <a:cs typeface="Verdana" pitchFamily="34" charset="0"/>
              </a:rPr>
            </a:br>
            <a:br>
              <a:rPr altLang="en-US" sz="3000" dirty="0">
                <a:latin typeface="Verdana" pitchFamily="34" charset="0"/>
                <a:ea typeface="Verdana" pitchFamily="34" charset="0"/>
                <a:cs typeface="Verdana" pitchFamily="34" charset="0"/>
              </a:rPr>
            </a:br>
            <a:br>
              <a:rPr altLang="en-US" sz="3000" dirty="0">
                <a:latin typeface="Verdana" pitchFamily="34" charset="0"/>
                <a:ea typeface="Verdana" pitchFamily="34" charset="0"/>
                <a:cs typeface="Verdana" pitchFamily="34" charset="0"/>
              </a:rPr>
            </a:br>
            <a:r>
              <a:rPr lang="en-US" altLang="en-US" sz="3000" dirty="0">
                <a:latin typeface="Verdana" pitchFamily="34" charset="0"/>
                <a:ea typeface="Verdana" pitchFamily="34" charset="0"/>
                <a:cs typeface="Verdana" pitchFamily="34" charset="0"/>
              </a:rPr>
              <a:t>NJAAHAM Spring Payer Conference</a:t>
            </a:r>
            <a:br>
              <a:rPr altLang="en-US" sz="3000" dirty="0">
                <a:latin typeface="Verdana" pitchFamily="34" charset="0"/>
                <a:ea typeface="Verdana" pitchFamily="34" charset="0"/>
                <a:cs typeface="Verdana" pitchFamily="34" charset="0"/>
              </a:rPr>
            </a:br>
            <a:r>
              <a:rPr altLang="en-US" sz="3000" dirty="0">
                <a:latin typeface="Verdana" pitchFamily="34" charset="0"/>
                <a:ea typeface="Verdana" pitchFamily="34" charset="0"/>
                <a:cs typeface="Verdana" pitchFamily="34" charset="0"/>
              </a:rPr>
              <a:t>March 6, 2019</a:t>
            </a:r>
          </a:p>
        </p:txBody>
      </p:sp>
    </p:spTree>
    <p:extLst>
      <p:ext uri="{BB962C8B-B14F-4D97-AF65-F5344CB8AC3E}">
        <p14:creationId xmlns:p14="http://schemas.microsoft.com/office/powerpoint/2010/main" val="151384229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31" y="285754"/>
            <a:ext cx="7872549" cy="976989"/>
          </a:xfrm>
        </p:spPr>
        <p:txBody>
          <a:bodyPr/>
          <a:lstStyle/>
          <a:p>
            <a:pPr algn="ctr"/>
            <a:r>
              <a:rPr lang="en-US" sz="2400" dirty="0"/>
              <a:t>UnitedHealthcare Genetic and Molecular Lab Testing Notification/Prior Authorization Requirement</a:t>
            </a:r>
            <a:endParaRPr lang="en-US" sz="2400" dirty="0">
              <a:latin typeface="UHC Sans Bold"/>
            </a:endParaRPr>
          </a:p>
        </p:txBody>
      </p:sp>
      <p:sp>
        <p:nvSpPr>
          <p:cNvPr id="3" name="Text Placeholder 2"/>
          <p:cNvSpPr>
            <a:spLocks noGrp="1"/>
          </p:cNvSpPr>
          <p:nvPr>
            <p:ph type="body" idx="1"/>
          </p:nvPr>
        </p:nvSpPr>
        <p:spPr>
          <a:xfrm>
            <a:off x="722313" y="1350817"/>
            <a:ext cx="7772400" cy="4708237"/>
          </a:xfrm>
        </p:spPr>
        <p:txBody>
          <a:bodyPr>
            <a:noAutofit/>
          </a:bodyPr>
          <a:lstStyle/>
          <a:p>
            <a:pPr>
              <a:lnSpc>
                <a:spcPct val="100000"/>
              </a:lnSpc>
            </a:pPr>
            <a:r>
              <a:rPr lang="en-US" sz="1600" dirty="0"/>
              <a:t>Effective </a:t>
            </a:r>
            <a:r>
              <a:rPr lang="en-US" sz="1600" b="1" dirty="0">
                <a:solidFill>
                  <a:srgbClr val="00B0F0"/>
                </a:solidFill>
              </a:rPr>
              <a:t>Feb. 1, 2019</a:t>
            </a:r>
            <a:r>
              <a:rPr lang="en-US" sz="1600" dirty="0"/>
              <a:t>, UnitedHealthcare will require prior authorization/notification for genetic and molecular testing performed in an outpatient setting for UnitedHealthcare Community Plan members (excluding Medicare Advantage) in Maryland, Michigan, Missouri, New York, Rhode Island, Tennessee and Texas. </a:t>
            </a:r>
          </a:p>
          <a:p>
            <a:pPr marL="285750" indent="-285750">
              <a:lnSpc>
                <a:spcPct val="100000"/>
              </a:lnSpc>
              <a:buClr>
                <a:srgbClr val="00B0F0"/>
              </a:buClr>
              <a:buFont typeface="Arial" panose="020B0604020202020204" pitchFamily="34" charset="0"/>
              <a:buChar char="•"/>
            </a:pPr>
            <a:r>
              <a:rPr lang="en-US" sz="1600" dirty="0"/>
              <a:t>UnitedHealthcare Community Plan members (excluding Medicare Advantage) in Florida, New Jersey and Pennsylvania, originally scheduled to deploy on Feb. 1, will now deploy on </a:t>
            </a:r>
            <a:r>
              <a:rPr lang="en-US" sz="1600" b="1" dirty="0">
                <a:solidFill>
                  <a:srgbClr val="20A2E1"/>
                </a:solidFill>
              </a:rPr>
              <a:t>April 1, 2019</a:t>
            </a:r>
            <a:r>
              <a:rPr lang="en-US" sz="1600" dirty="0"/>
              <a:t>.</a:t>
            </a:r>
          </a:p>
          <a:p>
            <a:pPr marL="285750" indent="-285750">
              <a:lnSpc>
                <a:spcPct val="100000"/>
              </a:lnSpc>
              <a:buClr>
                <a:srgbClr val="00B0F0"/>
              </a:buClr>
              <a:buFont typeface="Arial" panose="020B0604020202020204" pitchFamily="34" charset="0"/>
              <a:buChar char="•"/>
            </a:pPr>
            <a:r>
              <a:rPr lang="en-US" sz="1600" dirty="0"/>
              <a:t>You can find more information on the Genetic and Molecular Lab Test tool on Link at </a:t>
            </a:r>
            <a:r>
              <a:rPr lang="en-US" sz="1600" b="1" dirty="0">
                <a:solidFill>
                  <a:srgbClr val="20A2E1"/>
                </a:solidFill>
              </a:rPr>
              <a:t>UHCprovider.com/genetics</a:t>
            </a:r>
            <a:r>
              <a:rPr lang="en-US" sz="1600" dirty="0"/>
              <a:t>. </a:t>
            </a:r>
          </a:p>
          <a:p>
            <a:pPr marL="285750" indent="-285750">
              <a:lnSpc>
                <a:spcPct val="100000"/>
              </a:lnSpc>
              <a:buClr>
                <a:srgbClr val="00B0F0"/>
              </a:buClr>
              <a:buFont typeface="Arial" panose="020B0604020202020204" pitchFamily="34" charset="0"/>
              <a:buChar char="•"/>
            </a:pPr>
            <a:r>
              <a:rPr lang="en-US" sz="1600" dirty="0"/>
              <a:t>Determinations for notification/ prior authorization requests will be made based on </a:t>
            </a:r>
            <a:r>
              <a:rPr lang="en-US" sz="1600" dirty="0" err="1"/>
              <a:t>UnitedHealthcare’s</a:t>
            </a:r>
            <a:r>
              <a:rPr lang="en-US" sz="1600" dirty="0"/>
              <a:t> clinical policy requirements for coverage. </a:t>
            </a:r>
          </a:p>
          <a:p>
            <a:pPr marL="285750" indent="-285750">
              <a:lnSpc>
                <a:spcPct val="100000"/>
              </a:lnSpc>
              <a:buClr>
                <a:srgbClr val="00B0F0"/>
              </a:buClr>
              <a:buFont typeface="Arial" panose="020B0604020202020204" pitchFamily="34" charset="0"/>
              <a:buChar char="•"/>
            </a:pPr>
            <a:r>
              <a:rPr lang="en-US" sz="1600" dirty="0"/>
              <a:t>Our clinical policies are at </a:t>
            </a:r>
            <a:r>
              <a:rPr lang="en-US" sz="1600" b="1" dirty="0">
                <a:solidFill>
                  <a:srgbClr val="20A2E1"/>
                </a:solidFill>
              </a:rPr>
              <a:t>UHCprovider.com/policies</a:t>
            </a:r>
            <a:r>
              <a:rPr lang="en-US" sz="1600" dirty="0">
                <a:solidFill>
                  <a:srgbClr val="20A2E1"/>
                </a:solidFill>
              </a:rPr>
              <a:t>.</a:t>
            </a:r>
          </a:p>
        </p:txBody>
      </p:sp>
    </p:spTree>
    <p:extLst>
      <p:ext uri="{BB962C8B-B14F-4D97-AF65-F5344CB8AC3E}">
        <p14:creationId xmlns:p14="http://schemas.microsoft.com/office/powerpoint/2010/main" val="261899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5" y="298625"/>
            <a:ext cx="7941610" cy="1112164"/>
          </a:xfrm>
          <a:noFill/>
        </p:spPr>
        <p:txBody>
          <a:bodyPr/>
          <a:lstStyle/>
          <a:p>
            <a:pPr algn="ctr"/>
            <a:r>
              <a:rPr lang="en-US" sz="2400" dirty="0"/>
              <a:t>UnitedHealthcare Care Provider Administrative</a:t>
            </a:r>
            <a:br>
              <a:rPr lang="en-US" sz="2400" dirty="0"/>
            </a:br>
            <a:r>
              <a:rPr lang="en-US" sz="2400" dirty="0"/>
              <a:t>Guide for UnitedHealthcare Commercial and</a:t>
            </a:r>
            <a:br>
              <a:rPr lang="en-US" sz="2400" dirty="0"/>
            </a:br>
            <a:r>
              <a:rPr lang="en-US" sz="2400" dirty="0"/>
              <a:t>Medicare Advantage</a:t>
            </a:r>
          </a:p>
        </p:txBody>
      </p:sp>
      <p:sp>
        <p:nvSpPr>
          <p:cNvPr id="3" name="Text Placeholder 2"/>
          <p:cNvSpPr>
            <a:spLocks noGrp="1"/>
          </p:cNvSpPr>
          <p:nvPr>
            <p:ph type="body" idx="1"/>
          </p:nvPr>
        </p:nvSpPr>
        <p:spPr>
          <a:xfrm>
            <a:off x="782275" y="1410789"/>
            <a:ext cx="7772400" cy="4458789"/>
          </a:xfrm>
        </p:spPr>
        <p:txBody>
          <a:bodyPr anchor="ctr">
            <a:noAutofit/>
          </a:bodyPr>
          <a:lstStyle/>
          <a:p>
            <a:pPr marL="285750" indent="-285750">
              <a:lnSpc>
                <a:spcPct val="100000"/>
              </a:lnSpc>
              <a:buClr>
                <a:srgbClr val="20A2E1"/>
              </a:buClr>
              <a:buFont typeface="Arial" panose="020B0604020202020204" pitchFamily="34" charset="0"/>
              <a:buChar char="•"/>
            </a:pPr>
            <a:r>
              <a:rPr lang="en-US" sz="1600" dirty="0"/>
              <a:t>We post this essential resource for physicians, hospitals, facilities and other health care providers on </a:t>
            </a:r>
            <a:r>
              <a:rPr lang="en-US" sz="1600" b="1" dirty="0">
                <a:solidFill>
                  <a:srgbClr val="00B0F0"/>
                </a:solidFill>
              </a:rPr>
              <a:t>UHCprovider.com/guides</a:t>
            </a:r>
            <a:r>
              <a:rPr lang="en-US" sz="1600" b="1" dirty="0"/>
              <a:t> </a:t>
            </a:r>
            <a:r>
              <a:rPr lang="en-US" sz="1600" dirty="0"/>
              <a:t>annually on Jan. 1.</a:t>
            </a:r>
          </a:p>
          <a:p>
            <a:pPr marL="285750" indent="-285750">
              <a:lnSpc>
                <a:spcPct val="100000"/>
              </a:lnSpc>
              <a:buClr>
                <a:srgbClr val="20A2E1"/>
              </a:buClr>
              <a:buFont typeface="Arial" panose="020B0604020202020204" pitchFamily="34" charset="0"/>
              <a:buChar char="•"/>
            </a:pPr>
            <a:r>
              <a:rPr lang="en-US" sz="1600" dirty="0"/>
              <a:t>You can view the 2019 Guide as a PDF or webpage at </a:t>
            </a:r>
            <a:r>
              <a:rPr lang="en-US" sz="1600" b="1" dirty="0">
                <a:solidFill>
                  <a:srgbClr val="00B0F0"/>
                </a:solidFill>
              </a:rPr>
              <a:t>UHCprovider.com/guides</a:t>
            </a:r>
            <a:r>
              <a:rPr lang="en-US" sz="1600" dirty="0"/>
              <a:t>. Be sure to save the link to your favorites or download the PDF.</a:t>
            </a:r>
          </a:p>
          <a:p>
            <a:pPr marL="285750" indent="-285750">
              <a:buFont typeface="Arial" panose="020B0604020202020204" pitchFamily="34" charset="0"/>
              <a:buChar char="•"/>
            </a:pPr>
            <a:endParaRPr lang="en-US" sz="1600" dirty="0"/>
          </a:p>
          <a:p>
            <a:pPr>
              <a:lnSpc>
                <a:spcPct val="100000"/>
              </a:lnSpc>
            </a:pPr>
            <a:r>
              <a:rPr lang="en-US" sz="1600" b="1" dirty="0">
                <a:latin typeface="Arial" panose="020B0604020202020204" pitchFamily="34" charset="0"/>
                <a:cs typeface="Arial" panose="020B0604020202020204" pitchFamily="34" charset="0"/>
              </a:rPr>
              <a:t>Quick Reference to UnitedHealthcare Care Provider Administrative Guides Now Available</a:t>
            </a:r>
          </a:p>
          <a:p>
            <a:pPr marL="285750" indent="-285750">
              <a:lnSpc>
                <a:spcPct val="100000"/>
              </a:lnSpc>
              <a:buClr>
                <a:srgbClr val="20A2E1"/>
              </a:buClr>
              <a:buFont typeface="Arial" panose="020B0604020202020204" pitchFamily="34" charset="0"/>
              <a:buChar char="•"/>
            </a:pPr>
            <a:r>
              <a:rPr lang="en-US" sz="1600" dirty="0">
                <a:latin typeface="Arial" panose="020B0604020202020204" pitchFamily="34" charset="0"/>
                <a:cs typeface="Arial" panose="020B0604020202020204" pitchFamily="34" charset="0"/>
              </a:rPr>
              <a:t>The updated </a:t>
            </a:r>
            <a:r>
              <a:rPr lang="en-US" sz="1600" b="1" dirty="0">
                <a:solidFill>
                  <a:srgbClr val="00B0F0"/>
                </a:solidFill>
                <a:latin typeface="Arial" panose="020B0604020202020204" pitchFamily="34" charset="0"/>
                <a:cs typeface="Arial" panose="020B0604020202020204" pitchFamily="34" charset="0"/>
              </a:rPr>
              <a:t>Quick Reference to Provider Administrative Guides </a:t>
            </a:r>
            <a:r>
              <a:rPr lang="en-US" sz="1600" dirty="0">
                <a:latin typeface="Arial" panose="020B0604020202020204" pitchFamily="34" charset="0"/>
                <a:cs typeface="Arial" panose="020B0604020202020204" pitchFamily="34" charset="0"/>
              </a:rPr>
              <a:t>is available at </a:t>
            </a:r>
            <a:r>
              <a:rPr lang="en-US" sz="1600" b="1" dirty="0">
                <a:solidFill>
                  <a:srgbClr val="00B0F0"/>
                </a:solidFill>
                <a:latin typeface="Arial" panose="020B0604020202020204" pitchFamily="34" charset="0"/>
                <a:cs typeface="Arial" panose="020B0604020202020204" pitchFamily="34" charset="0"/>
              </a:rPr>
              <a:t>UHCprovider.com/guides</a:t>
            </a:r>
            <a:r>
              <a:rPr lang="en-US" sz="1600" dirty="0">
                <a:latin typeface="Arial" panose="020B0604020202020204" pitchFamily="34" charset="0"/>
                <a:cs typeface="Arial" panose="020B0604020202020204" pitchFamily="34" charset="0"/>
              </a:rPr>
              <a:t>. </a:t>
            </a:r>
          </a:p>
          <a:p>
            <a:pPr marL="285750" indent="-285750">
              <a:lnSpc>
                <a:spcPct val="100000"/>
              </a:lnSpc>
              <a:buClr>
                <a:srgbClr val="20A2E1"/>
              </a:buClr>
              <a:buFont typeface="Arial" panose="020B0604020202020204" pitchFamily="34" charset="0"/>
              <a:buChar char="•"/>
            </a:pPr>
            <a:r>
              <a:rPr lang="en-US" sz="1600" dirty="0">
                <a:latin typeface="Arial" panose="020B0604020202020204" pitchFamily="34" charset="0"/>
                <a:cs typeface="Arial" panose="020B0604020202020204" pitchFamily="34" charset="0"/>
              </a:rPr>
              <a:t>Developed based on care provider feedback</a:t>
            </a:r>
          </a:p>
          <a:p>
            <a:pPr marL="285750" indent="-285750">
              <a:lnSpc>
                <a:spcPct val="100000"/>
              </a:lnSpc>
              <a:buClr>
                <a:srgbClr val="20A2E1"/>
              </a:buClr>
              <a:buFont typeface="Arial" panose="020B0604020202020204" pitchFamily="34" charset="0"/>
              <a:buChar char="•"/>
            </a:pPr>
            <a:r>
              <a:rPr lang="en-US" sz="1600" dirty="0">
                <a:latin typeface="Arial" panose="020B0604020202020204" pitchFamily="34" charset="0"/>
                <a:cs typeface="Arial" panose="020B0604020202020204" pitchFamily="34" charset="0"/>
              </a:rPr>
              <a:t>Contains information that you’re likely to need early and often in your relationship with UnitedHealthcare</a:t>
            </a:r>
          </a:p>
        </p:txBody>
      </p:sp>
    </p:spTree>
    <p:extLst>
      <p:ext uri="{BB962C8B-B14F-4D97-AF65-F5344CB8AC3E}">
        <p14:creationId xmlns:p14="http://schemas.microsoft.com/office/powerpoint/2010/main" val="134752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31677"/>
            <a:ext cx="8174181" cy="877133"/>
          </a:xfrm>
        </p:spPr>
        <p:txBody>
          <a:bodyPr/>
          <a:lstStyle/>
          <a:p>
            <a:pPr algn="ctr"/>
            <a:r>
              <a:rPr lang="en-US" sz="2400" dirty="0"/>
              <a:t>Coding Update to the UnitedHealthcare Facility Outpatient Procedure Grouper Mapping</a:t>
            </a:r>
            <a:endParaRPr lang="en-US" sz="2400" dirty="0">
              <a:latin typeface="UHC Sans Bold"/>
            </a:endParaRPr>
          </a:p>
        </p:txBody>
      </p:sp>
      <p:sp>
        <p:nvSpPr>
          <p:cNvPr id="3" name="Text Placeholder 2"/>
          <p:cNvSpPr>
            <a:spLocks noGrp="1"/>
          </p:cNvSpPr>
          <p:nvPr>
            <p:ph type="body" idx="1"/>
          </p:nvPr>
        </p:nvSpPr>
        <p:spPr>
          <a:xfrm>
            <a:off x="556058" y="1350818"/>
            <a:ext cx="7943705" cy="4662054"/>
          </a:xfrm>
        </p:spPr>
        <p:txBody>
          <a:bodyPr>
            <a:normAutofit/>
          </a:bodyPr>
          <a:lstStyle/>
          <a:p>
            <a:pPr>
              <a:lnSpc>
                <a:spcPct val="100000"/>
              </a:lnSpc>
            </a:pPr>
            <a:r>
              <a:rPr lang="en-US" sz="1600" b="1" dirty="0">
                <a:solidFill>
                  <a:srgbClr val="00B0F0"/>
                </a:solidFill>
                <a:latin typeface="Arial" panose="020B0604020202020204" pitchFamily="34" charset="0"/>
                <a:cs typeface="Arial" panose="020B0604020202020204" pitchFamily="34" charset="0"/>
              </a:rPr>
              <a:t>On Jan. 1, 2019</a:t>
            </a:r>
            <a:r>
              <a:rPr lang="en-US" sz="1600" dirty="0">
                <a:latin typeface="Arial" panose="020B0604020202020204" pitchFamily="34" charset="0"/>
                <a:cs typeface="Arial" panose="020B0604020202020204" pitchFamily="34" charset="0"/>
              </a:rPr>
              <a:t>, the following code updates will be made to the current  UnitedHealthcare 2018 Outpatient Procedure Grouper (OPG) mapping:</a:t>
            </a:r>
          </a:p>
          <a:p>
            <a:pPr marL="285750" indent="-285750">
              <a:lnSpc>
                <a:spcPct val="100000"/>
              </a:lnSpc>
              <a:buClr>
                <a:srgbClr val="00B0F0"/>
              </a:buClr>
              <a:buFont typeface="Arial" panose="020B0604020202020204" pitchFamily="34" charset="0"/>
              <a:buChar char="•"/>
            </a:pPr>
            <a:r>
              <a:rPr lang="en-US" sz="1600" b="1" dirty="0">
                <a:solidFill>
                  <a:srgbClr val="20A2E1"/>
                </a:solidFill>
                <a:latin typeface="Arial" panose="020B0604020202020204" pitchFamily="34" charset="0"/>
                <a:cs typeface="Arial" panose="020B0604020202020204" pitchFamily="34" charset="0"/>
              </a:rPr>
              <a:t>Expired codes </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24 OPG 0-10 codes expire on Dec. 31, 2018. The codes will be deleted from the UnitedHealthcare OPG Exhibit on Jan. 1, 2019. An additional 6 OPG unlisted codes expire and will be deleted as well.</a:t>
            </a:r>
          </a:p>
          <a:p>
            <a:pPr marL="285750" indent="-285750">
              <a:lnSpc>
                <a:spcPct val="100000"/>
              </a:lnSpc>
              <a:buClr>
                <a:srgbClr val="00B0F0"/>
              </a:buClr>
              <a:buFont typeface="Arial" panose="020B0604020202020204" pitchFamily="34" charset="0"/>
              <a:buChar char="•"/>
            </a:pPr>
            <a:r>
              <a:rPr lang="en-US" sz="1600" b="1" dirty="0">
                <a:solidFill>
                  <a:srgbClr val="20A2E1"/>
                </a:solidFill>
                <a:latin typeface="Arial" panose="020B0604020202020204" pitchFamily="34" charset="0"/>
                <a:cs typeface="Arial" panose="020B0604020202020204" pitchFamily="34" charset="0"/>
              </a:rPr>
              <a:t>Newly Published codes </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57 OPG 0-10 codes will be added to the  UnitedHealthcare OPG Exhibit on Jan. 1, 2019. An additional 1 OPG unlisted codes will be added as well.</a:t>
            </a:r>
          </a:p>
          <a:p>
            <a:pPr lvl="1"/>
            <a:endParaRPr lang="en-US" sz="1600" dirty="0">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The updated 2018 UnitedHealthcare OPG Exhibit is available at </a:t>
            </a:r>
            <a:r>
              <a:rPr lang="en-US" sz="1600" b="1" dirty="0">
                <a:latin typeface="Arial" panose="020B0604020202020204" pitchFamily="34" charset="0"/>
                <a:cs typeface="Arial" panose="020B0604020202020204" pitchFamily="34" charset="0"/>
              </a:rPr>
              <a:t>UHCprovider.com/</a:t>
            </a:r>
          </a:p>
          <a:p>
            <a:pPr>
              <a:lnSpc>
                <a:spcPct val="100000"/>
              </a:lnSpc>
            </a:pPr>
            <a:r>
              <a:rPr lang="en-US" sz="1600" b="1" dirty="0">
                <a:latin typeface="Arial" panose="020B0604020202020204" pitchFamily="34" charset="0"/>
                <a:cs typeface="Arial" panose="020B0604020202020204" pitchFamily="34" charset="0"/>
              </a:rPr>
              <a:t>claims </a:t>
            </a:r>
            <a:r>
              <a:rPr lang="en-US" sz="1600" dirty="0">
                <a:latin typeface="Arial" panose="020B0604020202020204" pitchFamily="34" charset="0"/>
                <a:cs typeface="Arial" panose="020B0604020202020204" pitchFamily="34" charset="0"/>
              </a:rPr>
              <a:t>under the Outpatient Procedure Grouper Exhibits section.</a:t>
            </a:r>
            <a:endParaRPr lang="en-US" sz="1600" b="1" dirty="0">
              <a:solidFill>
                <a:srgbClr val="20A2E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23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16041"/>
            <a:ext cx="7663983" cy="980854"/>
          </a:xfrm>
        </p:spPr>
        <p:txBody>
          <a:bodyPr/>
          <a:lstStyle/>
          <a:p>
            <a:pPr algn="ctr"/>
            <a:r>
              <a:rPr lang="en-US" sz="2000" dirty="0"/>
              <a:t>More Fax Numbers Used for </a:t>
            </a:r>
            <a:br>
              <a:rPr lang="en-US" sz="2000" dirty="0"/>
            </a:br>
            <a:r>
              <a:rPr lang="en-US" sz="2000" dirty="0"/>
              <a:t>Medical Prior Authorization Retiring May 6, 2019</a:t>
            </a:r>
            <a:br>
              <a:rPr lang="en-US" sz="2400" dirty="0"/>
            </a:br>
            <a:endParaRPr lang="en-US" sz="2400" dirty="0"/>
          </a:p>
        </p:txBody>
      </p:sp>
      <p:sp>
        <p:nvSpPr>
          <p:cNvPr id="3" name="Text Placeholder 2"/>
          <p:cNvSpPr>
            <a:spLocks noGrp="1"/>
          </p:cNvSpPr>
          <p:nvPr>
            <p:ph type="body" idx="1"/>
          </p:nvPr>
        </p:nvSpPr>
        <p:spPr>
          <a:xfrm>
            <a:off x="558799" y="1410167"/>
            <a:ext cx="4191001" cy="4765675"/>
          </a:xfrm>
        </p:spPr>
        <p:txBody>
          <a:bodyPr>
            <a:normAutofit/>
          </a:bodyPr>
          <a:lstStyle/>
          <a:p>
            <a:pPr>
              <a:lnSpc>
                <a:spcPct val="100000"/>
              </a:lnSpc>
            </a:pPr>
            <a:r>
              <a:rPr lang="en-US" sz="1600" dirty="0"/>
              <a:t>Instead of faxing your request, use the </a:t>
            </a:r>
            <a:r>
              <a:rPr lang="en-US" sz="1600" b="1" dirty="0"/>
              <a:t>Prior Authorization and Notification tool</a:t>
            </a:r>
            <a:r>
              <a:rPr lang="en-US" sz="1600" dirty="0"/>
              <a:t> on Link ‒ the same website you already use to check eligibility and benefits, manage claims and update your demographic information.</a:t>
            </a:r>
          </a:p>
          <a:p>
            <a:pPr>
              <a:lnSpc>
                <a:spcPct val="100000"/>
              </a:lnSpc>
            </a:pPr>
            <a:endParaRPr lang="en-US" sz="1600" dirty="0"/>
          </a:p>
          <a:p>
            <a:pPr>
              <a:lnSpc>
                <a:spcPct val="100000"/>
              </a:lnSpc>
            </a:pPr>
            <a:r>
              <a:rPr lang="en-US" sz="1600" b="1" dirty="0">
                <a:solidFill>
                  <a:srgbClr val="20A2E1"/>
                </a:solidFill>
              </a:rPr>
              <a:t>Use Our Online Tools Instead</a:t>
            </a:r>
          </a:p>
          <a:p>
            <a:pPr marL="285750" indent="-285750">
              <a:lnSpc>
                <a:spcPct val="100000"/>
              </a:lnSpc>
              <a:buClr>
                <a:srgbClr val="20A2E1"/>
              </a:buClr>
              <a:buFont typeface="Arial" panose="020B0604020202020204" pitchFamily="34" charset="0"/>
              <a:buChar char="•"/>
            </a:pPr>
            <a:r>
              <a:rPr lang="en-US" sz="1600" dirty="0"/>
              <a:t>Access the tool and review resources to help you get started at </a:t>
            </a:r>
            <a:r>
              <a:rPr lang="en-US" sz="1600" b="1" dirty="0"/>
              <a:t>UHCprovider.com/</a:t>
            </a:r>
            <a:r>
              <a:rPr lang="en-US" sz="1600" b="1" dirty="0" err="1"/>
              <a:t>paan</a:t>
            </a:r>
            <a:r>
              <a:rPr lang="en-US" sz="1600" dirty="0"/>
              <a:t>.</a:t>
            </a:r>
          </a:p>
          <a:p>
            <a:pPr>
              <a:lnSpc>
                <a:spcPct val="100000"/>
              </a:lnSpc>
              <a:buClr>
                <a:srgbClr val="20A2E1"/>
              </a:buClr>
            </a:pPr>
            <a:endParaRPr lang="en-US" sz="1600" dirty="0"/>
          </a:p>
          <a:p>
            <a:pPr marL="285750" indent="-285750">
              <a:lnSpc>
                <a:spcPct val="100000"/>
              </a:lnSpc>
              <a:buClr>
                <a:srgbClr val="20A2E1"/>
              </a:buClr>
              <a:buFont typeface="Arial" panose="020B0604020202020204" pitchFamily="34" charset="0"/>
              <a:buChar char="•"/>
            </a:pPr>
            <a:r>
              <a:rPr lang="en-US" sz="1600" dirty="0"/>
              <a:t>Go to </a:t>
            </a:r>
            <a:r>
              <a:rPr lang="en-US" sz="1600" b="1" dirty="0"/>
              <a:t>UHCprovider.com/</a:t>
            </a:r>
            <a:r>
              <a:rPr lang="en-US" sz="1600" b="1" dirty="0" err="1"/>
              <a:t>priorauth</a:t>
            </a:r>
            <a:r>
              <a:rPr lang="en-US" sz="1600" b="1" dirty="0"/>
              <a:t> </a:t>
            </a:r>
            <a:r>
              <a:rPr lang="en-US" sz="1600" dirty="0"/>
              <a:t>for more information.</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199" y="1410168"/>
            <a:ext cx="3514725" cy="4295775"/>
          </a:xfrm>
          <a:prstGeom prst="rect">
            <a:avLst/>
          </a:prstGeom>
          <a:noFill/>
          <a:ln w="9525">
            <a:solidFill>
              <a:srgbClr val="20A2E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408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xfrm>
            <a:off x="1114296" y="0"/>
            <a:ext cx="7177216" cy="1005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p>
            <a:r>
              <a:rPr lang="en-US" altLang="en-US" dirty="0">
                <a:latin typeface="Arial" pitchFamily="34" charset="0"/>
                <a:cs typeface="Arial" pitchFamily="34" charset="0"/>
              </a:rPr>
              <a:t>Medical Record Requests:</a:t>
            </a:r>
            <a:br>
              <a:rPr lang="en-US" altLang="en-US" dirty="0">
                <a:latin typeface="Arial" pitchFamily="34" charset="0"/>
                <a:cs typeface="Arial" pitchFamily="34" charset="0"/>
              </a:rPr>
            </a:br>
            <a:r>
              <a:rPr lang="en-US" altLang="en-US" sz="2400" dirty="0">
                <a:latin typeface="Arial" pitchFamily="34" charset="0"/>
                <a:cs typeface="Arial" pitchFamily="34" charset="0"/>
              </a:rPr>
              <a:t>Volume and Perspective</a:t>
            </a:r>
          </a:p>
        </p:txBody>
      </p:sp>
      <p:sp>
        <p:nvSpPr>
          <p:cNvPr id="3" name="Text Placeholder 2"/>
          <p:cNvSpPr>
            <a:spLocks noGrp="1"/>
          </p:cNvSpPr>
          <p:nvPr>
            <p:ph idx="1"/>
          </p:nvPr>
        </p:nvSpPr>
        <p:spPr>
          <a:xfrm>
            <a:off x="1017030" y="1688757"/>
            <a:ext cx="7112000" cy="3080951"/>
          </a:xfrm>
        </p:spPr>
        <p:txBody>
          <a:bodyPr>
            <a:normAutofit/>
          </a:bodyPr>
          <a:lstStyle/>
          <a:p>
            <a:pPr>
              <a:defRPr/>
            </a:pPr>
            <a:r>
              <a:rPr sz="1800" dirty="0">
                <a:solidFill>
                  <a:schemeClr val="tx1"/>
                </a:solidFill>
                <a:latin typeface="+mn-lt"/>
              </a:rPr>
              <a:t>Payment Integrity has thousands of analytics and algorithms working to detect Fraud, Waste, Abuse, and Errors. </a:t>
            </a:r>
          </a:p>
          <a:p>
            <a:pPr>
              <a:defRPr/>
            </a:pPr>
            <a:r>
              <a:rPr sz="1800" dirty="0">
                <a:solidFill>
                  <a:schemeClr val="tx1"/>
                </a:solidFill>
                <a:latin typeface="+mn-lt"/>
              </a:rPr>
              <a:t>From the medical record reviews that result in a denial:  </a:t>
            </a:r>
          </a:p>
          <a:p>
            <a:pPr lvl="1">
              <a:buFont typeface="Courier New" panose="02070309020205020404" pitchFamily="49" charset="0"/>
              <a:buChar char="o"/>
              <a:defRPr/>
            </a:pPr>
            <a:r>
              <a:rPr lang="en-US" sz="1800" dirty="0">
                <a:latin typeface="+mn-lt"/>
              </a:rPr>
              <a:t>94% are attributed to errors that may be subsequently paid as a result of the provider furnishing additional information or submitting a corrected claim.</a:t>
            </a:r>
          </a:p>
          <a:p>
            <a:pPr lvl="1">
              <a:buFont typeface="Courier New" panose="02070309020205020404" pitchFamily="49" charset="0"/>
              <a:buChar char="o"/>
              <a:defRPr/>
            </a:pPr>
            <a:r>
              <a:rPr lang="en-US" sz="1800" dirty="0">
                <a:latin typeface="+mn-lt"/>
              </a:rPr>
              <a:t>6% are attributed to potential waste or abuse and are not resubmitted for payment.</a:t>
            </a:r>
          </a:p>
          <a:p>
            <a:pPr>
              <a:defRPr/>
            </a:pPr>
            <a:r>
              <a:rPr sz="1800" dirty="0">
                <a:solidFill>
                  <a:schemeClr val="tx1"/>
                </a:solidFill>
                <a:latin typeface="+mn-lt"/>
              </a:rPr>
              <a:t>Less than 1% of all the claims submitted result in a request for medical records.  </a:t>
            </a:r>
            <a:endParaRPr sz="1800" dirty="0"/>
          </a:p>
        </p:txBody>
      </p:sp>
      <p:sp>
        <p:nvSpPr>
          <p:cNvPr id="79876" name="Slide Number Placeholder 3"/>
          <p:cNvSpPr>
            <a:spLocks noGrp="1"/>
          </p:cNvSpPr>
          <p:nvPr>
            <p:ph type="sldNum" sz="quarter" idx="4294967295"/>
          </p:nvPr>
        </p:nvSpPr>
        <p:spPr bwMode="auto">
          <a:xfrm>
            <a:off x="8886825" y="6518275"/>
            <a:ext cx="25717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fontAlgn="base" hangingPunct="1">
              <a:spcBef>
                <a:spcPct val="0"/>
              </a:spcBef>
              <a:spcAft>
                <a:spcPct val="0"/>
              </a:spcAft>
            </a:pPr>
            <a:fld id="{A8E5E53F-F992-4334-9252-F480FF6B1889}" type="slidenum">
              <a:rPr lang="en-US" altLang="en-US" sz="700" b="0" smtClean="0">
                <a:solidFill>
                  <a:srgbClr val="003C71"/>
                </a:solidFill>
                <a:cs typeface="Arial" pitchFamily="34" charset="0"/>
              </a:rPr>
              <a:pPr eaLnBrk="1" fontAlgn="base" hangingPunct="1">
                <a:spcBef>
                  <a:spcPct val="0"/>
                </a:spcBef>
                <a:spcAft>
                  <a:spcPct val="0"/>
                </a:spcAft>
              </a:pPr>
              <a:t>14</a:t>
            </a:fld>
            <a:endParaRPr lang="en-US" altLang="en-US" sz="700" b="0">
              <a:solidFill>
                <a:srgbClr val="003C71"/>
              </a:solidFill>
              <a:cs typeface="Arial" pitchFamily="34" charset="0"/>
            </a:endParaRPr>
          </a:p>
        </p:txBody>
      </p:sp>
    </p:spTree>
    <p:extLst>
      <p:ext uri="{BB962C8B-B14F-4D97-AF65-F5344CB8AC3E}">
        <p14:creationId xmlns:p14="http://schemas.microsoft.com/office/powerpoint/2010/main" val="25734438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1193800" y="0"/>
            <a:ext cx="7112000" cy="1021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p>
            <a:r>
              <a:rPr lang="en-US" altLang="en-US" dirty="0">
                <a:latin typeface="Arial" pitchFamily="34" charset="0"/>
                <a:cs typeface="Arial" pitchFamily="34" charset="0"/>
              </a:rPr>
              <a:t>Medical Record Requests</a:t>
            </a:r>
            <a:r>
              <a:rPr lang="en-US" altLang="en-US" sz="2400" dirty="0">
                <a:latin typeface="Arial" pitchFamily="34" charset="0"/>
                <a:cs typeface="Arial" pitchFamily="34" charset="0"/>
              </a:rPr>
              <a:t>:</a:t>
            </a:r>
            <a:br>
              <a:rPr lang="en-US" altLang="en-US" sz="2400" dirty="0">
                <a:latin typeface="Arial" pitchFamily="34" charset="0"/>
                <a:cs typeface="Arial" pitchFamily="34" charset="0"/>
              </a:rPr>
            </a:br>
            <a:r>
              <a:rPr lang="en-US" altLang="en-US" sz="2000" dirty="0">
                <a:latin typeface="Arial" pitchFamily="34" charset="0"/>
                <a:cs typeface="Arial" pitchFamily="34" charset="0"/>
              </a:rPr>
              <a:t>Documentation to Send</a:t>
            </a:r>
          </a:p>
        </p:txBody>
      </p:sp>
      <p:sp>
        <p:nvSpPr>
          <p:cNvPr id="3" name="Text Placeholder 2"/>
          <p:cNvSpPr>
            <a:spLocks noGrp="1"/>
          </p:cNvSpPr>
          <p:nvPr>
            <p:ph idx="1"/>
          </p:nvPr>
        </p:nvSpPr>
        <p:spPr>
          <a:xfrm>
            <a:off x="1206500" y="1581664"/>
            <a:ext cx="7112000" cy="4118920"/>
          </a:xfrm>
        </p:spPr>
        <p:txBody>
          <a:bodyPr>
            <a:normAutofit fontScale="92500" lnSpcReduction="10000"/>
          </a:bodyPr>
          <a:lstStyle/>
          <a:p>
            <a:pPr>
              <a:defRPr/>
            </a:pPr>
            <a:r>
              <a:rPr sz="1800" dirty="0">
                <a:solidFill>
                  <a:schemeClr val="tx1"/>
                </a:solidFill>
                <a:latin typeface="+mn-lt"/>
              </a:rPr>
              <a:t>Include a copy of the medical record request letter received</a:t>
            </a:r>
          </a:p>
          <a:p>
            <a:pPr lvl="1">
              <a:buFont typeface="Arial" charset="0"/>
              <a:buChar char="–"/>
              <a:defRPr/>
            </a:pPr>
            <a:r>
              <a:rPr lang="en-US" sz="1400" dirty="0"/>
              <a:t>Contains details that will assist with routing of the records received appropriately</a:t>
            </a:r>
          </a:p>
          <a:p>
            <a:pPr>
              <a:defRPr/>
            </a:pPr>
            <a:r>
              <a:rPr sz="1800" dirty="0">
                <a:solidFill>
                  <a:schemeClr val="tx1"/>
                </a:solidFill>
                <a:latin typeface="+mn-lt"/>
              </a:rPr>
              <a:t>Treatment Records should include, but are not limited to, copies of:</a:t>
            </a:r>
          </a:p>
          <a:p>
            <a:pPr lvl="1">
              <a:buFont typeface="Arial" charset="0"/>
              <a:buChar char="–"/>
              <a:defRPr/>
            </a:pPr>
            <a:r>
              <a:rPr lang="en-US" sz="1400" dirty="0"/>
              <a:t>History and physical</a:t>
            </a:r>
          </a:p>
          <a:p>
            <a:pPr lvl="1">
              <a:buFont typeface="Arial" charset="0"/>
              <a:buChar char="–"/>
              <a:defRPr/>
            </a:pPr>
            <a:r>
              <a:rPr lang="en-US" sz="1400" dirty="0"/>
              <a:t>Presenting symptoms and complaints</a:t>
            </a:r>
          </a:p>
          <a:p>
            <a:pPr lvl="1">
              <a:buFont typeface="Arial" charset="0"/>
              <a:buChar char="–"/>
              <a:defRPr/>
            </a:pPr>
            <a:r>
              <a:rPr lang="en-US" sz="1400" dirty="0"/>
              <a:t>Findings on examination</a:t>
            </a:r>
          </a:p>
          <a:p>
            <a:pPr lvl="1">
              <a:buFont typeface="Arial" charset="0"/>
              <a:buChar char="–"/>
              <a:defRPr/>
            </a:pPr>
            <a:r>
              <a:rPr lang="en-US" sz="1400" dirty="0"/>
              <a:t>Lab test results</a:t>
            </a:r>
          </a:p>
          <a:p>
            <a:pPr lvl="1">
              <a:buFont typeface="Arial" charset="0"/>
              <a:buChar char="–"/>
              <a:defRPr/>
            </a:pPr>
            <a:r>
              <a:rPr lang="en-US" sz="1400" dirty="0"/>
              <a:t>X-rays</a:t>
            </a:r>
          </a:p>
          <a:p>
            <a:pPr lvl="1">
              <a:buFont typeface="Arial" charset="0"/>
              <a:buChar char="–"/>
              <a:defRPr/>
            </a:pPr>
            <a:r>
              <a:rPr lang="en-US" sz="1400" dirty="0"/>
              <a:t>Consultation reports</a:t>
            </a:r>
          </a:p>
          <a:p>
            <a:pPr lvl="1">
              <a:buFont typeface="Arial" charset="0"/>
              <a:buChar char="–"/>
              <a:defRPr/>
            </a:pPr>
            <a:r>
              <a:rPr lang="en-US" sz="1400" dirty="0"/>
              <a:t>Daily progress notes</a:t>
            </a:r>
          </a:p>
          <a:p>
            <a:pPr lvl="1">
              <a:buFont typeface="Arial" charset="0"/>
              <a:buChar char="–"/>
              <a:defRPr/>
            </a:pPr>
            <a:r>
              <a:rPr lang="en-US" sz="1400" dirty="0"/>
              <a:t>Medication records relative to the treatment</a:t>
            </a:r>
          </a:p>
          <a:p>
            <a:pPr lvl="1">
              <a:buFont typeface="Arial" charset="0"/>
              <a:buChar char="–"/>
              <a:defRPr/>
            </a:pPr>
            <a:r>
              <a:rPr lang="en-US" sz="1400" dirty="0"/>
              <a:t>Durable medical equipment records that include copies of the physician orders that list the referring physician’s name, the invoice and the delivery statement showing the date of receipt</a:t>
            </a:r>
          </a:p>
          <a:p>
            <a:pPr lvl="1">
              <a:buFont typeface="Arial" charset="0"/>
              <a:buChar char="–"/>
              <a:defRPr/>
            </a:pPr>
            <a:r>
              <a:rPr lang="en-US" sz="1400" dirty="0"/>
              <a:t>If Applicable, all documentation of any kind of services provided, such as records reflecting date and time spent providing services (e.g. time sheets), ADLs addressed, level of service provided (skilled nursing, home health aide, personal care, etc.)</a:t>
            </a:r>
          </a:p>
          <a:p>
            <a:pPr lvl="1">
              <a:buFont typeface="Arial" charset="0"/>
              <a:buChar char="–"/>
              <a:defRPr/>
            </a:pPr>
            <a:endParaRPr lang="en-US" sz="1400" dirty="0"/>
          </a:p>
        </p:txBody>
      </p:sp>
      <p:sp>
        <p:nvSpPr>
          <p:cNvPr id="80900" name="Slide Number Placeholder 3"/>
          <p:cNvSpPr>
            <a:spLocks noGrp="1"/>
          </p:cNvSpPr>
          <p:nvPr>
            <p:ph type="sldNum" sz="quarter" idx="4294967295"/>
          </p:nvPr>
        </p:nvSpPr>
        <p:spPr bwMode="auto">
          <a:xfrm>
            <a:off x="8886825" y="6518275"/>
            <a:ext cx="257175" cy="1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eaLnBrk="1" fontAlgn="base" hangingPunct="1">
              <a:spcBef>
                <a:spcPct val="0"/>
              </a:spcBef>
              <a:spcAft>
                <a:spcPct val="0"/>
              </a:spcAft>
            </a:pPr>
            <a:fld id="{A86E1CE4-5806-4EC7-B456-2C863C922F57}" type="slidenum">
              <a:rPr lang="en-US" altLang="en-US" sz="700" b="0" smtClean="0">
                <a:solidFill>
                  <a:srgbClr val="003C71"/>
                </a:solidFill>
                <a:cs typeface="Arial" pitchFamily="34" charset="0"/>
              </a:rPr>
              <a:pPr eaLnBrk="1" fontAlgn="base" hangingPunct="1">
                <a:spcBef>
                  <a:spcPct val="0"/>
                </a:spcBef>
                <a:spcAft>
                  <a:spcPct val="0"/>
                </a:spcAft>
              </a:pPr>
              <a:t>15</a:t>
            </a:fld>
            <a:endParaRPr lang="en-US" altLang="en-US" sz="700" b="0">
              <a:solidFill>
                <a:srgbClr val="003C71"/>
              </a:solidFill>
              <a:cs typeface="Arial" pitchFamily="34" charset="0"/>
            </a:endParaRPr>
          </a:p>
        </p:txBody>
      </p:sp>
    </p:spTree>
    <p:extLst>
      <p:ext uri="{BB962C8B-B14F-4D97-AF65-F5344CB8AC3E}">
        <p14:creationId xmlns:p14="http://schemas.microsoft.com/office/powerpoint/2010/main" val="1495497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4" y="106017"/>
            <a:ext cx="7047300" cy="927653"/>
          </a:xfrm>
        </p:spPr>
        <p:txBody>
          <a:bodyPr/>
          <a:lstStyle/>
          <a:p>
            <a:pPr algn="ctr"/>
            <a:br>
              <a:rPr lang="en-US" sz="2400" dirty="0"/>
            </a:br>
            <a:r>
              <a:rPr lang="en-US" sz="2400" dirty="0"/>
              <a:t>Peer to Peer Scheduling Process</a:t>
            </a:r>
            <a:br>
              <a:rPr lang="en-US" sz="2400" dirty="0"/>
            </a:br>
            <a:endParaRPr lang="en-US" sz="2400" dirty="0"/>
          </a:p>
        </p:txBody>
      </p:sp>
      <p:sp>
        <p:nvSpPr>
          <p:cNvPr id="3" name="Text Placeholder 2"/>
          <p:cNvSpPr>
            <a:spLocks noGrp="1"/>
          </p:cNvSpPr>
          <p:nvPr>
            <p:ph type="body" idx="1"/>
          </p:nvPr>
        </p:nvSpPr>
        <p:spPr>
          <a:xfrm>
            <a:off x="172278" y="795131"/>
            <a:ext cx="8322435" cy="5406886"/>
          </a:xfrm>
        </p:spPr>
        <p:txBody>
          <a:bodyPr/>
          <a:lstStyle/>
          <a:p>
            <a:endParaRPr lang="en-US" sz="1600" b="1" dirty="0"/>
          </a:p>
          <a:p>
            <a:r>
              <a:rPr lang="en-US" sz="1600" b="1" dirty="0"/>
              <a:t>Network providers who call the P2P Support Team at 800-955-7615 to initiate a P2P request can continue to call OR send a secure email. Providers will speak to a live agent when calling this number who can assist them with scheduling that appt.  We are also offering another option to initiate a P2P request through a secure email.  The Provider can send a secure email through </a:t>
            </a:r>
            <a:r>
              <a:rPr lang="en-US" sz="1600" b="1" u="sng" dirty="0">
                <a:hlinkClick r:id="rId2"/>
              </a:rPr>
              <a:t>res.cisco.com/</a:t>
            </a:r>
            <a:r>
              <a:rPr lang="en-US" sz="1600" b="1" u="sng" dirty="0" err="1">
                <a:hlinkClick r:id="rId2"/>
              </a:rPr>
              <a:t>websafe</a:t>
            </a:r>
            <a:r>
              <a:rPr lang="en-US" sz="1600" b="1" u="sng" dirty="0">
                <a:hlinkClick r:id="rId2"/>
              </a:rPr>
              <a:t> </a:t>
            </a:r>
            <a:r>
              <a:rPr lang="en-US" sz="1600" b="1" dirty="0"/>
              <a:t> to </a:t>
            </a:r>
            <a:r>
              <a:rPr lang="en-US" sz="1600" b="1" u="sng" dirty="0">
                <a:hlinkClick r:id="rId3"/>
              </a:rPr>
              <a:t>UHC_PeerToPeer_Scheduling@uhc.com</a:t>
            </a:r>
            <a:r>
              <a:rPr lang="en-US" sz="1600" b="1" dirty="0"/>
              <a:t> with the following information:</a:t>
            </a:r>
          </a:p>
          <a:p>
            <a:pPr marL="171450" lvl="0" indent="-171450">
              <a:buFont typeface="Arial" panose="020B0604020202020204" pitchFamily="34" charset="0"/>
              <a:buChar char="•"/>
            </a:pPr>
            <a:r>
              <a:rPr lang="en-US" sz="1600" b="1" dirty="0"/>
              <a:t>UHC Case Reference Number, </a:t>
            </a:r>
          </a:p>
          <a:p>
            <a:pPr marL="171450" lvl="0" indent="-171450">
              <a:buFont typeface="Arial" panose="020B0604020202020204" pitchFamily="34" charset="0"/>
              <a:buChar char="•"/>
            </a:pPr>
            <a:r>
              <a:rPr lang="en-US" sz="1600" b="1" dirty="0"/>
              <a:t>Member ID, </a:t>
            </a:r>
          </a:p>
          <a:p>
            <a:pPr marL="171450" lvl="0" indent="-171450">
              <a:buFont typeface="Arial" panose="020B0604020202020204" pitchFamily="34" charset="0"/>
              <a:buChar char="•"/>
            </a:pPr>
            <a:r>
              <a:rPr lang="en-US" sz="1600" b="1" dirty="0"/>
              <a:t>Member’s first and last name, </a:t>
            </a:r>
          </a:p>
          <a:p>
            <a:pPr marL="171450" lvl="0" indent="-171450">
              <a:buFont typeface="Arial" panose="020B0604020202020204" pitchFamily="34" charset="0"/>
              <a:buChar char="•"/>
            </a:pPr>
            <a:r>
              <a:rPr lang="en-US" sz="1600" b="1" dirty="0"/>
              <a:t>Physician’s first and last name and the time zone where they reside, </a:t>
            </a:r>
          </a:p>
          <a:p>
            <a:pPr marL="171450" lvl="0" indent="-171450">
              <a:buFont typeface="Arial" panose="020B0604020202020204" pitchFamily="34" charset="0"/>
              <a:buChar char="•"/>
            </a:pPr>
            <a:r>
              <a:rPr lang="en-US" sz="1600" b="1" dirty="0"/>
              <a:t>Area code and phone number where physician can be reached, and </a:t>
            </a:r>
          </a:p>
          <a:p>
            <a:pPr marL="171450" lvl="0" indent="-171450">
              <a:buFont typeface="Arial" panose="020B0604020202020204" pitchFamily="34" charset="0"/>
              <a:buChar char="•"/>
            </a:pPr>
            <a:r>
              <a:rPr lang="en-US" sz="1600" b="1" dirty="0"/>
              <a:t>The desired date and time for the UHC Medical Directors return call. </a:t>
            </a:r>
          </a:p>
          <a:p>
            <a:pPr marL="171450" indent="-171450">
              <a:buFont typeface="Arial" panose="020B0604020202020204" pitchFamily="34" charset="0"/>
              <a:buChar char="•"/>
            </a:pPr>
            <a:endParaRPr lang="en-US" sz="1600" dirty="0"/>
          </a:p>
        </p:txBody>
      </p:sp>
    </p:spTree>
    <p:extLst>
      <p:ext uri="{BB962C8B-B14F-4D97-AF65-F5344CB8AC3E}">
        <p14:creationId xmlns:p14="http://schemas.microsoft.com/office/powerpoint/2010/main" val="438252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027"/>
            <a:ext cx="7431614" cy="1258956"/>
          </a:xfrm>
        </p:spPr>
        <p:txBody>
          <a:bodyPr/>
          <a:lstStyle/>
          <a:p>
            <a:pPr algn="ctr"/>
            <a:br>
              <a:rPr lang="en-US" sz="2400" dirty="0"/>
            </a:br>
            <a:r>
              <a:rPr lang="en-US" sz="2400" dirty="0"/>
              <a:t>Peer to Peer Scheduling Continued</a:t>
            </a:r>
          </a:p>
        </p:txBody>
      </p:sp>
      <p:sp>
        <p:nvSpPr>
          <p:cNvPr id="3" name="Text Placeholder 2"/>
          <p:cNvSpPr>
            <a:spLocks noGrp="1"/>
          </p:cNvSpPr>
          <p:nvPr>
            <p:ph type="body" idx="1"/>
          </p:nvPr>
        </p:nvSpPr>
        <p:spPr>
          <a:xfrm>
            <a:off x="609600" y="1060174"/>
            <a:ext cx="8534400" cy="5088835"/>
          </a:xfrm>
        </p:spPr>
        <p:txBody>
          <a:bodyPr/>
          <a:lstStyle/>
          <a:p>
            <a:endParaRPr lang="en-US" sz="1600" b="1" dirty="0"/>
          </a:p>
          <a:p>
            <a:r>
              <a:rPr lang="en-US" sz="1600" b="1" dirty="0"/>
              <a:t>This information can also be found on a P2P Request Form that can be found on UHCprovider.com via the following path: UHCprovider.com &gt; Prior Authorization and Notification &gt; forms &gt; Peer to Peer Request Following Prior Authorization Service Denial Form)</a:t>
            </a:r>
          </a:p>
          <a:p>
            <a:r>
              <a:rPr lang="en-US" sz="1600" b="1" dirty="0"/>
              <a:t> </a:t>
            </a:r>
          </a:p>
          <a:p>
            <a:r>
              <a:rPr lang="en-US" sz="1600" b="1" dirty="0"/>
              <a:t>If the Provider is not already set up on the UHC encrypted email site, they can send an email to </a:t>
            </a:r>
            <a:r>
              <a:rPr lang="en-US" sz="1600" b="1" u="sng" dirty="0">
                <a:hlinkClick r:id="rId2"/>
              </a:rPr>
              <a:t>UHC_PeerToPeer_Scheduling@uhc.com</a:t>
            </a:r>
            <a:r>
              <a:rPr lang="en-US" sz="1600" b="1" dirty="0"/>
              <a:t> requesting to be set up.  They will receive information back with a one-time identification ID and password along with instructions to get registered on the encrypted site.</a:t>
            </a:r>
          </a:p>
          <a:p>
            <a:endParaRPr lang="en-US" sz="1600" dirty="0"/>
          </a:p>
        </p:txBody>
      </p:sp>
    </p:spTree>
    <p:extLst>
      <p:ext uri="{BB962C8B-B14F-4D97-AF65-F5344CB8AC3E}">
        <p14:creationId xmlns:p14="http://schemas.microsoft.com/office/powerpoint/2010/main" val="358079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Bulletin</a:t>
            </a:r>
          </a:p>
        </p:txBody>
      </p:sp>
      <p:sp>
        <p:nvSpPr>
          <p:cNvPr id="4" name="Slide Number Placeholder 3"/>
          <p:cNvSpPr>
            <a:spLocks noGrp="1"/>
          </p:cNvSpPr>
          <p:nvPr>
            <p:ph type="sldNum" sz="quarter" idx="10"/>
          </p:nvPr>
        </p:nvSpPr>
        <p:spPr/>
        <p:txBody>
          <a:bodyPr/>
          <a:lstStyle/>
          <a:p>
            <a:pPr>
              <a:defRPr/>
            </a:pPr>
            <a:fld id="{FEB80A47-0335-42D3-B8DB-FD42D97AB274}" type="slidenum">
              <a:rPr lang="en-US" smtClean="0"/>
              <a:pPr>
                <a:defRPr/>
              </a:pPr>
              <a:t>18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647" y="1269244"/>
            <a:ext cx="5047823" cy="493950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3109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a:latin typeface="Verdana" pitchFamily="34" charset="0"/>
                <a:ea typeface="Verdana" pitchFamily="34" charset="0"/>
                <a:cs typeface="Verdana" pitchFamily="34" charset="0"/>
              </a:rPr>
              <a:t> </a:t>
            </a:r>
            <a:br>
              <a:rPr altLang="en-US">
                <a:latin typeface="Verdana" pitchFamily="34" charset="0"/>
                <a:ea typeface="Verdana" pitchFamily="34" charset="0"/>
                <a:cs typeface="Verdana" pitchFamily="34" charset="0"/>
              </a:rPr>
            </a:br>
            <a:r>
              <a:rPr altLang="en-US">
                <a:latin typeface="Verdana" pitchFamily="34" charset="0"/>
                <a:ea typeface="Verdana" pitchFamily="34" charset="0"/>
                <a:cs typeface="Verdana" pitchFamily="34" charset="0"/>
              </a:rPr>
              <a:t>News</a:t>
            </a:r>
            <a:br>
              <a:rPr altLang="en-US">
                <a:latin typeface="Verdana" pitchFamily="34" charset="0"/>
                <a:ea typeface="Verdana" pitchFamily="34" charset="0"/>
                <a:cs typeface="Verdana" pitchFamily="34" charset="0"/>
              </a:rPr>
            </a:br>
            <a:r>
              <a:rPr altLang="en-US">
                <a:latin typeface="Verdana" pitchFamily="34" charset="0"/>
                <a:ea typeface="Verdana" pitchFamily="34" charset="0"/>
                <a:cs typeface="Verdana" pitchFamily="34" charset="0"/>
              </a:rPr>
              <a:t>Network Bulletins &amp; Admin Guides</a:t>
            </a:r>
          </a:p>
        </p:txBody>
      </p:sp>
      <p:sp>
        <p:nvSpPr>
          <p:cNvPr id="184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27D845B6-4722-45E1-9567-F55D07C88217}" type="slidenum">
              <a:rPr lang="en-US" altLang="en-US" sz="1000" b="0" smtClean="0">
                <a:solidFill>
                  <a:srgbClr val="FFFFFF"/>
                </a:solidFill>
                <a:latin typeface="Verdana" pitchFamily="34" charset="0"/>
              </a:rPr>
              <a:pPr eaLnBrk="1" hangingPunct="1"/>
              <a:t>19</a:t>
            </a:fld>
            <a:endParaRPr lang="en-US" altLang="en-US" sz="1000" b="0">
              <a:solidFill>
                <a:srgbClr val="FFFFFF"/>
              </a:solidFill>
              <a:latin typeface="Verdana" pitchFamily="34" charset="0"/>
            </a:endParaRPr>
          </a:p>
        </p:txBody>
      </p:sp>
      <p:pic>
        <p:nvPicPr>
          <p:cNvPr id="1843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675" y="1330325"/>
            <a:ext cx="8537575" cy="43465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4080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dirty="0">
                <a:latin typeface="Verdana" pitchFamily="34" charset="0"/>
                <a:ea typeface="Verdana" pitchFamily="34" charset="0"/>
                <a:cs typeface="Verdana" pitchFamily="34" charset="0"/>
              </a:rPr>
              <a:t>UHC Customer Service</a:t>
            </a:r>
          </a:p>
        </p:txBody>
      </p:sp>
      <p:sp>
        <p:nvSpPr>
          <p:cNvPr id="3" name="Content Placeholder 2"/>
          <p:cNvSpPr>
            <a:spLocks noGrp="1"/>
          </p:cNvSpPr>
          <p:nvPr>
            <p:ph idx="1"/>
          </p:nvPr>
        </p:nvSpPr>
        <p:spPr>
          <a:xfrm>
            <a:off x="757238" y="1522413"/>
            <a:ext cx="7531100" cy="4438650"/>
          </a:xfrm>
        </p:spPr>
        <p:txBody>
          <a:bodyPr/>
          <a:lstStyle/>
          <a:p>
            <a:pPr marL="0" indent="0">
              <a:buFont typeface="Arial" charset="0"/>
              <a:buNone/>
              <a:defRPr/>
            </a:pPr>
            <a:endParaRPr dirty="0"/>
          </a:p>
          <a:p>
            <a:pPr marL="0" indent="0">
              <a:buFont typeface="Arial" charset="0"/>
              <a:buNone/>
              <a:defRPr/>
            </a:pPr>
            <a:r>
              <a:rPr dirty="0">
                <a:solidFill>
                  <a:srgbClr val="969696"/>
                </a:solidFill>
              </a:rPr>
              <a:t>United Healthcare: </a:t>
            </a:r>
            <a:r>
              <a:rPr b="1" dirty="0">
                <a:solidFill>
                  <a:srgbClr val="969696"/>
                </a:solidFill>
              </a:rPr>
              <a:t>1-877-842-3210</a:t>
            </a:r>
          </a:p>
          <a:p>
            <a:pPr marL="400050" lvl="1" indent="0">
              <a:buFont typeface="Arial" charset="0"/>
              <a:buNone/>
              <a:defRPr/>
            </a:pPr>
            <a:r>
              <a:rPr dirty="0">
                <a:solidFill>
                  <a:srgbClr val="C00000"/>
                </a:solidFill>
              </a:rPr>
              <a:t>	</a:t>
            </a:r>
            <a:r>
              <a:rPr dirty="0">
                <a:solidFill>
                  <a:schemeClr val="bg2"/>
                </a:solidFill>
              </a:rPr>
              <a:t>Website:</a:t>
            </a:r>
            <a:r>
              <a:rPr dirty="0">
                <a:solidFill>
                  <a:srgbClr val="C00000"/>
                </a:solidFill>
              </a:rPr>
              <a:t> </a:t>
            </a:r>
            <a:r>
              <a:rPr dirty="0">
                <a:solidFill>
                  <a:srgbClr val="C00000"/>
                </a:solidFill>
                <a:hlinkClick r:id="rId2"/>
              </a:rPr>
              <a:t>www.uhcprovider.com</a:t>
            </a:r>
            <a:endParaRPr dirty="0">
              <a:solidFill>
                <a:srgbClr val="C00000"/>
              </a:solidFill>
            </a:endParaRPr>
          </a:p>
          <a:p>
            <a:pPr marL="400050" lvl="1" indent="0">
              <a:buFont typeface="Arial" charset="0"/>
              <a:buNone/>
              <a:defRPr/>
            </a:pPr>
            <a:endParaRPr dirty="0"/>
          </a:p>
          <a:p>
            <a:pPr marL="400050" lvl="1" indent="0">
              <a:buFont typeface="Arial" charset="0"/>
              <a:buNone/>
              <a:defRPr/>
            </a:pPr>
            <a:endParaRPr dirty="0"/>
          </a:p>
          <a:p>
            <a:pPr marL="0" indent="0">
              <a:buFont typeface="Arial" charset="0"/>
              <a:buNone/>
              <a:defRPr/>
            </a:pPr>
            <a:r>
              <a:rPr dirty="0"/>
              <a:t>Oxford: </a:t>
            </a:r>
            <a:r>
              <a:rPr b="1" dirty="0"/>
              <a:t>1-800-666-1353</a:t>
            </a:r>
          </a:p>
          <a:p>
            <a:pPr marL="400050" lvl="1" indent="0">
              <a:buFont typeface="Arial" charset="0"/>
              <a:buNone/>
              <a:defRPr/>
            </a:pPr>
            <a:r>
              <a:rPr dirty="0"/>
              <a:t>Website: </a:t>
            </a:r>
            <a:r>
              <a:rPr dirty="0">
                <a:hlinkClick r:id="rId3"/>
              </a:rPr>
              <a:t>www.oxfordhealth.com</a:t>
            </a:r>
            <a:endParaRPr dirty="0"/>
          </a:p>
          <a:p>
            <a:pPr marL="400050" lvl="1" indent="0">
              <a:buFont typeface="Arial" charset="0"/>
              <a:buNone/>
              <a:defRPr/>
            </a:pPr>
            <a:endParaRPr dirty="0"/>
          </a:p>
          <a:p>
            <a:pPr marL="0" indent="0">
              <a:buFont typeface="Arial" charset="0"/>
              <a:buNone/>
              <a:defRPr/>
            </a:pPr>
            <a:endParaRPr dirty="0"/>
          </a:p>
          <a:p>
            <a:pPr marL="0" indent="0">
              <a:buFont typeface="Arial" charset="0"/>
              <a:buNone/>
              <a:defRPr/>
            </a:pPr>
            <a:r>
              <a:rPr dirty="0"/>
              <a:t>Community Plan: </a:t>
            </a:r>
            <a:r>
              <a:rPr b="1" dirty="0"/>
              <a:t>1-888-362-3368</a:t>
            </a:r>
          </a:p>
          <a:p>
            <a:pPr marL="400050" lvl="1" indent="0">
              <a:buFont typeface="Arial" charset="0"/>
              <a:buNone/>
              <a:defRPr/>
            </a:pPr>
            <a:r>
              <a:rPr dirty="0"/>
              <a:t>Website: </a:t>
            </a:r>
            <a:r>
              <a:rPr dirty="0">
                <a:hlinkClick r:id="rId4"/>
              </a:rPr>
              <a:t>www.uhccommunityplan.com</a:t>
            </a:r>
            <a:endParaRPr dirty="0"/>
          </a:p>
          <a:p>
            <a:pPr marL="400050" lvl="1" indent="0">
              <a:buFont typeface="Arial" charset="0"/>
              <a:buNone/>
              <a:defRPr/>
            </a:pPr>
            <a:endParaRPr dirty="0"/>
          </a:p>
          <a:p>
            <a:pPr marL="400050" lvl="1" indent="0">
              <a:buFont typeface="Arial" charset="0"/>
              <a:buNone/>
              <a:defRPr/>
            </a:pPr>
            <a:endParaRPr dirty="0"/>
          </a:p>
          <a:p>
            <a:pPr marL="400050" lvl="1" indent="0">
              <a:buFont typeface="Arial" charset="0"/>
              <a:buNone/>
              <a:defRPr/>
            </a:pPr>
            <a:endParaRPr dirty="0"/>
          </a:p>
          <a:p>
            <a:pPr marL="400050" lvl="1" indent="0">
              <a:buFont typeface="Arial" charset="0"/>
              <a:buNone/>
              <a:defRPr/>
            </a:pPr>
            <a:endParaRPr dirty="0"/>
          </a:p>
          <a:p>
            <a:pPr marL="400050" lvl="1" indent="0">
              <a:buFont typeface="Arial" charset="0"/>
              <a:buNone/>
              <a:defRPr/>
            </a:pPr>
            <a:endParaRPr dirty="0"/>
          </a:p>
          <a:p>
            <a:pPr marL="400050" lvl="1" indent="0">
              <a:buFont typeface="Arial" charset="0"/>
              <a:buNone/>
              <a:defRPr/>
            </a:pPr>
            <a:endParaRPr dirty="0"/>
          </a:p>
          <a:p>
            <a:pPr marL="400050" lvl="1" indent="0">
              <a:buFont typeface="Arial" charset="0"/>
              <a:buNone/>
              <a:defRPr/>
            </a:pPr>
            <a:endParaRPr dirty="0"/>
          </a:p>
          <a:p>
            <a:pPr marL="400050" lvl="1" indent="0">
              <a:buFont typeface="Arial" charset="0"/>
              <a:buNone/>
              <a:defRPr/>
            </a:pPr>
            <a:endParaRPr dirty="0"/>
          </a:p>
          <a:p>
            <a:pPr marL="400050" lvl="1" indent="0" algn="ctr">
              <a:buFont typeface="Arial" charset="0"/>
              <a:buNone/>
              <a:defRPr/>
            </a:pPr>
            <a:endParaRPr dirty="0"/>
          </a:p>
          <a:p>
            <a:pPr marL="400050" lvl="1" indent="0">
              <a:buFont typeface="Arial" charset="0"/>
              <a:buNone/>
              <a:defRPr/>
            </a:pPr>
            <a:endParaRPr dirty="0"/>
          </a:p>
          <a:p>
            <a:pPr marL="400050" lvl="1" indent="0">
              <a:buFont typeface="Arial" charset="0"/>
              <a:buNone/>
              <a:defRPr/>
            </a:pPr>
            <a:endParaRPr dirty="0"/>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1C8BFD3C-CC43-4A41-AAA4-BB34553ED8DF}" type="slidenum">
              <a:rPr lang="en-US" altLang="en-US" sz="1000" b="0" smtClean="0">
                <a:solidFill>
                  <a:srgbClr val="FFFFFF"/>
                </a:solidFill>
                <a:latin typeface="Verdana" pitchFamily="34" charset="0"/>
              </a:rPr>
              <a:pPr eaLnBrk="1" hangingPunct="1"/>
              <a:t>2</a:t>
            </a:fld>
            <a:endParaRPr lang="en-US" altLang="en-US" sz="1000" b="0" dirty="0">
              <a:solidFill>
                <a:srgbClr val="FFFFFF"/>
              </a:solidFill>
              <a:latin typeface="Verdana"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700088" y="338138"/>
            <a:ext cx="5724525"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a:latin typeface="Verdana" pitchFamily="34" charset="0"/>
                <a:ea typeface="Verdana" pitchFamily="34" charset="0"/>
                <a:cs typeface="Verdana" pitchFamily="34" charset="0"/>
              </a:rPr>
              <a:t>News &amp;</a:t>
            </a:r>
            <a:br>
              <a:rPr altLang="en-US">
                <a:latin typeface="Verdana" pitchFamily="34" charset="0"/>
                <a:ea typeface="Verdana" pitchFamily="34" charset="0"/>
                <a:cs typeface="Verdana" pitchFamily="34" charset="0"/>
              </a:rPr>
            </a:br>
            <a:r>
              <a:rPr altLang="en-US">
                <a:latin typeface="Verdana" pitchFamily="34" charset="0"/>
                <a:ea typeface="Verdana" pitchFamily="34" charset="0"/>
                <a:cs typeface="Verdana" pitchFamily="34" charset="0"/>
              </a:rPr>
              <a:t>Network Bulletin</a:t>
            </a:r>
          </a:p>
        </p:txBody>
      </p:sp>
      <p:sp>
        <p:nvSpPr>
          <p:cNvPr id="194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FB680E4F-57FF-4497-B21A-97BA3D9EEB44}" type="slidenum">
              <a:rPr lang="en-US" altLang="en-US" sz="1000" b="0" smtClean="0">
                <a:solidFill>
                  <a:srgbClr val="FFFFFF"/>
                </a:solidFill>
                <a:latin typeface="Verdana" pitchFamily="34" charset="0"/>
              </a:rPr>
              <a:pPr eaLnBrk="1" hangingPunct="1"/>
              <a:t>20</a:t>
            </a:fld>
            <a:endParaRPr lang="en-US" altLang="en-US" sz="1000" b="0">
              <a:solidFill>
                <a:srgbClr val="FFFFFF"/>
              </a:solidFill>
              <a:latin typeface="Verdana" pitchFamily="34" charset="0"/>
            </a:endParaRPr>
          </a:p>
        </p:txBody>
      </p:sp>
      <p:pic>
        <p:nvPicPr>
          <p:cNvPr id="19460"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038" y="1200150"/>
            <a:ext cx="8455025" cy="48450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422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dirty="0">
                <a:latin typeface="Verdana" pitchFamily="34" charset="0"/>
                <a:ea typeface="Verdana" pitchFamily="34" charset="0"/>
                <a:cs typeface="Verdana" pitchFamily="34" charset="0"/>
              </a:rPr>
              <a:t>www.UHCprovider.com</a:t>
            </a:r>
          </a:p>
        </p:txBody>
      </p:sp>
      <p:sp>
        <p:nvSpPr>
          <p:cNvPr id="122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64F828FA-33D5-4267-B93B-AA366CC6022D}" type="slidenum">
              <a:rPr lang="en-US" altLang="en-US" sz="1000" b="0" smtClean="0">
                <a:solidFill>
                  <a:srgbClr val="FFFFFF"/>
                </a:solidFill>
                <a:latin typeface="Verdana" pitchFamily="34" charset="0"/>
              </a:rPr>
              <a:pPr eaLnBrk="1" hangingPunct="1"/>
              <a:t>21</a:t>
            </a:fld>
            <a:endParaRPr lang="en-US" altLang="en-US" sz="1000" b="0" dirty="0">
              <a:solidFill>
                <a:srgbClr val="FFFFFF"/>
              </a:solidFill>
              <a:latin typeface="Verdana" pitchFamily="34" charset="0"/>
            </a:endParaRPr>
          </a:p>
        </p:txBody>
      </p:sp>
      <p:pic>
        <p:nvPicPr>
          <p:cNvPr id="12292"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850" y="1198563"/>
            <a:ext cx="8334375" cy="47275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473075" y="1765300"/>
            <a:ext cx="360363" cy="692150"/>
          </a:xfrm>
          <a:prstGeom prst="upArrow">
            <a:avLst>
              <a:gd name="adj1" fmla="val 43422"/>
              <a:gd name="adj2" fmla="val 50000"/>
            </a:avLst>
          </a:prstGeom>
          <a:solidFill>
            <a:srgbClr val="FFC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Verdana"/>
              <a:cs typeface="Verdana"/>
            </a:endParaRPr>
          </a:p>
        </p:txBody>
      </p:sp>
      <p:sp>
        <p:nvSpPr>
          <p:cNvPr id="5" name="Right Arrow 4"/>
          <p:cNvSpPr/>
          <p:nvPr/>
        </p:nvSpPr>
        <p:spPr>
          <a:xfrm>
            <a:off x="6673850" y="1279525"/>
            <a:ext cx="693738" cy="485775"/>
          </a:xfrm>
          <a:prstGeom prst="rightArrow">
            <a:avLst/>
          </a:prstGeom>
          <a:solidFill>
            <a:srgbClr val="FFC000"/>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latin typeface="Verdana"/>
              <a:cs typeface="Verdana"/>
            </a:endParaRPr>
          </a:p>
        </p:txBody>
      </p:sp>
    </p:spTree>
    <p:extLst>
      <p:ext uri="{BB962C8B-B14F-4D97-AF65-F5344CB8AC3E}">
        <p14:creationId xmlns:p14="http://schemas.microsoft.com/office/powerpoint/2010/main" val="9355887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F199DBAA-C473-45C6-8F5E-09CC0C8FFA36}" type="slidenum">
              <a:rPr lang="en-US" altLang="en-US" sz="1000" b="0" smtClean="0">
                <a:solidFill>
                  <a:srgbClr val="FFFFFF"/>
                </a:solidFill>
                <a:latin typeface="Verdana" pitchFamily="34" charset="0"/>
              </a:rPr>
              <a:pPr eaLnBrk="1" hangingPunct="1"/>
              <a:t>22</a:t>
            </a:fld>
            <a:endParaRPr lang="en-US" altLang="en-US" sz="1000" b="0">
              <a:solidFill>
                <a:srgbClr val="FFFFFF"/>
              </a:solidFill>
              <a:latin typeface="Verdana" pitchFamily="34" charset="0"/>
            </a:endParaRPr>
          </a:p>
        </p:txBody>
      </p:sp>
      <p:sp>
        <p:nvSpPr>
          <p:cNvPr id="10243" name="Title 2"/>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a:latin typeface="Verdana" pitchFamily="34" charset="0"/>
                <a:ea typeface="Verdana" pitchFamily="34" charset="0"/>
                <a:cs typeface="Verdana" pitchFamily="34" charset="0"/>
              </a:rPr>
              <a:t> UHCprovider.com – Menu Options</a:t>
            </a:r>
          </a:p>
        </p:txBody>
      </p:sp>
      <p:pic>
        <p:nvPicPr>
          <p:cNvPr id="1024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850" y="1139825"/>
            <a:ext cx="8170863" cy="47259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17961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a:latin typeface="Verdana" pitchFamily="34" charset="0"/>
                <a:ea typeface="Verdana" pitchFamily="34" charset="0"/>
                <a:cs typeface="Verdana" pitchFamily="34" charset="0"/>
              </a:rPr>
              <a:t>Quick Links, </a:t>
            </a:r>
            <a:br>
              <a:rPr altLang="en-US">
                <a:latin typeface="Verdana" pitchFamily="34" charset="0"/>
                <a:ea typeface="Verdana" pitchFamily="34" charset="0"/>
                <a:cs typeface="Verdana" pitchFamily="34" charset="0"/>
              </a:rPr>
            </a:br>
            <a:r>
              <a:rPr altLang="en-US">
                <a:latin typeface="Verdana" pitchFamily="34" charset="0"/>
                <a:ea typeface="Verdana" pitchFamily="34" charset="0"/>
                <a:cs typeface="Verdana" pitchFamily="34" charset="0"/>
              </a:rPr>
              <a:t>Support Links, Support &amp; Privacy</a:t>
            </a:r>
          </a:p>
        </p:txBody>
      </p:sp>
      <p:sp>
        <p:nvSpPr>
          <p:cNvPr id="2048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9C6A875A-7C90-4AB8-8E08-448BBFBC2DFC}" type="slidenum">
              <a:rPr lang="en-US" altLang="en-US" sz="1000" b="0" smtClean="0">
                <a:solidFill>
                  <a:srgbClr val="FFFFFF"/>
                </a:solidFill>
                <a:latin typeface="Verdana" pitchFamily="34" charset="0"/>
              </a:rPr>
              <a:pPr eaLnBrk="1" hangingPunct="1"/>
              <a:t>23</a:t>
            </a:fld>
            <a:endParaRPr lang="en-US" altLang="en-US" sz="1000" b="0">
              <a:solidFill>
                <a:srgbClr val="FFFFFF"/>
              </a:solidFill>
              <a:latin typeface="Verdana" pitchFamily="34" charset="0"/>
            </a:endParaRPr>
          </a:p>
        </p:txBody>
      </p:sp>
      <p:pic>
        <p:nvPicPr>
          <p:cNvPr id="2048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800" y="1614488"/>
            <a:ext cx="8086725" cy="40862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9461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a:latin typeface="Verdana" pitchFamily="34" charset="0"/>
                <a:ea typeface="Verdana" pitchFamily="34" charset="0"/>
                <a:cs typeface="Verdana" pitchFamily="34" charset="0"/>
              </a:rPr>
              <a:t>Accessing Policy and Protocols</a:t>
            </a:r>
            <a:br>
              <a:rPr altLang="en-US">
                <a:latin typeface="Verdana" pitchFamily="34" charset="0"/>
                <a:ea typeface="Verdana" pitchFamily="34" charset="0"/>
                <a:cs typeface="Verdana" pitchFamily="34" charset="0"/>
              </a:rPr>
            </a:br>
            <a:r>
              <a:rPr altLang="en-US">
                <a:latin typeface="Verdana" pitchFamily="34" charset="0"/>
                <a:ea typeface="Verdana" pitchFamily="34" charset="0"/>
                <a:cs typeface="Verdana" pitchFamily="34" charset="0"/>
              </a:rPr>
              <a:t> </a:t>
            </a:r>
          </a:p>
        </p:txBody>
      </p:sp>
      <p:sp>
        <p:nvSpPr>
          <p:cNvPr id="368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24B34A28-3AF5-445F-9521-2F3B62CE92E5}" type="slidenum">
              <a:rPr lang="en-US" altLang="en-US" sz="1000" b="0" smtClean="0">
                <a:solidFill>
                  <a:srgbClr val="FFFFFF"/>
                </a:solidFill>
                <a:latin typeface="Verdana" pitchFamily="34" charset="0"/>
              </a:rPr>
              <a:pPr eaLnBrk="1" hangingPunct="1"/>
              <a:t>24</a:t>
            </a:fld>
            <a:endParaRPr lang="en-US" altLang="en-US" sz="1000" b="0">
              <a:solidFill>
                <a:srgbClr val="FFFFFF"/>
              </a:solidFill>
              <a:latin typeface="Verdana" pitchFamily="34" charset="0"/>
            </a:endParaRPr>
          </a:p>
        </p:txBody>
      </p:sp>
      <p:pic>
        <p:nvPicPr>
          <p:cNvPr id="36868"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788" y="1235075"/>
            <a:ext cx="8504237" cy="46069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2031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dirty="0">
                <a:latin typeface="Verdana" pitchFamily="34" charset="0"/>
                <a:ea typeface="Verdana" pitchFamily="34" charset="0"/>
                <a:cs typeface="Verdana" pitchFamily="34" charset="0"/>
              </a:rPr>
              <a:t>Link is accessible via </a:t>
            </a:r>
            <a:br>
              <a:rPr altLang="en-US" dirty="0">
                <a:latin typeface="Verdana" pitchFamily="34" charset="0"/>
                <a:ea typeface="Verdana" pitchFamily="34" charset="0"/>
                <a:cs typeface="Verdana" pitchFamily="34" charset="0"/>
              </a:rPr>
            </a:br>
            <a:r>
              <a:rPr altLang="en-US" dirty="0">
                <a:latin typeface="Verdana" pitchFamily="34" charset="0"/>
                <a:ea typeface="Verdana" pitchFamily="34" charset="0"/>
                <a:cs typeface="Verdana" pitchFamily="34" charset="0"/>
              </a:rPr>
              <a:t>UHC provider website</a:t>
            </a:r>
          </a:p>
        </p:txBody>
      </p:sp>
      <p:sp>
        <p:nvSpPr>
          <p:cNvPr id="174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D393AE74-313C-4565-AAF5-101123F2186B}" type="slidenum">
              <a:rPr lang="en-US" altLang="en-US" sz="1000" b="0" smtClean="0">
                <a:solidFill>
                  <a:srgbClr val="FFFFFF"/>
                </a:solidFill>
                <a:latin typeface="Verdana" pitchFamily="34" charset="0"/>
              </a:rPr>
              <a:pPr eaLnBrk="1" hangingPunct="1"/>
              <a:t>25</a:t>
            </a:fld>
            <a:endParaRPr lang="en-US" altLang="en-US" sz="1000" b="0" dirty="0">
              <a:solidFill>
                <a:srgbClr val="FFFFFF"/>
              </a:solidFill>
              <a:latin typeface="Verdana" pitchFamily="34" charset="0"/>
            </a:endParaRPr>
          </a:p>
        </p:txBody>
      </p:sp>
      <p:pic>
        <p:nvPicPr>
          <p:cNvPr id="1741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 y="1192213"/>
            <a:ext cx="8153400" cy="117951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497138"/>
            <a:ext cx="6419850" cy="392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2567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dirty="0">
                <a:latin typeface="Verdana" pitchFamily="34" charset="0"/>
                <a:ea typeface="Verdana" pitchFamily="34" charset="0"/>
                <a:cs typeface="Verdana" pitchFamily="34" charset="0"/>
              </a:rPr>
              <a:t>Link Dashboard</a:t>
            </a:r>
          </a:p>
        </p:txBody>
      </p:sp>
      <p:sp>
        <p:nvSpPr>
          <p:cNvPr id="1843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5FC98FDA-AEA4-42CE-9D37-2C32AD3DA9AE}" type="slidenum">
              <a:rPr lang="en-US" altLang="en-US" sz="1000" b="0" smtClean="0">
                <a:solidFill>
                  <a:srgbClr val="FFFFFF"/>
                </a:solidFill>
                <a:latin typeface="Verdana" pitchFamily="34" charset="0"/>
              </a:rPr>
              <a:pPr eaLnBrk="1" hangingPunct="1"/>
              <a:t>26</a:t>
            </a:fld>
            <a:endParaRPr lang="en-US" altLang="en-US" sz="1000" b="0" dirty="0">
              <a:solidFill>
                <a:srgbClr val="FFFFFF"/>
              </a:solidFill>
              <a:latin typeface="Verdana" pitchFamily="34" charset="0"/>
            </a:endParaRPr>
          </a:p>
        </p:txBody>
      </p:sp>
      <p:pic>
        <p:nvPicPr>
          <p:cNvPr id="1843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8163" y="1219200"/>
            <a:ext cx="8102600" cy="46101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9026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5" y="298625"/>
            <a:ext cx="7941610" cy="849998"/>
          </a:xfrm>
          <a:noFill/>
        </p:spPr>
        <p:txBody>
          <a:bodyPr/>
          <a:lstStyle/>
          <a:p>
            <a:pPr algn="ctr"/>
            <a:r>
              <a:rPr lang="en-US" sz="2400" dirty="0"/>
              <a:t>Link Self-Service Updates and Enhancements</a:t>
            </a:r>
          </a:p>
        </p:txBody>
      </p:sp>
      <p:sp>
        <p:nvSpPr>
          <p:cNvPr id="3" name="Text Placeholder 2"/>
          <p:cNvSpPr>
            <a:spLocks noGrp="1"/>
          </p:cNvSpPr>
          <p:nvPr>
            <p:ph type="body" idx="1"/>
          </p:nvPr>
        </p:nvSpPr>
        <p:spPr>
          <a:xfrm>
            <a:off x="782274" y="966354"/>
            <a:ext cx="7772400" cy="5185063"/>
          </a:xfrm>
        </p:spPr>
        <p:txBody>
          <a:bodyPr>
            <a:noAutofit/>
          </a:bodyPr>
          <a:lstStyle/>
          <a:p>
            <a:pPr>
              <a:lnSpc>
                <a:spcPct val="100000"/>
              </a:lnSpc>
            </a:pPr>
            <a:r>
              <a:rPr lang="en-US" sz="1600" dirty="0">
                <a:latin typeface="Arial" panose="020B0604020202020204" pitchFamily="34" charset="0"/>
                <a:cs typeface="Arial" panose="020B0604020202020204" pitchFamily="34" charset="0"/>
              </a:rPr>
              <a:t>We’re continuously making improvements to Link tools to better support your needs.</a:t>
            </a:r>
          </a:p>
          <a:p>
            <a:pPr>
              <a:lnSpc>
                <a:spcPct val="100000"/>
              </a:lnSpc>
            </a:pPr>
            <a:r>
              <a:rPr lang="en-US" sz="1600" b="1" dirty="0">
                <a:latin typeface="Arial" panose="020B0604020202020204" pitchFamily="34" charset="0"/>
                <a:cs typeface="Arial" panose="020B0604020202020204" pitchFamily="34" charset="0"/>
              </a:rPr>
              <a:t>Among the enhancements:</a:t>
            </a:r>
          </a:p>
          <a:p>
            <a:pPr marL="285750" indent="-285750">
              <a:buClr>
                <a:srgbClr val="00B0F0"/>
              </a:buClr>
              <a:buFont typeface="Arial" panose="020B0604020202020204" pitchFamily="34" charset="0"/>
              <a:buChar char="•"/>
            </a:pPr>
            <a:r>
              <a:rPr lang="en-US" sz="1600" b="1" dirty="0">
                <a:latin typeface="Arial" panose="020B0604020202020204" pitchFamily="34" charset="0"/>
                <a:cs typeface="Arial" panose="020B0604020202020204" pitchFamily="34" charset="0"/>
              </a:rPr>
              <a:t>	</a:t>
            </a:r>
            <a:r>
              <a:rPr lang="en-US" sz="1600" b="1" dirty="0">
                <a:solidFill>
                  <a:srgbClr val="20A2E1"/>
                </a:solidFill>
                <a:latin typeface="Arial" panose="020B0604020202020204" pitchFamily="34" charset="0"/>
                <a:cs typeface="Arial" panose="020B0604020202020204" pitchFamily="34" charset="0"/>
              </a:rPr>
              <a:t>Prior Authorization and Notification tool</a:t>
            </a:r>
          </a:p>
          <a:p>
            <a:pPr marL="742950" lvl="1" indent="-285750">
              <a:buClr>
                <a:srgbClr val="00B0F0"/>
              </a:buClr>
              <a:buFont typeface="Arial" panose="020B0604020202020204" pitchFamily="34" charset="0"/>
              <a:buChar char="•"/>
            </a:pPr>
            <a:r>
              <a:rPr lang="en-US" sz="1600" dirty="0">
                <a:latin typeface="Arial" panose="020B0604020202020204" pitchFamily="34" charset="0"/>
                <a:cs typeface="Arial" panose="020B0604020202020204" pitchFamily="34" charset="0"/>
              </a:rPr>
              <a:t>Required fields are now highlighted</a:t>
            </a:r>
          </a:p>
          <a:p>
            <a:pPr marL="742950" lvl="1" indent="-285750">
              <a:buClr>
                <a:srgbClr val="00B0F0"/>
              </a:buClr>
              <a:buFont typeface="Arial" panose="020B0604020202020204" pitchFamily="34" charset="0"/>
              <a:buChar char="•"/>
            </a:pPr>
            <a:r>
              <a:rPr lang="en-US" sz="1600" dirty="0">
                <a:latin typeface="Arial" panose="020B0604020202020204" pitchFamily="34" charset="0"/>
                <a:cs typeface="Arial" panose="020B0604020202020204" pitchFamily="34" charset="0"/>
              </a:rPr>
              <a:t>When you access Prior Authorization and Notification from </a:t>
            </a:r>
            <a:r>
              <a:rPr lang="en-US" sz="1600" dirty="0" err="1">
                <a:latin typeface="Arial" panose="020B0604020202020204" pitchFamily="34" charset="0"/>
                <a:cs typeface="Arial" panose="020B0604020202020204" pitchFamily="34" charset="0"/>
              </a:rPr>
              <a:t>eligibilityLink</a:t>
            </a:r>
            <a:r>
              <a:rPr lang="en-US" sz="1600" dirty="0">
                <a:latin typeface="Arial" panose="020B0604020202020204" pitchFamily="34" charset="0"/>
                <a:cs typeface="Arial" panose="020B0604020202020204" pitchFamily="34" charset="0"/>
              </a:rPr>
              <a:t>,  the member information will be retained.</a:t>
            </a:r>
          </a:p>
          <a:p>
            <a:pPr marL="742950" lvl="1" indent="-285750">
              <a:buClr>
                <a:srgbClr val="00B0F0"/>
              </a:buClr>
              <a:buFont typeface="Arial" panose="020B0604020202020204" pitchFamily="34" charset="0"/>
              <a:buChar char="•"/>
            </a:pPr>
            <a:r>
              <a:rPr lang="en-US" sz="1600" dirty="0">
                <a:latin typeface="Arial" panose="020B0604020202020204" pitchFamily="34" charset="0"/>
                <a:cs typeface="Arial" panose="020B0604020202020204" pitchFamily="34" charset="0"/>
              </a:rPr>
              <a:t>Now you can enter additional contact details </a:t>
            </a:r>
          </a:p>
          <a:p>
            <a:pPr marL="285750" lvl="1" indent="-285750">
              <a:lnSpc>
                <a:spcPct val="130000"/>
              </a:lnSpc>
              <a:buClr>
                <a:srgbClr val="00B0F0"/>
              </a:buClr>
              <a:buFont typeface="Arial" panose="020B0604020202020204" pitchFamily="34" charset="0"/>
              <a:buChar char="•"/>
            </a:pPr>
            <a:r>
              <a:rPr lang="en-US" sz="1600" b="1" dirty="0">
                <a:solidFill>
                  <a:srgbClr val="20A2E1"/>
                </a:solidFill>
                <a:latin typeface="Arial" panose="020B0604020202020204" pitchFamily="34" charset="0"/>
                <a:cs typeface="Arial" panose="020B0604020202020204" pitchFamily="34" charset="0"/>
              </a:rPr>
              <a:t>   </a:t>
            </a:r>
            <a:r>
              <a:rPr lang="en-US" sz="1600" b="1" dirty="0" err="1">
                <a:solidFill>
                  <a:srgbClr val="20A2E1"/>
                </a:solidFill>
                <a:latin typeface="Arial" panose="020B0604020202020204" pitchFamily="34" charset="0"/>
                <a:cs typeface="Arial" panose="020B0604020202020204" pitchFamily="34" charset="0"/>
              </a:rPr>
              <a:t>referralLink</a:t>
            </a:r>
            <a:endParaRPr lang="en-US" sz="1600" b="1" dirty="0">
              <a:solidFill>
                <a:srgbClr val="20A2E1"/>
              </a:solidFill>
              <a:latin typeface="Arial" panose="020B0604020202020204" pitchFamily="34" charset="0"/>
              <a:cs typeface="Arial" panose="020B0604020202020204" pitchFamily="34" charset="0"/>
            </a:endParaRPr>
          </a:p>
          <a:p>
            <a:pPr marL="742950" lvl="1" indent="-285750">
              <a:buClr>
                <a:srgbClr val="00B0F0"/>
              </a:buClr>
              <a:buFont typeface="Arial" panose="020B0604020202020204" pitchFamily="34" charset="0"/>
              <a:buChar char="•"/>
            </a:pPr>
            <a:r>
              <a:rPr lang="en-US" sz="1600" dirty="0">
                <a:latin typeface="Arial" panose="020B0604020202020204" pitchFamily="34" charset="0"/>
                <a:cs typeface="Arial" panose="020B0604020202020204" pitchFamily="34" charset="0"/>
              </a:rPr>
              <a:t>A “Help” hyperlink has been added to the screen to connect to UHCprovider.com/</a:t>
            </a:r>
            <a:r>
              <a:rPr lang="en-US" sz="1600" dirty="0" err="1">
                <a:latin typeface="Arial" panose="020B0604020202020204" pitchFamily="34" charset="0"/>
                <a:cs typeface="Arial" panose="020B0604020202020204" pitchFamily="34" charset="0"/>
              </a:rPr>
              <a:t>referrallink</a:t>
            </a:r>
            <a:r>
              <a:rPr lang="en-US" sz="1600" dirty="0">
                <a:latin typeface="Arial" panose="020B0604020202020204" pitchFamily="34" charset="0"/>
                <a:cs typeface="Arial" panose="020B0604020202020204" pitchFamily="34" charset="0"/>
              </a:rPr>
              <a:t> for Quick Reference Guides and more.</a:t>
            </a:r>
          </a:p>
          <a:p>
            <a:pPr marL="285750" indent="-285750">
              <a:buClr>
                <a:srgbClr val="00B0F0"/>
              </a:buClr>
              <a:buFont typeface="Arial" panose="020B0604020202020204" pitchFamily="34" charset="0"/>
              <a:buChar char="•"/>
            </a:pPr>
            <a:r>
              <a:rPr lang="en-US" sz="1600" b="1" dirty="0">
                <a:latin typeface="Arial" panose="020B0604020202020204" pitchFamily="34" charset="0"/>
                <a:cs typeface="Arial" panose="020B0604020202020204" pitchFamily="34" charset="0"/>
              </a:rPr>
              <a:t>	</a:t>
            </a:r>
            <a:r>
              <a:rPr lang="en-US" sz="1600" b="1" dirty="0" err="1">
                <a:solidFill>
                  <a:srgbClr val="20A2E1"/>
                </a:solidFill>
                <a:latin typeface="Arial" panose="020B0604020202020204" pitchFamily="34" charset="0"/>
                <a:cs typeface="Arial" panose="020B0604020202020204" pitchFamily="34" charset="0"/>
              </a:rPr>
              <a:t>eligibilityLink</a:t>
            </a:r>
            <a:endParaRPr lang="en-US" sz="1600" b="1" dirty="0">
              <a:solidFill>
                <a:srgbClr val="20A2E1"/>
              </a:solidFill>
              <a:latin typeface="Arial" panose="020B0604020202020204" pitchFamily="34" charset="0"/>
              <a:cs typeface="Arial" panose="020B0604020202020204" pitchFamily="34" charset="0"/>
            </a:endParaRPr>
          </a:p>
          <a:p>
            <a:pPr marL="742950" lvl="1" indent="-285750">
              <a:buClr>
                <a:srgbClr val="00B0F0"/>
              </a:buClr>
              <a:buFont typeface="Arial" panose="020B0604020202020204" pitchFamily="34" charset="0"/>
              <a:buChar char="•"/>
            </a:pPr>
            <a:r>
              <a:rPr lang="en-US" sz="1600" dirty="0">
                <a:latin typeface="Arial" panose="020B0604020202020204" pitchFamily="34" charset="0"/>
                <a:cs typeface="Arial" panose="020B0604020202020204" pitchFamily="34" charset="0"/>
              </a:rPr>
              <a:t>When you access Prior Authorization and Notification from </a:t>
            </a:r>
            <a:r>
              <a:rPr lang="en-US" sz="1600" dirty="0" err="1">
                <a:latin typeface="Arial" panose="020B0604020202020204" pitchFamily="34" charset="0"/>
                <a:cs typeface="Arial" panose="020B0604020202020204" pitchFamily="34" charset="0"/>
              </a:rPr>
              <a:t>eligibilityLink</a:t>
            </a:r>
            <a:r>
              <a:rPr lang="en-US" sz="1600" dirty="0">
                <a:latin typeface="Arial" panose="020B0604020202020204" pitchFamily="34" charset="0"/>
                <a:cs typeface="Arial" panose="020B0604020202020204" pitchFamily="34" charset="0"/>
              </a:rPr>
              <a:t>, the member information will be retained.</a:t>
            </a:r>
          </a:p>
          <a:p>
            <a:pPr marL="742950" lvl="1" indent="-285750">
              <a:buClr>
                <a:srgbClr val="00B0F0"/>
              </a:buClr>
              <a:buFont typeface="Arial" panose="020B0604020202020204" pitchFamily="34" charset="0"/>
              <a:buChar char="•"/>
            </a:pPr>
            <a:r>
              <a:rPr lang="en-US" sz="1600" dirty="0">
                <a:latin typeface="Arial" panose="020B0604020202020204" pitchFamily="34" charset="0"/>
                <a:cs typeface="Arial" panose="020B0604020202020204" pitchFamily="34" charset="0"/>
              </a:rPr>
              <a:t>A “Help” hyperlink has been added to the right navigation and it links to UHCprovider.com/</a:t>
            </a:r>
            <a:r>
              <a:rPr lang="en-US" sz="1600" dirty="0" err="1">
                <a:latin typeface="Arial" panose="020B0604020202020204" pitchFamily="34" charset="0"/>
                <a:cs typeface="Arial" panose="020B0604020202020204" pitchFamily="34" charset="0"/>
              </a:rPr>
              <a:t>eligibilitylink</a:t>
            </a:r>
            <a:r>
              <a:rPr lang="en-US" sz="1600" dirty="0">
                <a:latin typeface="Arial" panose="020B0604020202020204" pitchFamily="34" charset="0"/>
                <a:cs typeface="Arial" panose="020B0604020202020204" pitchFamily="34" charset="0"/>
              </a:rPr>
              <a:t> for Quick Reference Guides and more.</a:t>
            </a:r>
          </a:p>
          <a:p>
            <a:pPr>
              <a:lnSpc>
                <a:spcPct val="100000"/>
              </a:lnSpc>
            </a:pPr>
            <a:endParaRPr lang="en-US" sz="1000" dirty="0">
              <a:latin typeface="Arial" panose="020B0604020202020204" pitchFamily="34" charset="0"/>
              <a:cs typeface="Arial" panose="020B0604020202020204" pitchFamily="34" charset="0"/>
            </a:endParaRPr>
          </a:p>
          <a:p>
            <a:pPr>
              <a:lnSpc>
                <a:spcPct val="100000"/>
              </a:lnSpc>
            </a:pPr>
            <a:r>
              <a:rPr lang="en-US" sz="1600" dirty="0">
                <a:latin typeface="Arial" panose="020B0604020202020204" pitchFamily="34" charset="0"/>
                <a:cs typeface="Arial" panose="020B0604020202020204" pitchFamily="34" charset="0"/>
              </a:rPr>
              <a:t>Register for live training webinars at </a:t>
            </a:r>
            <a:r>
              <a:rPr lang="en-US" sz="1600" b="1" dirty="0">
                <a:latin typeface="Arial" panose="020B0604020202020204" pitchFamily="34" charset="0"/>
                <a:cs typeface="Arial" panose="020B0604020202020204" pitchFamily="34" charset="0"/>
              </a:rPr>
              <a:t>UHCprovider.com/training </a:t>
            </a:r>
            <a:r>
              <a:rPr lang="en-US" sz="1600" dirty="0">
                <a:latin typeface="Arial" panose="020B0604020202020204" pitchFamily="34" charset="0"/>
                <a:cs typeface="Arial" panose="020B0604020202020204" pitchFamily="34" charset="0"/>
              </a:rPr>
              <a:t>or watch short tutorials on demand on UHC On Air on Link.</a:t>
            </a:r>
          </a:p>
          <a:p>
            <a:pPr>
              <a:lnSpc>
                <a:spcPct val="100000"/>
              </a:lnSpc>
            </a:pPr>
            <a:endParaRPr lang="en-US" sz="1600" dirty="0"/>
          </a:p>
        </p:txBody>
      </p:sp>
    </p:spTree>
    <p:extLst>
      <p:ext uri="{BB962C8B-B14F-4D97-AF65-F5344CB8AC3E}">
        <p14:creationId xmlns:p14="http://schemas.microsoft.com/office/powerpoint/2010/main" val="2726182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Self-Service Updates</a:t>
            </a:r>
          </a:p>
        </p:txBody>
      </p:sp>
      <p:sp>
        <p:nvSpPr>
          <p:cNvPr id="4" name="Slide Number Placeholder 3"/>
          <p:cNvSpPr>
            <a:spLocks noGrp="1"/>
          </p:cNvSpPr>
          <p:nvPr>
            <p:ph type="sldNum" sz="quarter" idx="10"/>
          </p:nvPr>
        </p:nvSpPr>
        <p:spPr/>
        <p:txBody>
          <a:bodyPr/>
          <a:lstStyle/>
          <a:p>
            <a:pPr>
              <a:defRPr/>
            </a:pPr>
            <a:fld id="{FEB80A47-0335-42D3-B8DB-FD42D97AB274}" type="slidenum">
              <a:rPr lang="en-US" smtClean="0"/>
              <a:pPr>
                <a:defRPr/>
              </a:pPr>
              <a:t>28</a:t>
            </a:fld>
            <a:endParaRPr lang="en-US" dirty="0"/>
          </a:p>
        </p:txBody>
      </p:sp>
      <p:pic>
        <p:nvPicPr>
          <p:cNvPr id="1064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874" y="1365494"/>
            <a:ext cx="3789327" cy="426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4832"/>
            <a:ext cx="3821723" cy="479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21980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EB80A47-0335-42D3-B8DB-FD42D97AB274}" type="slidenum">
              <a:rPr lang="en-US" smtClean="0"/>
              <a:pPr>
                <a:defRPr/>
              </a:pPr>
              <a:t>29</a:t>
            </a:fld>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081" y="185733"/>
            <a:ext cx="8468497" cy="525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2042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34" y="477109"/>
            <a:ext cx="6254854" cy="465867"/>
          </a:xfrm>
        </p:spPr>
        <p:txBody>
          <a:bodyPr/>
          <a:lstStyle/>
          <a:p>
            <a:r>
              <a:rPr lang="en-US" sz="1800" dirty="0"/>
              <a:t>Important Reminders for Your Patients in</a:t>
            </a:r>
            <a:br>
              <a:rPr lang="en-US" sz="1800" dirty="0"/>
            </a:br>
            <a:r>
              <a:rPr lang="en-US" sz="1800" dirty="0"/>
              <a:t>UnitedHealthcare Oxford Commercial Plans</a:t>
            </a:r>
          </a:p>
        </p:txBody>
      </p:sp>
      <p:sp>
        <p:nvSpPr>
          <p:cNvPr id="5" name="Rectangle 4"/>
          <p:cNvSpPr/>
          <p:nvPr/>
        </p:nvSpPr>
        <p:spPr>
          <a:xfrm>
            <a:off x="464024" y="1487605"/>
            <a:ext cx="8215952" cy="4770537"/>
          </a:xfrm>
          <a:prstGeom prst="rect">
            <a:avLst/>
          </a:prstGeom>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Coming up in 2019…..</a:t>
            </a:r>
          </a:p>
          <a:p>
            <a:r>
              <a:rPr lang="en-US" sz="2000" dirty="0">
                <a:solidFill>
                  <a:srgbClr val="6F7B86"/>
                </a:solidFill>
                <a:latin typeface="Arial" panose="020B0604020202020204" pitchFamily="34" charset="0"/>
                <a:cs typeface="Arial" panose="020B0604020202020204" pitchFamily="34" charset="0"/>
              </a:rPr>
              <a:t>If you have patients whose </a:t>
            </a:r>
            <a:r>
              <a:rPr lang="en-US" sz="2000" u="sng" dirty="0">
                <a:solidFill>
                  <a:srgbClr val="6F7B86"/>
                </a:solidFill>
                <a:latin typeface="Arial" panose="020B0604020202020204" pitchFamily="34" charset="0"/>
                <a:cs typeface="Arial" panose="020B0604020202020204" pitchFamily="34" charset="0"/>
              </a:rPr>
              <a:t>employers are renewing their health coverage with a UnitedHealthcare Oxford commercial plan</a:t>
            </a:r>
            <a:r>
              <a:rPr lang="en-US" sz="2000" dirty="0">
                <a:solidFill>
                  <a:srgbClr val="6F7B86"/>
                </a:solidFill>
                <a:latin typeface="Arial" panose="020B0604020202020204" pitchFamily="34" charset="0"/>
                <a:cs typeface="Arial" panose="020B0604020202020204" pitchFamily="34" charset="0"/>
              </a:rPr>
              <a:t>, you’ll see some differences in their new member ID card that we want to remind you about:</a:t>
            </a:r>
          </a:p>
          <a:p>
            <a:endParaRPr lang="en-US" sz="2000" dirty="0">
              <a:solidFill>
                <a:srgbClr val="6F7B86"/>
              </a:solidFill>
              <a:latin typeface="Arial" panose="020B0604020202020204" pitchFamily="34" charset="0"/>
              <a:cs typeface="Arial" panose="020B0604020202020204" pitchFamily="34" charset="0"/>
            </a:endParaRPr>
          </a:p>
          <a:p>
            <a:pPr marL="285750" indent="-285750">
              <a:buClr>
                <a:schemeClr val="accent3"/>
              </a:buClr>
              <a:buFont typeface="Arial" panose="020B0604020202020204" pitchFamily="34" charset="0"/>
              <a:buChar char="•"/>
            </a:pPr>
            <a:r>
              <a:rPr lang="en-US" sz="2000" dirty="0">
                <a:solidFill>
                  <a:srgbClr val="6F7B86"/>
                </a:solidFill>
                <a:latin typeface="Arial" panose="020B0604020202020204" pitchFamily="34" charset="0"/>
                <a:cs typeface="Arial" panose="020B0604020202020204" pitchFamily="34" charset="0"/>
              </a:rPr>
              <a:t>The </a:t>
            </a:r>
            <a:r>
              <a:rPr lang="en-US" sz="2000" i="1" u="sng" dirty="0">
                <a:solidFill>
                  <a:srgbClr val="6F7B86"/>
                </a:solidFill>
                <a:latin typeface="Arial" panose="020B0604020202020204" pitchFamily="34" charset="0"/>
                <a:cs typeface="Arial" panose="020B0604020202020204" pitchFamily="34" charset="0"/>
              </a:rPr>
              <a:t>member’s ID number </a:t>
            </a:r>
            <a:r>
              <a:rPr lang="en-US" sz="2000" dirty="0">
                <a:solidFill>
                  <a:srgbClr val="6F7B86"/>
                </a:solidFill>
                <a:latin typeface="Arial" panose="020B0604020202020204" pitchFamily="34" charset="0"/>
                <a:cs typeface="Arial" panose="020B0604020202020204" pitchFamily="34" charset="0"/>
              </a:rPr>
              <a:t>will change to </a:t>
            </a:r>
            <a:r>
              <a:rPr lang="en-US" sz="2000" b="1" dirty="0">
                <a:solidFill>
                  <a:srgbClr val="08479D"/>
                </a:solidFill>
                <a:latin typeface="Arial" panose="020B0604020202020204" pitchFamily="34" charset="0"/>
                <a:cs typeface="Arial" panose="020B0604020202020204" pitchFamily="34" charset="0"/>
              </a:rPr>
              <a:t>11</a:t>
            </a:r>
            <a:r>
              <a:rPr lang="en-US" sz="2000" b="1" dirty="0">
                <a:solidFill>
                  <a:srgbClr val="6F7B86"/>
                </a:solidFill>
                <a:latin typeface="Arial" panose="020B0604020202020204" pitchFamily="34" charset="0"/>
                <a:cs typeface="Arial" panose="020B0604020202020204" pitchFamily="34" charset="0"/>
              </a:rPr>
              <a:t> </a:t>
            </a:r>
            <a:r>
              <a:rPr lang="en-US" sz="2000" dirty="0">
                <a:solidFill>
                  <a:srgbClr val="6F7B86"/>
                </a:solidFill>
                <a:latin typeface="Arial" panose="020B0604020202020204" pitchFamily="34" charset="0"/>
                <a:cs typeface="Arial" panose="020B0604020202020204" pitchFamily="34" charset="0"/>
              </a:rPr>
              <a:t>digits.</a:t>
            </a:r>
          </a:p>
          <a:p>
            <a:pPr marL="285750" indent="-285750">
              <a:buClr>
                <a:schemeClr val="accent3"/>
              </a:buClr>
              <a:buFont typeface="Arial" panose="020B0604020202020204" pitchFamily="34" charset="0"/>
              <a:buChar char="•"/>
            </a:pPr>
            <a:r>
              <a:rPr lang="en-US" sz="2000" dirty="0">
                <a:solidFill>
                  <a:srgbClr val="6F7B86"/>
                </a:solidFill>
                <a:latin typeface="Arial" panose="020B0604020202020204" pitchFamily="34" charset="0"/>
                <a:cs typeface="Arial" panose="020B0604020202020204" pitchFamily="34" charset="0"/>
              </a:rPr>
              <a:t>The </a:t>
            </a:r>
            <a:r>
              <a:rPr lang="en-US" sz="2000" i="1" u="sng" dirty="0">
                <a:solidFill>
                  <a:srgbClr val="6F7B86"/>
                </a:solidFill>
                <a:latin typeface="Arial" panose="020B0604020202020204" pitchFamily="34" charset="0"/>
                <a:cs typeface="Arial" panose="020B0604020202020204" pitchFamily="34" charset="0"/>
              </a:rPr>
              <a:t>Group Number </a:t>
            </a:r>
            <a:r>
              <a:rPr lang="en-US" sz="2000" dirty="0">
                <a:solidFill>
                  <a:srgbClr val="6F7B86"/>
                </a:solidFill>
                <a:latin typeface="Arial" panose="020B0604020202020204" pitchFamily="34" charset="0"/>
                <a:cs typeface="Arial" panose="020B0604020202020204" pitchFamily="34" charset="0"/>
              </a:rPr>
              <a:t>will change to be </a:t>
            </a:r>
            <a:r>
              <a:rPr lang="en-US" sz="2000" b="1" dirty="0">
                <a:solidFill>
                  <a:srgbClr val="08479D"/>
                </a:solidFill>
                <a:latin typeface="Arial" panose="020B0604020202020204" pitchFamily="34" charset="0"/>
                <a:cs typeface="Arial" panose="020B0604020202020204" pitchFamily="34" charset="0"/>
              </a:rPr>
              <a:t>numeric-only</a:t>
            </a:r>
            <a:r>
              <a:rPr lang="en-US" sz="2000" dirty="0">
                <a:solidFill>
                  <a:srgbClr val="6F7B86"/>
                </a:solidFill>
                <a:latin typeface="Arial" panose="020B0604020202020204" pitchFamily="34" charset="0"/>
                <a:cs typeface="Arial" panose="020B0604020202020204" pitchFamily="34" charset="0"/>
              </a:rPr>
              <a:t>.</a:t>
            </a:r>
          </a:p>
          <a:p>
            <a:pPr marL="285750" indent="-285750">
              <a:buClr>
                <a:schemeClr val="accent3"/>
              </a:buClr>
              <a:buFont typeface="Arial" panose="020B0604020202020204" pitchFamily="34" charset="0"/>
              <a:buChar char="•"/>
            </a:pPr>
            <a:r>
              <a:rPr lang="en-US" sz="2000" dirty="0">
                <a:solidFill>
                  <a:srgbClr val="6F7B86"/>
                </a:solidFill>
                <a:latin typeface="Arial" panose="020B0604020202020204" pitchFamily="34" charset="0"/>
                <a:cs typeface="Arial" panose="020B0604020202020204" pitchFamily="34" charset="0"/>
              </a:rPr>
              <a:t>The website listed on the back of the card is www.uhcprovider.com.</a:t>
            </a:r>
          </a:p>
          <a:p>
            <a:pPr marL="285750" indent="-285750">
              <a:buClr>
                <a:schemeClr val="accent3"/>
              </a:buClr>
              <a:buFont typeface="Arial" panose="020B0604020202020204" pitchFamily="34" charset="0"/>
              <a:buChar char="•"/>
            </a:pPr>
            <a:r>
              <a:rPr lang="en-US" sz="2000" dirty="0">
                <a:solidFill>
                  <a:srgbClr val="6F7B86"/>
                </a:solidFill>
                <a:latin typeface="Arial" panose="020B0604020202020204" pitchFamily="34" charset="0"/>
                <a:cs typeface="Arial" panose="020B0604020202020204" pitchFamily="34" charset="0"/>
              </a:rPr>
              <a:t>The </a:t>
            </a:r>
            <a:r>
              <a:rPr lang="en-US" sz="2000" u="sng" dirty="0">
                <a:solidFill>
                  <a:srgbClr val="6F7B86"/>
                </a:solidFill>
                <a:latin typeface="Arial" panose="020B0604020202020204" pitchFamily="34" charset="0"/>
                <a:cs typeface="Arial" panose="020B0604020202020204" pitchFamily="34" charset="0"/>
              </a:rPr>
              <a:t>ERA Payer ID number won’t change </a:t>
            </a:r>
            <a:r>
              <a:rPr lang="en-US" sz="2000" dirty="0">
                <a:solidFill>
                  <a:srgbClr val="6F7B86"/>
                </a:solidFill>
                <a:latin typeface="Arial" panose="020B0604020202020204" pitchFamily="34" charset="0"/>
                <a:cs typeface="Arial" panose="020B0604020202020204" pitchFamily="34" charset="0"/>
              </a:rPr>
              <a:t>and will remain </a:t>
            </a:r>
            <a:r>
              <a:rPr lang="en-US" sz="2000" b="1" dirty="0">
                <a:solidFill>
                  <a:srgbClr val="08479D"/>
                </a:solidFill>
                <a:latin typeface="Arial" panose="020B0604020202020204" pitchFamily="34" charset="0"/>
                <a:cs typeface="Arial" panose="020B0604020202020204" pitchFamily="34" charset="0"/>
              </a:rPr>
              <a:t>06111</a:t>
            </a:r>
            <a:r>
              <a:rPr lang="en-US" sz="2000" dirty="0">
                <a:solidFill>
                  <a:srgbClr val="6F7B86"/>
                </a:solidFill>
                <a:latin typeface="Arial" panose="020B0604020202020204" pitchFamily="34" charset="0"/>
                <a:cs typeface="Arial" panose="020B0604020202020204" pitchFamily="34" charset="0"/>
              </a:rPr>
              <a:t>.</a:t>
            </a:r>
          </a:p>
          <a:p>
            <a:endParaRPr lang="en-US" sz="2000" dirty="0">
              <a:solidFill>
                <a:srgbClr val="6F7B86"/>
              </a:solidFill>
              <a:latin typeface="Arial" panose="020B0604020202020204" pitchFamily="34" charset="0"/>
              <a:cs typeface="Arial" panose="020B0604020202020204" pitchFamily="34" charset="0"/>
            </a:endParaRPr>
          </a:p>
          <a:p>
            <a:r>
              <a:rPr lang="en-US" sz="2000" dirty="0">
                <a:solidFill>
                  <a:srgbClr val="6F7B86"/>
                </a:solidFill>
                <a:latin typeface="Arial" panose="020B0604020202020204" pitchFamily="34" charset="0"/>
                <a:cs typeface="Arial" panose="020B0604020202020204" pitchFamily="34" charset="0"/>
              </a:rPr>
              <a:t>For more information, please call Provider Services at </a:t>
            </a:r>
            <a:r>
              <a:rPr lang="en-US" sz="2000" b="1" dirty="0">
                <a:solidFill>
                  <a:srgbClr val="08479D"/>
                </a:solidFill>
                <a:latin typeface="Arial" panose="020B0604020202020204" pitchFamily="34" charset="0"/>
                <a:cs typeface="Arial" panose="020B0604020202020204" pitchFamily="34" charset="0"/>
              </a:rPr>
              <a:t>800-666-1353</a:t>
            </a:r>
            <a:r>
              <a:rPr lang="en-US" sz="2000" dirty="0">
                <a:solidFill>
                  <a:srgbClr val="6F7B86"/>
                </a:solidFill>
                <a:latin typeface="Arial" panose="020B0604020202020204" pitchFamily="34" charset="0"/>
                <a:cs typeface="Arial" panose="020B0604020202020204" pitchFamily="34" charset="0"/>
              </a:rPr>
              <a:t>. When you call, provide your National Provider Identifier (NPI) number</a:t>
            </a:r>
            <a:r>
              <a:rPr lang="en-US" dirty="0">
                <a:solidFill>
                  <a:srgbClr val="6F7B86"/>
                </a:solidFill>
                <a:latin typeface="Arial" panose="020B0604020202020204" pitchFamily="34" charset="0"/>
                <a:cs typeface="Arial" panose="020B0604020202020204" pitchFamily="34" charset="0"/>
              </a:rPr>
              <a:t>.</a:t>
            </a:r>
            <a:endParaRPr lang="en-US" baseline="30000" dirty="0">
              <a:solidFill>
                <a:srgbClr val="6F7B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77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dirty="0">
                <a:latin typeface="Verdana" pitchFamily="34" charset="0"/>
                <a:ea typeface="Verdana" pitchFamily="34" charset="0"/>
                <a:cs typeface="Verdana" pitchFamily="34" charset="0"/>
              </a:rPr>
              <a:t>Live Training Sessions Available for Link Applications</a:t>
            </a:r>
          </a:p>
        </p:txBody>
      </p:sp>
      <p:sp>
        <p:nvSpPr>
          <p:cNvPr id="256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54B2C8F9-6D07-4F0A-A5AE-3F4147810328}" type="slidenum">
              <a:rPr lang="en-US" altLang="en-US" sz="1000" b="0" smtClean="0">
                <a:solidFill>
                  <a:srgbClr val="FFFFFF"/>
                </a:solidFill>
                <a:latin typeface="Verdana" pitchFamily="34" charset="0"/>
              </a:rPr>
              <a:pPr eaLnBrk="1" hangingPunct="1"/>
              <a:t>30</a:t>
            </a:fld>
            <a:endParaRPr lang="en-US" altLang="en-US" sz="1000" b="0" dirty="0">
              <a:solidFill>
                <a:srgbClr val="FFFFFF"/>
              </a:solidFill>
              <a:latin typeface="Verdana" pitchFamily="34" charset="0"/>
            </a:endParaRPr>
          </a:p>
        </p:txBody>
      </p:sp>
      <p:pic>
        <p:nvPicPr>
          <p:cNvPr id="2560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738" y="1295400"/>
            <a:ext cx="8128000" cy="40481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39137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628" y="249382"/>
            <a:ext cx="5845026" cy="1221732"/>
          </a:xfrm>
        </p:spPr>
        <p:txBody>
          <a:bodyPr/>
          <a:lstStyle/>
          <a:p>
            <a:pPr algn="ctr"/>
            <a:r>
              <a:rPr lang="en-US" sz="2400" dirty="0"/>
              <a:t>Go Paperless </a:t>
            </a:r>
            <a:br>
              <a:rPr lang="en-US" sz="2400" dirty="0"/>
            </a:br>
            <a:r>
              <a:rPr lang="en-US" sz="2400" dirty="0"/>
              <a:t>For a Chance to Win $500</a:t>
            </a:r>
            <a:endParaRPr lang="en-US" sz="2000" dirty="0"/>
          </a:p>
        </p:txBody>
      </p:sp>
      <p:sp>
        <p:nvSpPr>
          <p:cNvPr id="3" name="Text Placeholder 2"/>
          <p:cNvSpPr>
            <a:spLocks noGrp="1"/>
          </p:cNvSpPr>
          <p:nvPr>
            <p:ph type="body" idx="1"/>
          </p:nvPr>
        </p:nvSpPr>
        <p:spPr>
          <a:xfrm>
            <a:off x="3298974" y="1579418"/>
            <a:ext cx="5845026" cy="3426692"/>
          </a:xfrm>
        </p:spPr>
        <p:txBody>
          <a:bodyPr>
            <a:normAutofit/>
          </a:bodyPr>
          <a:lstStyle/>
          <a:p>
            <a:pPr>
              <a:lnSpc>
                <a:spcPct val="100000"/>
              </a:lnSpc>
            </a:pPr>
            <a:r>
              <a:rPr lang="en-US" sz="1600" dirty="0"/>
              <a:t>Visit </a:t>
            </a:r>
            <a:r>
              <a:rPr lang="en-US" sz="1600" b="1" dirty="0">
                <a:solidFill>
                  <a:srgbClr val="00B0F0"/>
                </a:solidFill>
              </a:rPr>
              <a:t>UHCprovider.com/paperless</a:t>
            </a:r>
            <a:r>
              <a:rPr lang="en-US" sz="1600" b="1" dirty="0"/>
              <a:t> </a:t>
            </a:r>
            <a:r>
              <a:rPr lang="en-US" sz="1600" dirty="0"/>
              <a:t>to learn how to win $500 for your organization. </a:t>
            </a:r>
          </a:p>
          <a:p>
            <a:pPr>
              <a:lnSpc>
                <a:spcPct val="100000"/>
              </a:lnSpc>
            </a:pPr>
            <a:endParaRPr lang="en-US" sz="1600" dirty="0"/>
          </a:p>
          <a:p>
            <a:pPr>
              <a:lnSpc>
                <a:spcPct val="100000"/>
              </a:lnSpc>
            </a:pPr>
            <a:r>
              <a:rPr lang="en-US" sz="1600" dirty="0"/>
              <a:t>You have until </a:t>
            </a:r>
            <a:r>
              <a:rPr lang="en-US" sz="1600" b="1" dirty="0">
                <a:solidFill>
                  <a:srgbClr val="00B0F0"/>
                </a:solidFill>
              </a:rPr>
              <a:t>May 31, 2019 </a:t>
            </a:r>
            <a:r>
              <a:rPr lang="en-US" sz="1600" dirty="0"/>
              <a:t>to enter, but if you go paperless now, you’ll be entered into more of the monthly drawings.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394" y="2428407"/>
            <a:ext cx="1810062" cy="1789740"/>
          </a:xfrm>
          <a:prstGeom prst="rect">
            <a:avLst/>
          </a:prstGeom>
          <a:ln>
            <a:noFill/>
          </a:ln>
        </p:spPr>
      </p:pic>
    </p:spTree>
    <p:extLst>
      <p:ext uri="{BB962C8B-B14F-4D97-AF65-F5344CB8AC3E}">
        <p14:creationId xmlns:p14="http://schemas.microsoft.com/office/powerpoint/2010/main" val="165021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dirty="0">
                <a:latin typeface="Verdana" pitchFamily="34" charset="0"/>
                <a:ea typeface="Verdana" pitchFamily="34" charset="0"/>
                <a:cs typeface="Verdana" pitchFamily="34" charset="0"/>
              </a:rPr>
              <a:t>UHC On Air – NJ Channel</a:t>
            </a:r>
          </a:p>
        </p:txBody>
      </p:sp>
      <p:sp>
        <p:nvSpPr>
          <p:cNvPr id="2765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1768F8E9-AE5C-45E1-B44F-583B22069985}" type="slidenum">
              <a:rPr lang="en-US" altLang="en-US" sz="1000" b="0" smtClean="0">
                <a:solidFill>
                  <a:srgbClr val="FFFFFF"/>
                </a:solidFill>
                <a:latin typeface="Verdana" pitchFamily="34" charset="0"/>
              </a:rPr>
              <a:pPr eaLnBrk="1" hangingPunct="1"/>
              <a:t>32</a:t>
            </a:fld>
            <a:endParaRPr lang="en-US" altLang="en-US" sz="1000" b="0" dirty="0">
              <a:solidFill>
                <a:srgbClr val="FFFFFF"/>
              </a:solidFill>
              <a:latin typeface="Verdana" pitchFamily="34" charset="0"/>
            </a:endParaRPr>
          </a:p>
        </p:txBody>
      </p:sp>
      <p:pic>
        <p:nvPicPr>
          <p:cNvPr id="2765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7738" y="1187450"/>
            <a:ext cx="7032625" cy="47625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95753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07971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3627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757238" y="338138"/>
            <a:ext cx="6069012" cy="703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altLang="en-US" dirty="0">
                <a:latin typeface="Verdana" pitchFamily="34" charset="0"/>
                <a:ea typeface="Verdana" pitchFamily="34" charset="0"/>
                <a:cs typeface="Verdana" pitchFamily="34" charset="0"/>
              </a:rPr>
              <a:t>UHC On Air</a:t>
            </a:r>
          </a:p>
        </p:txBody>
      </p:sp>
      <p:sp>
        <p:nvSpPr>
          <p:cNvPr id="2969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12ABECC2-2BAE-43C0-8311-75959FCCBAAD}" type="slidenum">
              <a:rPr lang="en-US" altLang="en-US" sz="1000" b="0" smtClean="0">
                <a:solidFill>
                  <a:srgbClr val="FFFFFF"/>
                </a:solidFill>
                <a:latin typeface="Verdana" pitchFamily="34" charset="0"/>
              </a:rPr>
              <a:pPr eaLnBrk="1" hangingPunct="1"/>
              <a:t>35</a:t>
            </a:fld>
            <a:endParaRPr lang="en-US" altLang="en-US" sz="1000" b="0" dirty="0">
              <a:solidFill>
                <a:srgbClr val="FFFFFF"/>
              </a:solidFill>
              <a:latin typeface="Verdana" pitchFamily="34" charset="0"/>
            </a:endParaRPr>
          </a:p>
        </p:txBody>
      </p:sp>
      <p:pic>
        <p:nvPicPr>
          <p:cNvPr id="2970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238" y="1235075"/>
            <a:ext cx="7888287" cy="48688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50699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MS PGothic" pitchFamily="34" charset="-128"/>
              </a:defRPr>
            </a:lvl1pPr>
            <a:lvl2pPr marL="742950" indent="-285750" eaLnBrk="0" hangingPunct="0">
              <a:defRPr sz="2400" b="1">
                <a:solidFill>
                  <a:schemeClr val="tx1"/>
                </a:solidFill>
                <a:latin typeface="Arial" charset="0"/>
                <a:ea typeface="MS PGothic" pitchFamily="34" charset="-128"/>
              </a:defRPr>
            </a:lvl2pPr>
            <a:lvl3pPr marL="1143000" indent="-228600" eaLnBrk="0" hangingPunct="0">
              <a:defRPr sz="2400" b="1">
                <a:solidFill>
                  <a:schemeClr val="tx1"/>
                </a:solidFill>
                <a:latin typeface="Arial" charset="0"/>
                <a:ea typeface="MS PGothic" pitchFamily="34" charset="-128"/>
              </a:defRPr>
            </a:lvl3pPr>
            <a:lvl4pPr marL="1600200" indent="-228600" eaLnBrk="0" hangingPunct="0">
              <a:defRPr sz="2400" b="1">
                <a:solidFill>
                  <a:schemeClr val="tx1"/>
                </a:solidFill>
                <a:latin typeface="Arial" charset="0"/>
                <a:ea typeface="MS PGothic" pitchFamily="34" charset="-128"/>
              </a:defRPr>
            </a:lvl4pPr>
            <a:lvl5pPr marL="2057400" indent="-228600" eaLnBrk="0" hangingPunct="0">
              <a:defRPr sz="2400" b="1">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b="1">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b="1">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b="1">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b="1">
                <a:solidFill>
                  <a:schemeClr val="tx1"/>
                </a:solidFill>
                <a:latin typeface="Arial" charset="0"/>
                <a:ea typeface="MS PGothic" pitchFamily="34" charset="-128"/>
              </a:defRPr>
            </a:lvl9pPr>
          </a:lstStyle>
          <a:p>
            <a:pPr eaLnBrk="1" hangingPunct="1"/>
            <a:fld id="{49F05F49-FCB6-41F1-AB0C-729949DD0DEF}" type="slidenum">
              <a:rPr lang="en-US" altLang="en-US" sz="1000" b="0" smtClean="0">
                <a:solidFill>
                  <a:srgbClr val="FFFFFF"/>
                </a:solidFill>
                <a:latin typeface="Verdana" pitchFamily="34" charset="0"/>
              </a:rPr>
              <a:pPr eaLnBrk="1" hangingPunct="1"/>
              <a:t>36</a:t>
            </a:fld>
            <a:endParaRPr lang="en-US" altLang="en-US" sz="1000" b="0">
              <a:solidFill>
                <a:srgbClr val="FFFFFF"/>
              </a:solidFill>
              <a:latin typeface="Verdana" pitchFamily="34" charset="0"/>
            </a:endParaRPr>
          </a:p>
        </p:txBody>
      </p:sp>
      <p:sp>
        <p:nvSpPr>
          <p:cNvPr id="74755" name="Rectangle 2"/>
          <p:cNvSpPr>
            <a:spLocks noGrp="1" noChangeArrowheads="1"/>
          </p:cNvSpPr>
          <p:nvPr>
            <p:ph type="title" idx="4294967295"/>
          </p:nvPr>
        </p:nvSpPr>
        <p:spPr bwMode="auto">
          <a:xfrm>
            <a:off x="825500" y="520700"/>
            <a:ext cx="78613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2800" b="1">
                <a:solidFill>
                  <a:srgbClr val="000066"/>
                </a:solidFill>
                <a:latin typeface="Calibri" pitchFamily="34" charset="0"/>
              </a:rPr>
              <a:t>We Appreciate Your Time &amp; Attendance</a:t>
            </a:r>
          </a:p>
        </p:txBody>
      </p:sp>
      <p:sp>
        <p:nvSpPr>
          <p:cNvPr id="74756" name="Rectangle 3"/>
          <p:cNvSpPr>
            <a:spLocks noGrp="1" noChangeArrowheads="1"/>
          </p:cNvSpPr>
          <p:nvPr>
            <p:ph type="body" idx="4294967295"/>
          </p:nvPr>
        </p:nvSpPr>
        <p:spPr bwMode="auto">
          <a:xfrm>
            <a:off x="2505075" y="214313"/>
            <a:ext cx="4227513" cy="2325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None/>
            </a:pPr>
            <a:endParaRPr lang="en-US" altLang="en-US" sz="2800">
              <a:solidFill>
                <a:srgbClr val="000066"/>
              </a:solidFill>
              <a:latin typeface="Calibri" pitchFamily="34" charset="0"/>
            </a:endParaRPr>
          </a:p>
          <a:p>
            <a:pPr>
              <a:buFont typeface="Arial" charset="0"/>
              <a:buNone/>
            </a:pPr>
            <a:endParaRPr lang="en-US" altLang="en-US" sz="2800">
              <a:solidFill>
                <a:srgbClr val="000066"/>
              </a:solidFill>
              <a:latin typeface="Calibri" pitchFamily="34" charset="0"/>
            </a:endParaRPr>
          </a:p>
          <a:p>
            <a:pPr>
              <a:buFont typeface="Arial" charset="0"/>
              <a:buNone/>
            </a:pPr>
            <a:endParaRPr lang="en-US" altLang="en-US" sz="2800">
              <a:solidFill>
                <a:srgbClr val="000066"/>
              </a:solidFill>
              <a:latin typeface="Calibri" pitchFamily="34" charset="0"/>
            </a:endParaRPr>
          </a:p>
          <a:p>
            <a:pPr algn="ctr">
              <a:buFont typeface="Arial" charset="0"/>
              <a:buNone/>
            </a:pPr>
            <a:r>
              <a:rPr lang="en-US" altLang="en-US" sz="4000" b="1">
                <a:solidFill>
                  <a:srgbClr val="222C80"/>
                </a:solidFill>
                <a:latin typeface="Verdana" pitchFamily="34" charset="0"/>
                <a:ea typeface="Verdana" pitchFamily="34" charset="0"/>
                <a:cs typeface="Verdana" pitchFamily="34" charset="0"/>
              </a:rPr>
              <a:t>THANK YOU !!</a:t>
            </a:r>
          </a:p>
          <a:p>
            <a:pPr algn="ctr">
              <a:buFont typeface="Arial" charset="0"/>
              <a:buNone/>
            </a:pPr>
            <a:endParaRPr lang="en-US" altLang="en-US" sz="4000" b="1">
              <a:solidFill>
                <a:srgbClr val="222C80"/>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1" y="2695574"/>
            <a:ext cx="375285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9180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bwMode="auto"/>
        <p:txBody>
          <a:bodyPr/>
          <a:lstStyle/>
          <a:p>
            <a:r>
              <a:rPr lang="en-US" altLang="en-US" sz="2400"/>
              <a:t>New Member ID Card Sample</a:t>
            </a:r>
          </a:p>
        </p:txBody>
      </p:sp>
      <p:pic>
        <p:nvPicPr>
          <p:cNvPr id="14643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5988" y="1520825"/>
            <a:ext cx="3957637" cy="28305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charset="0"/>
              <a:buChar char="•"/>
              <a:defRPr sz="2200">
                <a:solidFill>
                  <a:srgbClr val="646D72"/>
                </a:solidFill>
                <a:latin typeface="Arial" charset="0"/>
                <a:ea typeface="MS PGothic" pitchFamily="34" charset="-128"/>
              </a:defRPr>
            </a:lvl1pPr>
            <a:lvl2pPr marL="742950" indent="-285750" eaLnBrk="0" hangingPunct="0">
              <a:spcBef>
                <a:spcPct val="20000"/>
              </a:spcBef>
              <a:buClr>
                <a:schemeClr val="tx2"/>
              </a:buClr>
              <a:buFont typeface="Arial" charset="0"/>
              <a:buChar char="–"/>
              <a:defRPr sz="2200">
                <a:solidFill>
                  <a:srgbClr val="646D72"/>
                </a:solidFill>
                <a:latin typeface="Arial" charset="0"/>
                <a:ea typeface="MS PGothic" pitchFamily="34" charset="-128"/>
              </a:defRPr>
            </a:lvl2pPr>
            <a:lvl3pPr marL="1143000" indent="-228600" eaLnBrk="0" hangingPunct="0">
              <a:spcBef>
                <a:spcPct val="20000"/>
              </a:spcBef>
              <a:buFont typeface="Arial" charset="0"/>
              <a:buChar char="•"/>
              <a:defRPr sz="1600">
                <a:solidFill>
                  <a:srgbClr val="646D72"/>
                </a:solidFill>
                <a:latin typeface="Arial" charset="0"/>
                <a:ea typeface="MS PGothic" pitchFamily="34" charset="-128"/>
              </a:defRPr>
            </a:lvl3pPr>
            <a:lvl4pPr marL="1600200" indent="-228600" eaLnBrk="0" hangingPunct="0">
              <a:spcBef>
                <a:spcPct val="20000"/>
              </a:spcBef>
              <a:buFont typeface="Arial" charset="0"/>
              <a:buChar char="–"/>
              <a:defRPr sz="1600">
                <a:solidFill>
                  <a:srgbClr val="646D72"/>
                </a:solidFill>
                <a:latin typeface="Arial" charset="0"/>
                <a:ea typeface="MS PGothic" pitchFamily="34" charset="-128"/>
              </a:defRPr>
            </a:lvl4pPr>
            <a:lvl5pPr marL="2057400" indent="-228600" eaLnBrk="0" hangingPunct="0">
              <a:spcBef>
                <a:spcPct val="20000"/>
              </a:spcBef>
              <a:buFont typeface="Arial" charset="0"/>
              <a:buChar char="»"/>
              <a:defRPr sz="1600">
                <a:solidFill>
                  <a:srgbClr val="646D72"/>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646D72"/>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646D72"/>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646D72"/>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646D72"/>
                </a:solidFill>
                <a:latin typeface="Arial" charset="0"/>
                <a:ea typeface="MS PGothic" pitchFamily="34" charset="-128"/>
              </a:defRPr>
            </a:lvl9pPr>
          </a:lstStyle>
          <a:p>
            <a:pPr eaLnBrk="1" hangingPunct="1">
              <a:spcBef>
                <a:spcPct val="0"/>
              </a:spcBef>
              <a:buClrTx/>
              <a:buFontTx/>
              <a:buNone/>
            </a:pPr>
            <a:fld id="{2E147252-1809-4576-B4D6-956E16349976}" type="slidenum">
              <a:rPr lang="en-US" altLang="en-US" sz="1000" smtClean="0">
                <a:solidFill>
                  <a:srgbClr val="8C9599"/>
                </a:solidFill>
                <a:latin typeface="Verdana" pitchFamily="34" charset="0"/>
              </a:rPr>
              <a:pPr eaLnBrk="1" hangingPunct="1">
                <a:spcBef>
                  <a:spcPct val="0"/>
                </a:spcBef>
                <a:buClrTx/>
                <a:buFontTx/>
                <a:buNone/>
              </a:pPr>
              <a:t>4</a:t>
            </a:fld>
            <a:endParaRPr lang="en-US" altLang="en-US" sz="1000">
              <a:solidFill>
                <a:srgbClr val="8C9599"/>
              </a:solidFill>
              <a:latin typeface="Verdana" pitchFamily="34" charset="0"/>
            </a:endParaRPr>
          </a:p>
        </p:txBody>
      </p:sp>
      <p:pic>
        <p:nvPicPr>
          <p:cNvPr id="1464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04800"/>
            <a:ext cx="22018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62400" y="22098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64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47800"/>
            <a:ext cx="40179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62800" y="3200400"/>
            <a:ext cx="1371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092699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5" y="298625"/>
            <a:ext cx="7941610" cy="789945"/>
          </a:xfrm>
          <a:noFill/>
        </p:spPr>
        <p:txBody>
          <a:bodyPr/>
          <a:lstStyle/>
          <a:p>
            <a:pPr algn="ctr"/>
            <a:r>
              <a:rPr lang="en-US" sz="2400" dirty="0"/>
              <a:t>Radiology Program Procedure Code Changes</a:t>
            </a:r>
            <a:br>
              <a:rPr lang="en-US" sz="2400" dirty="0"/>
            </a:br>
            <a:endParaRPr lang="en-US" sz="2400" dirty="0"/>
          </a:p>
        </p:txBody>
      </p:sp>
      <p:sp>
        <p:nvSpPr>
          <p:cNvPr id="3" name="Text Placeholder 2"/>
          <p:cNvSpPr>
            <a:spLocks noGrp="1"/>
          </p:cNvSpPr>
          <p:nvPr>
            <p:ph type="body" idx="1"/>
          </p:nvPr>
        </p:nvSpPr>
        <p:spPr>
          <a:xfrm>
            <a:off x="689911" y="1088570"/>
            <a:ext cx="7772400" cy="1684284"/>
          </a:xfrm>
        </p:spPr>
        <p:txBody>
          <a:bodyPr anchor="ctr">
            <a:noAutofit/>
          </a:bodyPr>
          <a:lstStyle/>
          <a:p>
            <a:pPr>
              <a:lnSpc>
                <a:spcPct val="100000"/>
              </a:lnSpc>
              <a:spcBef>
                <a:spcPts val="0"/>
              </a:spcBef>
            </a:pPr>
            <a:r>
              <a:rPr lang="en-US" sz="1600" dirty="0"/>
              <a:t>As of </a:t>
            </a:r>
            <a:r>
              <a:rPr lang="en-US" sz="1600" b="1" dirty="0">
                <a:solidFill>
                  <a:srgbClr val="00B0F0"/>
                </a:solidFill>
              </a:rPr>
              <a:t>Jan. 1, 2019</a:t>
            </a:r>
            <a:r>
              <a:rPr lang="en-US" sz="1600" dirty="0"/>
              <a:t>, UnitedHealthcare is updating the procedure code list for the</a:t>
            </a:r>
          </a:p>
          <a:p>
            <a:pPr>
              <a:lnSpc>
                <a:spcPct val="100000"/>
              </a:lnSpc>
              <a:spcBef>
                <a:spcPts val="0"/>
              </a:spcBef>
            </a:pPr>
            <a:r>
              <a:rPr lang="en-US" sz="1600" dirty="0"/>
              <a:t>Radiology Notification and Prior Authorization Programs based on code changes</a:t>
            </a:r>
          </a:p>
          <a:p>
            <a:pPr>
              <a:lnSpc>
                <a:spcPct val="100000"/>
              </a:lnSpc>
              <a:spcBef>
                <a:spcPts val="0"/>
              </a:spcBef>
            </a:pPr>
            <a:r>
              <a:rPr lang="en-US" sz="1600" dirty="0"/>
              <a:t>made by the American Medical Association (AMA). </a:t>
            </a:r>
          </a:p>
          <a:p>
            <a:pPr marL="285750" indent="-285750">
              <a:lnSpc>
                <a:spcPct val="100000"/>
              </a:lnSpc>
              <a:buClr>
                <a:srgbClr val="20A2E1"/>
              </a:buClr>
              <a:buFont typeface="Arial" panose="020B0604020202020204" pitchFamily="34" charset="0"/>
              <a:buChar char="•"/>
            </a:pPr>
            <a:r>
              <a:rPr lang="en-US" sz="1600" dirty="0"/>
              <a:t>Claims with dates of service on or after Jan.1, 2019 are subject to these changes.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 y="2772854"/>
            <a:ext cx="74390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99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5" y="298625"/>
            <a:ext cx="7941610" cy="789945"/>
          </a:xfrm>
          <a:noFill/>
        </p:spPr>
        <p:txBody>
          <a:bodyPr/>
          <a:lstStyle/>
          <a:p>
            <a:pPr algn="ctr"/>
            <a:r>
              <a:rPr lang="en-US" sz="2400" dirty="0"/>
              <a:t>Radiology Program Procedure Code Changes (cont.)</a:t>
            </a:r>
          </a:p>
        </p:txBody>
      </p:sp>
      <p:sp>
        <p:nvSpPr>
          <p:cNvPr id="3" name="Text Placeholder 2"/>
          <p:cNvSpPr>
            <a:spLocks noGrp="1"/>
          </p:cNvSpPr>
          <p:nvPr>
            <p:ph type="body" idx="1"/>
          </p:nvPr>
        </p:nvSpPr>
        <p:spPr>
          <a:xfrm>
            <a:off x="689911" y="3300549"/>
            <a:ext cx="7772400" cy="2211978"/>
          </a:xfrm>
        </p:spPr>
        <p:txBody>
          <a:bodyPr anchor="ctr">
            <a:noAutofit/>
          </a:bodyPr>
          <a:lstStyle/>
          <a:p>
            <a:pPr marL="285750" indent="-285750">
              <a:lnSpc>
                <a:spcPct val="100000"/>
              </a:lnSpc>
              <a:buClr>
                <a:srgbClr val="00B0F0"/>
              </a:buClr>
              <a:buFont typeface="Arial" panose="020B0604020202020204" pitchFamily="34" charset="0"/>
              <a:buChar char="•"/>
            </a:pPr>
            <a:r>
              <a:rPr lang="en-US" sz="1600" dirty="0"/>
              <a:t>For the most current listing of CPT codes for which notification/prior authorization is required, go to </a:t>
            </a:r>
            <a:r>
              <a:rPr lang="en-US" sz="1600" b="1" dirty="0">
                <a:solidFill>
                  <a:srgbClr val="00B0F0"/>
                </a:solidFill>
              </a:rPr>
              <a:t>UHCprovider.com/Radiology</a:t>
            </a:r>
            <a:r>
              <a:rPr lang="en-US" sz="1600" b="1" dirty="0"/>
              <a:t> </a:t>
            </a:r>
            <a:r>
              <a:rPr lang="en-US" sz="1600" dirty="0"/>
              <a:t>&gt; Specific Radiology Programs.</a:t>
            </a:r>
          </a:p>
          <a:p>
            <a:pPr marL="285750" indent="-285750">
              <a:lnSpc>
                <a:spcPct val="100000"/>
              </a:lnSpc>
              <a:buClr>
                <a:srgbClr val="00B0F0"/>
              </a:buClr>
              <a:buFont typeface="Arial" panose="020B0604020202020204" pitchFamily="34" charset="0"/>
              <a:buChar char="•"/>
            </a:pPr>
            <a:r>
              <a:rPr lang="en-US" sz="1600" dirty="0"/>
              <a:t>These requirements don’t apply to advanced imaging procedures provided in the emergency room, urgent care center, observation unit or during an inpatient stay.</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91" y="1506855"/>
            <a:ext cx="743902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87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9147" y="1340427"/>
            <a:ext cx="7772400" cy="4468185"/>
          </a:xfrm>
        </p:spPr>
        <p:txBody>
          <a:bodyPr>
            <a:noAutofit/>
          </a:bodyPr>
          <a:lstStyle/>
          <a:p>
            <a:pPr>
              <a:lnSpc>
                <a:spcPct val="100000"/>
              </a:lnSpc>
            </a:pPr>
            <a:r>
              <a:rPr lang="en-US" sz="1600" dirty="0"/>
              <a:t>The 2019 American Medical Association (AMA) national procedure code changes have been announced. For dates of service on or after </a:t>
            </a:r>
            <a:r>
              <a:rPr lang="en-US" sz="1600" b="1" dirty="0">
                <a:solidFill>
                  <a:srgbClr val="00B0F0"/>
                </a:solidFill>
              </a:rPr>
              <a:t>Jan. 1, 2019</a:t>
            </a:r>
            <a:r>
              <a:rPr lang="en-US" sz="1600" dirty="0"/>
              <a:t>, the following</a:t>
            </a:r>
          </a:p>
          <a:p>
            <a:pPr>
              <a:lnSpc>
                <a:spcPct val="100000"/>
              </a:lnSpc>
            </a:pPr>
            <a:r>
              <a:rPr lang="en-US" sz="1600" dirty="0"/>
              <a:t>prior authorization codes have been deleted and are replaced with procedure code(s) as noted below. This change affects all UnitedHealthcare entities:</a:t>
            </a:r>
            <a:endParaRPr lang="en-US" sz="1600" dirty="0">
              <a:solidFill>
                <a:srgbClr val="20A2E1"/>
              </a:solidFill>
            </a:endParaRPr>
          </a:p>
        </p:txBody>
      </p:sp>
      <p:sp>
        <p:nvSpPr>
          <p:cNvPr id="7" name="Title 1"/>
          <p:cNvSpPr txBox="1">
            <a:spLocks/>
          </p:cNvSpPr>
          <p:nvPr/>
        </p:nvSpPr>
        <p:spPr>
          <a:xfrm>
            <a:off x="613065" y="298625"/>
            <a:ext cx="7941610" cy="86515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600" b="1" kern="1200" cap="none">
                <a:solidFill>
                  <a:srgbClr val="004DAC"/>
                </a:solidFill>
                <a:latin typeface="Arial"/>
                <a:ea typeface="+mj-ea"/>
                <a:cs typeface="Arial"/>
              </a:defRPr>
            </a:lvl1pPr>
          </a:lstStyle>
          <a:p>
            <a:pPr algn="ctr"/>
            <a:r>
              <a:rPr lang="en-US" sz="2400" dirty="0"/>
              <a:t>Changes in Advance Notification and Prior</a:t>
            </a:r>
          </a:p>
          <a:p>
            <a:pPr algn="ctr"/>
            <a:r>
              <a:rPr lang="en-US" sz="2400" dirty="0"/>
              <a:t>Authorization Requirements – Code Replacements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613" y="2616034"/>
            <a:ext cx="3991654" cy="360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1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9147" y="1371600"/>
            <a:ext cx="7772400" cy="4437012"/>
          </a:xfrm>
        </p:spPr>
        <p:txBody>
          <a:bodyPr>
            <a:noAutofit/>
          </a:bodyPr>
          <a:lstStyle/>
          <a:p>
            <a:pPr>
              <a:lnSpc>
                <a:spcPct val="100000"/>
              </a:lnSpc>
            </a:pPr>
            <a:r>
              <a:rPr lang="en-US" sz="1600" dirty="0"/>
              <a:t>Effective for dates of service on or after </a:t>
            </a:r>
            <a:r>
              <a:rPr lang="en-US" sz="1600" b="1" dirty="0">
                <a:solidFill>
                  <a:srgbClr val="00B0F0"/>
                </a:solidFill>
              </a:rPr>
              <a:t>April 1, 2019</a:t>
            </a:r>
            <a:r>
              <a:rPr lang="en-US" sz="1600" dirty="0"/>
              <a:t>, we’re adding the following new code to prior authorization for </a:t>
            </a:r>
            <a:r>
              <a:rPr lang="en-US" sz="1600" b="1" dirty="0">
                <a:solidFill>
                  <a:srgbClr val="00B0F0"/>
                </a:solidFill>
              </a:rPr>
              <a:t>UnitedHealthcare commercial plans </a:t>
            </a:r>
            <a:r>
              <a:rPr lang="en-US" sz="1600" dirty="0"/>
              <a:t>(UnitedHealthcare Mid Atlantic Health Plan, Navigate, Neighborhood Health Partnership, UnitedHealthOne, UnitedHealthcare Commercial, UnitedHealthcare of the River Valley and UnitedHealthcare West):</a:t>
            </a:r>
            <a:endParaRPr lang="en-US" sz="1600" dirty="0">
              <a:solidFill>
                <a:srgbClr val="20A2E1"/>
              </a:solidFill>
            </a:endParaRPr>
          </a:p>
        </p:txBody>
      </p:sp>
      <p:sp>
        <p:nvSpPr>
          <p:cNvPr id="7" name="Title 1"/>
          <p:cNvSpPr txBox="1">
            <a:spLocks/>
          </p:cNvSpPr>
          <p:nvPr/>
        </p:nvSpPr>
        <p:spPr>
          <a:xfrm>
            <a:off x="613065" y="298625"/>
            <a:ext cx="7941610" cy="86515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600" b="1" kern="1200" cap="none">
                <a:solidFill>
                  <a:srgbClr val="004DAC"/>
                </a:solidFill>
                <a:latin typeface="Arial"/>
                <a:ea typeface="+mj-ea"/>
                <a:cs typeface="Arial"/>
              </a:defRPr>
            </a:lvl1pPr>
          </a:lstStyle>
          <a:p>
            <a:pPr algn="ctr"/>
            <a:r>
              <a:rPr lang="en-US" sz="2400" dirty="0"/>
              <a:t>Changes in Advance Notification and Prior</a:t>
            </a:r>
          </a:p>
          <a:p>
            <a:pPr algn="ctr"/>
            <a:r>
              <a:rPr lang="en-US" sz="2400" dirty="0"/>
              <a:t>Authorization Requirements – Code Additions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3589565"/>
            <a:ext cx="36195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3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9147" y="1506681"/>
            <a:ext cx="7772400" cy="4426621"/>
          </a:xfrm>
        </p:spPr>
        <p:txBody>
          <a:bodyPr>
            <a:noAutofit/>
          </a:bodyPr>
          <a:lstStyle/>
          <a:p>
            <a:pPr>
              <a:lnSpc>
                <a:spcPct val="100000"/>
              </a:lnSpc>
            </a:pPr>
            <a:r>
              <a:rPr lang="en-US" sz="1600" dirty="0"/>
              <a:t>Starting </a:t>
            </a:r>
            <a:r>
              <a:rPr lang="en-US" sz="1600" b="1" dirty="0">
                <a:solidFill>
                  <a:srgbClr val="00B0F0"/>
                </a:solidFill>
              </a:rPr>
              <a:t>April 1, 2019</a:t>
            </a:r>
            <a:r>
              <a:rPr lang="en-US" sz="1600" dirty="0"/>
              <a:t>, UnitedHealthcare will require prior authorization for in-patient video electroencephalograph (EEG) for cerebral seizure monitoring. </a:t>
            </a:r>
          </a:p>
          <a:p>
            <a:pPr marL="285750" indent="-285750">
              <a:lnSpc>
                <a:spcPct val="100000"/>
              </a:lnSpc>
              <a:buClr>
                <a:srgbClr val="00B0F0"/>
              </a:buClr>
              <a:buFont typeface="Arial" panose="020B0604020202020204" pitchFamily="34" charset="0"/>
              <a:buChar char="•"/>
            </a:pPr>
            <a:r>
              <a:rPr lang="en-US" sz="1600" dirty="0"/>
              <a:t>Applies to UnitedHealthcare commercial and UnitedHealthcare Medicare Advantage members. </a:t>
            </a:r>
          </a:p>
          <a:p>
            <a:pPr marL="285750" indent="-285750">
              <a:lnSpc>
                <a:spcPct val="100000"/>
              </a:lnSpc>
              <a:buClr>
                <a:srgbClr val="00B0F0"/>
              </a:buClr>
              <a:buFont typeface="Arial" panose="020B0604020202020204" pitchFamily="34" charset="0"/>
              <a:buChar char="•"/>
            </a:pPr>
            <a:r>
              <a:rPr lang="en-US" sz="1600" dirty="0"/>
              <a:t>We’ve implemented this change as part of our commitment toward the Triple Aim of improving health care services, health outcomes and overall cost of care.</a:t>
            </a:r>
          </a:p>
          <a:p>
            <a:pPr marL="285750" indent="-285750">
              <a:lnSpc>
                <a:spcPct val="100000"/>
              </a:lnSpc>
              <a:buClr>
                <a:srgbClr val="00B0F0"/>
              </a:buClr>
              <a:buFont typeface="Arial" panose="020B0604020202020204" pitchFamily="34" charset="0"/>
              <a:buChar char="•"/>
            </a:pPr>
            <a:r>
              <a:rPr lang="en-US" sz="1600" dirty="0"/>
              <a:t>All requests for this procedure (CPTR code 95951) will be subject to medical necessity and level of care review. </a:t>
            </a:r>
          </a:p>
          <a:p>
            <a:pPr marL="285750" indent="-285750">
              <a:lnSpc>
                <a:spcPct val="100000"/>
              </a:lnSpc>
              <a:buClr>
                <a:srgbClr val="00B0F0"/>
              </a:buClr>
              <a:buFont typeface="Arial" panose="020B0604020202020204" pitchFamily="34" charset="0"/>
              <a:buChar char="•"/>
            </a:pPr>
            <a:r>
              <a:rPr lang="en-US" sz="1600" dirty="0"/>
              <a:t>Prior authorization isn’t required if these procedures are done in an outpatient hospital setting.</a:t>
            </a:r>
          </a:p>
          <a:p>
            <a:pPr marL="285750" indent="-285750">
              <a:lnSpc>
                <a:spcPct val="100000"/>
              </a:lnSpc>
              <a:buClr>
                <a:srgbClr val="00B0F0"/>
              </a:buClr>
              <a:buFont typeface="Arial" panose="020B0604020202020204" pitchFamily="34" charset="0"/>
              <a:buChar char="•"/>
            </a:pPr>
            <a:r>
              <a:rPr lang="en-US" sz="1600" dirty="0"/>
              <a:t>For more information, contact your local network management representative.</a:t>
            </a:r>
          </a:p>
        </p:txBody>
      </p:sp>
      <p:sp>
        <p:nvSpPr>
          <p:cNvPr id="7" name="Title 1"/>
          <p:cNvSpPr txBox="1">
            <a:spLocks/>
          </p:cNvSpPr>
          <p:nvPr/>
        </p:nvSpPr>
        <p:spPr>
          <a:xfrm>
            <a:off x="613065" y="298625"/>
            <a:ext cx="7941610" cy="86515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4600" b="1" kern="1200" cap="none">
                <a:solidFill>
                  <a:srgbClr val="004DAC"/>
                </a:solidFill>
                <a:latin typeface="Arial"/>
                <a:ea typeface="+mj-ea"/>
                <a:cs typeface="Arial"/>
              </a:defRPr>
            </a:lvl1pPr>
          </a:lstStyle>
          <a:p>
            <a:pPr algn="ctr"/>
            <a:r>
              <a:rPr lang="en-US" sz="2400" dirty="0"/>
              <a:t>New Prior Authorization Requirement for</a:t>
            </a:r>
          </a:p>
          <a:p>
            <a:pPr algn="ctr"/>
            <a:r>
              <a:rPr lang="it-IT" sz="2400" dirty="0"/>
              <a:t>In‑Patient Cerebral Seizure Video EEG Monitoring</a:t>
            </a:r>
            <a:endParaRPr lang="en-US" sz="2400" dirty="0"/>
          </a:p>
        </p:txBody>
      </p:sp>
    </p:spTree>
    <p:extLst>
      <p:ext uri="{BB962C8B-B14F-4D97-AF65-F5344CB8AC3E}">
        <p14:creationId xmlns:p14="http://schemas.microsoft.com/office/powerpoint/2010/main" val="4199711228"/>
      </p:ext>
    </p:extLst>
  </p:cSld>
  <p:clrMapOvr>
    <a:masterClrMapping/>
  </p:clrMapOvr>
</p:sld>
</file>

<file path=ppt/theme/theme1.xml><?xml version="1.0" encoding="utf-8"?>
<a:theme xmlns:a="http://schemas.openxmlformats.org/drawingml/2006/main" name="2_BLANK Title (NO) images">
  <a:themeElements>
    <a:clrScheme name="2_BLANK Title (NO) images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fontScheme name="2_BLANK Title (NO) imag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Title (NO) images 1">
        <a:dk1>
          <a:srgbClr val="000000"/>
        </a:dk1>
        <a:lt1>
          <a:srgbClr val="FFFFFF"/>
        </a:lt1>
        <a:dk2>
          <a:srgbClr val="222C80"/>
        </a:dk2>
        <a:lt2>
          <a:srgbClr val="879196"/>
        </a:lt2>
        <a:accent1>
          <a:srgbClr val="005293"/>
        </a:accent1>
        <a:accent2>
          <a:srgbClr val="FFFFFF"/>
        </a:accent2>
        <a:accent3>
          <a:srgbClr val="FFFFFF"/>
        </a:accent3>
        <a:accent4>
          <a:srgbClr val="000000"/>
        </a:accent4>
        <a:accent5>
          <a:srgbClr val="AAB3C8"/>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text slide">
  <a:themeElements>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fontScheme name="BLUE tex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text slide 1">
        <a:dk1>
          <a:srgbClr val="FFFFFF"/>
        </a:dk1>
        <a:lt1>
          <a:srgbClr val="FFFFFF"/>
        </a:lt1>
        <a:dk2>
          <a:srgbClr val="222C80"/>
        </a:dk2>
        <a:lt2>
          <a:srgbClr val="879196"/>
        </a:lt2>
        <a:accent1>
          <a:srgbClr val="005293"/>
        </a:accent1>
        <a:accent2>
          <a:srgbClr val="CD5812"/>
        </a:accent2>
        <a:accent3>
          <a:srgbClr val="FFFFFF"/>
        </a:accent3>
        <a:accent4>
          <a:srgbClr val="DADADA"/>
        </a:accent4>
        <a:accent5>
          <a:srgbClr val="AAB3C8"/>
        </a:accent5>
        <a:accent6>
          <a:srgbClr val="BA4F0F"/>
        </a:accent6>
        <a:hlink>
          <a:srgbClr val="1E5532"/>
        </a:hlink>
        <a:folHlink>
          <a:srgbClr val="871E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05 Final Master Template 3-9-05">
  <a:themeElements>
    <a:clrScheme name="2005 Final Master Template 3-9-05 13">
      <a:dk1>
        <a:srgbClr val="000000"/>
      </a:dk1>
      <a:lt1>
        <a:srgbClr val="FFFFFF"/>
      </a:lt1>
      <a:dk2>
        <a:srgbClr val="000000"/>
      </a:dk2>
      <a:lt2>
        <a:srgbClr val="D5CFBF"/>
      </a:lt2>
      <a:accent1>
        <a:srgbClr val="2D4B9B"/>
      </a:accent1>
      <a:accent2>
        <a:srgbClr val="6E7649"/>
      </a:accent2>
      <a:accent3>
        <a:srgbClr val="FFFFFF"/>
      </a:accent3>
      <a:accent4>
        <a:srgbClr val="000000"/>
      </a:accent4>
      <a:accent5>
        <a:srgbClr val="ADB1CB"/>
      </a:accent5>
      <a:accent6>
        <a:srgbClr val="636A41"/>
      </a:accent6>
      <a:hlink>
        <a:srgbClr val="8AA4DC"/>
      </a:hlink>
      <a:folHlink>
        <a:srgbClr val="885E80"/>
      </a:folHlink>
    </a:clrScheme>
    <a:fontScheme name="2005 Final Master Template 3-9-05">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5 Final Master Template 3-9-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5 Final Master Template 3-9-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5 Final Master Template 3-9-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5 Final Master Template 3-9-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5 Final Master Template 3-9-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5 Final Master Template 3-9-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5 Final Master Template 3-9-0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5 Final Master Template 3-9-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5 Final Master Template 3-9-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5 Final Master Template 3-9-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5 Final Master Template 3-9-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5 Final Master Template 3-9-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05 Final Master Template 3-9-05 13">
        <a:dk1>
          <a:srgbClr val="000000"/>
        </a:dk1>
        <a:lt1>
          <a:srgbClr val="FFFFFF"/>
        </a:lt1>
        <a:dk2>
          <a:srgbClr val="000000"/>
        </a:dk2>
        <a:lt2>
          <a:srgbClr val="D5CFBF"/>
        </a:lt2>
        <a:accent1>
          <a:srgbClr val="2D4B9B"/>
        </a:accent1>
        <a:accent2>
          <a:srgbClr val="6E7649"/>
        </a:accent2>
        <a:accent3>
          <a:srgbClr val="FFFFFF"/>
        </a:accent3>
        <a:accent4>
          <a:srgbClr val="000000"/>
        </a:accent4>
        <a:accent5>
          <a:srgbClr val="ADB1CB"/>
        </a:accent5>
        <a:accent6>
          <a:srgbClr val="636A41"/>
        </a:accent6>
        <a:hlink>
          <a:srgbClr val="8AA4DC"/>
        </a:hlink>
        <a:folHlink>
          <a:srgbClr val="885E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Custom 1">
      <a:dk1>
        <a:sysClr val="windowText" lastClr="000000"/>
      </a:dk1>
      <a:lt1>
        <a:sysClr val="window" lastClr="FFFFFF"/>
      </a:lt1>
      <a:dk2>
        <a:srgbClr val="222C80"/>
      </a:dk2>
      <a:lt2>
        <a:srgbClr val="879196"/>
      </a:lt2>
      <a:accent1>
        <a:srgbClr val="005293"/>
      </a:accent1>
      <a:accent2>
        <a:srgbClr val="553782"/>
      </a:accent2>
      <a:accent3>
        <a:srgbClr val="006778"/>
      </a:accent3>
      <a:accent4>
        <a:srgbClr val="CD5812"/>
      </a:accent4>
      <a:accent5>
        <a:srgbClr val="871E26"/>
      </a:accent5>
      <a:accent6>
        <a:srgbClr val="1E55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sz="1200" dirty="0" smtClean="0">
            <a:latin typeface="Verdana"/>
            <a:cs typeface="Verdana"/>
          </a:defRPr>
        </a:defPPr>
      </a:lstStyle>
      <a:style>
        <a:lnRef idx="1">
          <a:schemeClr val="accent1"/>
        </a:lnRef>
        <a:fillRef idx="3">
          <a:schemeClr val="accent1"/>
        </a:fillRef>
        <a:effectRef idx="2">
          <a:schemeClr val="accent1"/>
        </a:effectRef>
        <a:fontRef idx="minor">
          <a:schemeClr val="lt1"/>
        </a:fontRef>
      </a:style>
    </a:spDef>
    <a:lnDef>
      <a:spPr bwMode="auto">
        <a:noFill/>
        <a:ln w="9525">
          <a:solidFill>
            <a:schemeClr val="bg2">
              <a:lumMod val="50000"/>
            </a:schemeClr>
          </a:solidFill>
          <a:round/>
          <a:headEnd/>
          <a:tailEnd type="arrow"/>
        </a:ln>
      </a:spPr>
      <a:bodyPr/>
      <a:lstStyle/>
    </a:lnDef>
    <a:txDef>
      <a:spPr>
        <a:noFill/>
      </a:spPr>
      <a:bodyPr wrap="square" rtlCol="0">
        <a:spAutoFit/>
      </a:bodyPr>
      <a:lstStyle>
        <a:defPPr>
          <a:spcAft>
            <a:spcPts val="400"/>
          </a:spcAft>
          <a:defRPr sz="1200" dirty="0" smtClean="0">
            <a:solidFill>
              <a:schemeClr val="bg2">
                <a:lumMod val="75000"/>
              </a:schemeClr>
            </a:solidFill>
            <a:latin typeface="Verdana"/>
            <a:cs typeface="Verdana"/>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54963</TotalTime>
  <Words>3098</Words>
  <Application>Microsoft Office PowerPoint</Application>
  <PresentationFormat>On-screen Show (4:3)</PresentationFormat>
  <Paragraphs>283</Paragraphs>
  <Slides>36</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Arial</vt:lpstr>
      <vt:lpstr>Arial Narrow</vt:lpstr>
      <vt:lpstr>Calibri</vt:lpstr>
      <vt:lpstr>Courier New</vt:lpstr>
      <vt:lpstr>UHC Sans Bold</vt:lpstr>
      <vt:lpstr>Verdana</vt:lpstr>
      <vt:lpstr>Wingdings</vt:lpstr>
      <vt:lpstr>2_BLANK Title (NO) images</vt:lpstr>
      <vt:lpstr>BLUE text slide</vt:lpstr>
      <vt:lpstr>2005 Final Master Template 3-9-05</vt:lpstr>
      <vt:lpstr>5_Office Theme</vt:lpstr>
      <vt:lpstr>    NJAAHAM Spring Payer Conference March 6, 2019</vt:lpstr>
      <vt:lpstr>UHC Customer Service</vt:lpstr>
      <vt:lpstr>Important Reminders for Your Patients in UnitedHealthcare Oxford Commercial Plans</vt:lpstr>
      <vt:lpstr>New Member ID Card Sample</vt:lpstr>
      <vt:lpstr>Radiology Program Procedure Code Changes </vt:lpstr>
      <vt:lpstr>Radiology Program Procedure Code Changes (cont.)</vt:lpstr>
      <vt:lpstr>PowerPoint Presentation</vt:lpstr>
      <vt:lpstr>PowerPoint Presentation</vt:lpstr>
      <vt:lpstr>PowerPoint Presentation</vt:lpstr>
      <vt:lpstr>UnitedHealthcare Genetic and Molecular Lab Testing Notification/Prior Authorization Requirement</vt:lpstr>
      <vt:lpstr>UnitedHealthcare Care Provider Administrative Guide for UnitedHealthcare Commercial and Medicare Advantage</vt:lpstr>
      <vt:lpstr>Coding Update to the UnitedHealthcare Facility Outpatient Procedure Grouper Mapping</vt:lpstr>
      <vt:lpstr>More Fax Numbers Used for  Medical Prior Authorization Retiring May 6, 2019 </vt:lpstr>
      <vt:lpstr>Medical Record Requests: Volume and Perspective</vt:lpstr>
      <vt:lpstr>Medical Record Requests: Documentation to Send</vt:lpstr>
      <vt:lpstr> Peer to Peer Scheduling Process </vt:lpstr>
      <vt:lpstr> Peer to Peer Scheduling Continued</vt:lpstr>
      <vt:lpstr>Network Bulletin</vt:lpstr>
      <vt:lpstr>  News Network Bulletins &amp; Admin Guides</vt:lpstr>
      <vt:lpstr>News &amp; Network Bulletin</vt:lpstr>
      <vt:lpstr>www.UHCprovider.com</vt:lpstr>
      <vt:lpstr> UHCprovider.com – Menu Options</vt:lpstr>
      <vt:lpstr>Quick Links,  Support Links, Support &amp; Privacy</vt:lpstr>
      <vt:lpstr>Accessing Policy and Protocols  </vt:lpstr>
      <vt:lpstr>Link is accessible via  UHC provider website</vt:lpstr>
      <vt:lpstr>Link Dashboard</vt:lpstr>
      <vt:lpstr>Link Self-Service Updates and Enhancements</vt:lpstr>
      <vt:lpstr>Link Self-Service Updates</vt:lpstr>
      <vt:lpstr>PowerPoint Presentation</vt:lpstr>
      <vt:lpstr>Live Training Sessions Available for Link Applications</vt:lpstr>
      <vt:lpstr>Go Paperless  For a Chance to Win $500</vt:lpstr>
      <vt:lpstr>UHC On Air – NJ Channel</vt:lpstr>
      <vt:lpstr>PowerPoint Presentation</vt:lpstr>
      <vt:lpstr>PowerPoint Presentation</vt:lpstr>
      <vt:lpstr>UHC On Air</vt:lpstr>
      <vt:lpstr>We Appreciate Your Time &amp; Attendance</vt:lpstr>
    </vt:vector>
  </TitlesOfParts>
  <Company>MDC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Rebranding provider presentation</dc:title>
  <dc:creator>User</dc:creator>
  <cp:lastModifiedBy>Sarah Miller</cp:lastModifiedBy>
  <cp:revision>813</cp:revision>
  <cp:lastPrinted>2018-06-27T14:49:30Z</cp:lastPrinted>
  <dcterms:created xsi:type="dcterms:W3CDTF">2010-06-15T23:09:07Z</dcterms:created>
  <dcterms:modified xsi:type="dcterms:W3CDTF">2022-07-18T18:35:33Z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Form Number">
    <vt:lpwstr>UHC0779c</vt:lpwstr>
  </property>
</Properties>
</file>